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</p:sldMasterIdLst>
  <p:notesMasterIdLst>
    <p:notesMasterId r:id="rId27"/>
  </p:notesMasterIdLst>
  <p:sldIdLst>
    <p:sldId id="1139" r:id="rId3"/>
    <p:sldId id="1663" r:id="rId4"/>
    <p:sldId id="1181" r:id="rId5"/>
    <p:sldId id="1190" r:id="rId6"/>
    <p:sldId id="1655" r:id="rId7"/>
    <p:sldId id="1656" r:id="rId8"/>
    <p:sldId id="1657" r:id="rId9"/>
    <p:sldId id="1658" r:id="rId10"/>
    <p:sldId id="1659" r:id="rId11"/>
    <p:sldId id="1660" r:id="rId12"/>
    <p:sldId id="1664" r:id="rId13"/>
    <p:sldId id="1662" r:id="rId14"/>
    <p:sldId id="1661" r:id="rId15"/>
    <p:sldId id="1575" r:id="rId16"/>
    <p:sldId id="1576" r:id="rId17"/>
    <p:sldId id="1577" r:id="rId18"/>
    <p:sldId id="1578" r:id="rId19"/>
    <p:sldId id="1579" r:id="rId20"/>
    <p:sldId id="1580" r:id="rId21"/>
    <p:sldId id="1581" r:id="rId22"/>
    <p:sldId id="1582" r:id="rId23"/>
    <p:sldId id="1583" r:id="rId24"/>
    <p:sldId id="1584" r:id="rId25"/>
    <p:sldId id="118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1B396-4D04-443E-9FFB-3EDCCD41A19A}" type="datetimeFigureOut">
              <a:rPr lang="en-GB" smtClean="0"/>
              <a:t>13/09/2022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8DF54-38F6-453B-A574-F8344709EF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2430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ln w="9525"/>
        </p:spPr>
        <p:txBody>
          <a:bodyPr/>
          <a:lstStyle/>
          <a:p>
            <a:pPr>
              <a:defRPr/>
            </a:pPr>
            <a:endParaRPr lang="en-US" dirty="0">
              <a:latin typeface="+mj-lt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44905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7408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46030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18566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9300"/>
            <a:ext cx="6650038" cy="3741738"/>
          </a:xfrm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419" y="4740726"/>
            <a:ext cx="5467350" cy="4489508"/>
          </a:xfrm>
          <a:noFill/>
          <a:ln w="9525"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Unlike ANR, which creates a pioneer forest, the framework species method involves planting mixtures of both pioneer and climax species. The pioneers form the upper canopy,</a:t>
            </a:r>
            <a:r>
              <a:rPr lang="en-US" sz="1200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whilst climax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species form an understorey, ready to grow up when the pioneers begin to die. On the</a:t>
            </a:r>
            <a:r>
              <a:rPr lang="en-US" sz="1200" kern="1200" baseline="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forest floor, </a:t>
            </a:r>
            <a:r>
              <a:rPr lang="en-US" sz="1200" kern="1200" dirty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a carpet of naturally established forest tree seedlings grow from seeds brought in by animals, from any remnant forest fragments within about 10 km or so of the restoration site.</a:t>
            </a:r>
            <a:endParaRPr lang="en-GB" sz="1200" kern="1200" dirty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0283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02463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8527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3950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lang="en-US" sz="4400" b="1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427151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u="none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107" y="2060848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847783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  <a:prstGeom prst="rect">
            <a:avLst/>
          </a:prstGeom>
        </p:spPr>
        <p:txBody>
          <a:bodyPr vert="eaVert"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7708947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500256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39870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825626"/>
            <a:ext cx="5156200" cy="209867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76701"/>
            <a:ext cx="5156200" cy="2100263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790356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825626"/>
            <a:ext cx="5156200" cy="209867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4076701"/>
            <a:ext cx="5156200" cy="2100263"/>
          </a:xfrm>
          <a:prstGeom prst="rect">
            <a:avLst/>
          </a:prstGeom>
        </p:spPr>
        <p:txBody>
          <a:bodyPr/>
          <a:lstStyle>
            <a:lvl1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485942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49577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71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1pPr>
            <a:lvl2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2pPr>
            <a:lvl3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3pPr>
            <a:lvl4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4pPr>
            <a:lvl5pPr>
              <a:defRPr b="1" u="none">
                <a:solidFill>
                  <a:schemeClr val="accent2">
                    <a:lumMod val="60000"/>
                    <a:lumOff val="40000"/>
                  </a:schemeClr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8792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8090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1560000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970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967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758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2674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19870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07953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5869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4823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6328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178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62257398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45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FFFF99"/>
              </a:buClr>
              <a:buFont typeface="Wingdings" pitchFamily="2" charset="2"/>
              <a:buChar char="Ø"/>
              <a:defRPr sz="36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1pPr>
            <a:lvl2pPr>
              <a:buClr>
                <a:srgbClr val="FFFF99"/>
              </a:buClr>
              <a:buFont typeface="Wingdings" pitchFamily="2" charset="2"/>
              <a:buChar char="Ø"/>
              <a:defRPr sz="32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2pPr>
            <a:lvl3pPr>
              <a:buClr>
                <a:srgbClr val="FFFF99"/>
              </a:buClr>
              <a:buFont typeface="Wingdings" pitchFamily="2" charset="2"/>
              <a:buChar char="Ø"/>
              <a:defRPr sz="28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3pPr>
            <a:lvl4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4pPr>
            <a:lvl5pPr>
              <a:buClr>
                <a:srgbClr val="FFFF99"/>
              </a:buClr>
              <a:buFont typeface="Wingdings" pitchFamily="2" charset="2"/>
              <a:buChar char="Ø"/>
              <a:defRPr sz="2400" b="1">
                <a:solidFill>
                  <a:srgbClr val="F3EA7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904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069063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9386109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17144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60815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GB" sz="4400" b="1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  <a:lvl6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6pPr>
            <a:lvl7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7pPr>
            <a:lvl8pPr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8pPr>
            <a:lvl9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4"/>
            <a:r>
              <a:rPr lang="en-US" dirty="0"/>
              <a:t>Edit Master text styles</a:t>
            </a:r>
          </a:p>
          <a:p>
            <a:pPr lvl="5"/>
            <a:r>
              <a:rPr lang="en-US" dirty="0"/>
              <a:t>Second level</a:t>
            </a:r>
          </a:p>
          <a:p>
            <a:pPr lvl="6"/>
            <a:r>
              <a:rPr lang="en-US" dirty="0"/>
              <a:t>Third level</a:t>
            </a:r>
          </a:p>
          <a:p>
            <a:pPr lvl="7"/>
            <a:r>
              <a:rPr lang="en-US" dirty="0"/>
              <a:t>Fourth level</a:t>
            </a:r>
          </a:p>
          <a:p>
            <a:pPr lvl="8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4654791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  <a:prstGeom prst="rect">
            <a:avLst/>
          </a:prstGeom>
        </p:spPr>
        <p:txBody>
          <a:bodyPr anchor="b"/>
          <a:lstStyle>
            <a:lvl1pPr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3516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1227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8557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anose="0204060205030503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shade val="32941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0721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u="sng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dropbox.com/s/02tqhg50u71lqar/Gann_et_al-2019-Restoration_Ecology.pdf?dl=0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microsoft.com/office/2007/relationships/hdphoto" Target="../media/hdphoto2.wdp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ru.org/" TargetMode="External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Relationship Id="rId6" Type="http://schemas.openxmlformats.org/officeDocument/2006/relationships/image" Target="../media/image6.wmf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23.jpeg"/><Relationship Id="rId26" Type="http://schemas.openxmlformats.org/officeDocument/2006/relationships/oleObject" Target="../embeddings/oleObject9.bin"/><Relationship Id="rId39" Type="http://schemas.openxmlformats.org/officeDocument/2006/relationships/image" Target="../media/image37.jpeg"/><Relationship Id="rId21" Type="http://schemas.openxmlformats.org/officeDocument/2006/relationships/image" Target="../media/image25.png"/><Relationship Id="rId34" Type="http://schemas.openxmlformats.org/officeDocument/2006/relationships/image" Target="../media/image34.jpeg"/><Relationship Id="rId42" Type="http://schemas.openxmlformats.org/officeDocument/2006/relationships/image" Target="../media/image40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jpeg"/><Relationship Id="rId20" Type="http://schemas.openxmlformats.org/officeDocument/2006/relationships/oleObject" Target="../embeddings/oleObject6.bin"/><Relationship Id="rId29" Type="http://schemas.openxmlformats.org/officeDocument/2006/relationships/image" Target="../media/image29.png"/><Relationship Id="rId41" Type="http://schemas.openxmlformats.org/officeDocument/2006/relationships/image" Target="../media/image39.jpeg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11" Type="http://schemas.openxmlformats.org/officeDocument/2006/relationships/oleObject" Target="../embeddings/oleObject4.bin"/><Relationship Id="rId24" Type="http://schemas.openxmlformats.org/officeDocument/2006/relationships/oleObject" Target="../embeddings/oleObject8.bin"/><Relationship Id="rId32" Type="http://schemas.openxmlformats.org/officeDocument/2006/relationships/image" Target="../media/image32.jpeg"/><Relationship Id="rId37" Type="http://schemas.openxmlformats.org/officeDocument/2006/relationships/oleObject" Target="../embeddings/oleObject12.bin"/><Relationship Id="rId40" Type="http://schemas.openxmlformats.org/officeDocument/2006/relationships/image" Target="../media/image38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0.jpeg"/><Relationship Id="rId23" Type="http://schemas.openxmlformats.org/officeDocument/2006/relationships/image" Target="../media/image26.png"/><Relationship Id="rId28" Type="http://schemas.openxmlformats.org/officeDocument/2006/relationships/oleObject" Target="../embeddings/oleObject10.bin"/><Relationship Id="rId36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4.jpeg"/><Relationship Id="rId31" Type="http://schemas.openxmlformats.org/officeDocument/2006/relationships/image" Target="../media/image31.jpeg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9.png"/><Relationship Id="rId22" Type="http://schemas.openxmlformats.org/officeDocument/2006/relationships/oleObject" Target="../embeddings/oleObject7.bin"/><Relationship Id="rId27" Type="http://schemas.openxmlformats.org/officeDocument/2006/relationships/image" Target="../media/image28.png"/><Relationship Id="rId30" Type="http://schemas.openxmlformats.org/officeDocument/2006/relationships/image" Target="../media/image30.jpeg"/><Relationship Id="rId35" Type="http://schemas.openxmlformats.org/officeDocument/2006/relationships/oleObject" Target="../embeddings/oleObject11.bin"/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5.xml"/><Relationship Id="rId12" Type="http://schemas.openxmlformats.org/officeDocument/2006/relationships/image" Target="../media/image18.png"/><Relationship Id="rId17" Type="http://schemas.openxmlformats.org/officeDocument/2006/relationships/image" Target="../media/image22.jpeg"/><Relationship Id="rId25" Type="http://schemas.openxmlformats.org/officeDocument/2006/relationships/image" Target="../media/image27.png"/><Relationship Id="rId33" Type="http://schemas.openxmlformats.org/officeDocument/2006/relationships/image" Target="../media/image33.jpeg"/><Relationship Id="rId38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Text Box 2"/>
          <p:cNvSpPr txBox="1">
            <a:spLocks noChangeArrowheads="1"/>
          </p:cNvSpPr>
          <p:nvPr/>
        </p:nvSpPr>
        <p:spPr bwMode="auto">
          <a:xfrm>
            <a:off x="390726" y="2279640"/>
            <a:ext cx="11410545" cy="193899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cap="small" dirty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Forest Ecosystem Restoration and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cap="small" dirty="0">
                <a:solidFill>
                  <a:srgbClr val="FAFD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Natural Forest Regeneration</a:t>
            </a:r>
            <a:endParaRPr lang="en-US" sz="2000" b="1" cap="small" dirty="0">
              <a:solidFill>
                <a:srgbClr val="FAFD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560132" name="Text Box 4"/>
          <p:cNvSpPr txBox="1">
            <a:spLocks noChangeArrowheads="1"/>
          </p:cNvSpPr>
          <p:nvPr/>
        </p:nvSpPr>
        <p:spPr bwMode="auto">
          <a:xfrm>
            <a:off x="165371" y="4910976"/>
            <a:ext cx="6643991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The Forest Restoration Research Unit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Biology Department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Faculty of Science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solidFill>
                  <a:srgbClr val="F6EF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Chiang Mai University</a:t>
            </a:r>
            <a:endParaRPr lang="en-US" sz="2800" b="1" dirty="0">
              <a:solidFill>
                <a:srgbClr val="F6EF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035659" y="182007"/>
            <a:ext cx="6120680" cy="7017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4400" b="1" dirty="0">
                <a:solidFill>
                  <a:srgbClr val="00FF00">
                    <a:lumMod val="20000"/>
                    <a:lumOff val="8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www.forru.org</a:t>
            </a:r>
            <a:endParaRPr lang="en-US" sz="4400" b="1" dirty="0">
              <a:solidFill>
                <a:srgbClr val="00FF00">
                  <a:lumMod val="20000"/>
                  <a:lumOff val="8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15147" y="234250"/>
            <a:ext cx="17823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solidFill>
                  <a:srgbClr val="A2FF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Forru Cmu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469" t="6319" r="12935" b="17874"/>
          <a:stretch/>
        </p:blipFill>
        <p:spPr>
          <a:xfrm>
            <a:off x="9654557" y="224712"/>
            <a:ext cx="600664" cy="6006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0DECD8-9E1D-B3EB-644C-3EC0691473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94534" y="131142"/>
            <a:ext cx="2298470" cy="15051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EE57BA-D540-46A4-EABE-E59E23EF9D52}"/>
              </a:ext>
            </a:extLst>
          </p:cNvPr>
          <p:cNvSpPr txBox="1"/>
          <p:nvPr/>
        </p:nvSpPr>
        <p:spPr>
          <a:xfrm>
            <a:off x="7182833" y="6038975"/>
            <a:ext cx="4709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small" spc="0" normalizeH="0" baseline="0" noProof="0" dirty="0">
                <a:ln>
                  <a:noFill/>
                </a:ln>
                <a:solidFill>
                  <a:srgbClr val="E3E500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Assoc. Prof. Stephen Elliott</a:t>
            </a:r>
            <a:endParaRPr kumimoji="0" lang="en-GB" sz="2400" b="1" i="1" u="none" strike="noStrike" kern="1200" cap="none" spc="0" normalizeH="0" baseline="0" noProof="0" dirty="0">
              <a:ln>
                <a:noFill/>
              </a:ln>
              <a:solidFill>
                <a:srgbClr val="E3E500">
                  <a:lumMod val="20000"/>
                  <a:lumOff val="80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184375"/>
      </p:ext>
    </p:extLst>
  </p:cSld>
  <p:clrMapOvr>
    <a:masterClrMapping/>
  </p:clrMapOvr>
  <p:transition advTm="25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9A00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58" y="3122577"/>
            <a:ext cx="11284085" cy="680937"/>
          </a:xfrm>
        </p:spPr>
        <p:txBody>
          <a:bodyPr/>
          <a:lstStyle/>
          <a:p>
            <a:pPr marL="742950" indent="-742950" algn="l">
              <a:buClr>
                <a:schemeClr val="accent6">
                  <a:lumMod val="40000"/>
                  <a:lumOff val="60000"/>
                </a:schemeClr>
              </a:buClr>
              <a:buFont typeface="+mj-lt"/>
              <a:buAutoNum type="arabicPeriod"/>
            </a:pPr>
            <a:r>
              <a:rPr lang="en-US" sz="3600" dirty="0">
                <a:solidFill>
                  <a:srgbClr val="FF9900"/>
                </a:solidFill>
              </a:rPr>
              <a:t>Mobility</a:t>
            </a:r>
            <a:r>
              <a:rPr lang="en-US" sz="3600" dirty="0"/>
              <a:t> – enhance seed dispersal across landscapes</a:t>
            </a:r>
            <a:endParaRPr lang="en-US" sz="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8017" y="260648"/>
            <a:ext cx="11361905" cy="1800200"/>
          </a:xfrm>
        </p:spPr>
        <p:txBody>
          <a:bodyPr/>
          <a:lstStyle/>
          <a:p>
            <a:r>
              <a:rPr lang="en-US" sz="5400" dirty="0"/>
              <a:t>UNCERTAINTY necessitates </a:t>
            </a:r>
            <a:br>
              <a:rPr lang="en-US" sz="5400" dirty="0"/>
            </a:br>
            <a:r>
              <a:rPr lang="en-US" sz="4800" u="sng" dirty="0">
                <a:solidFill>
                  <a:srgbClr val="FF9900"/>
                </a:solidFill>
              </a:rPr>
              <a:t>ADAPTABILITY</a:t>
            </a:r>
            <a:endParaRPr lang="en-US" sz="5400" u="sng" dirty="0">
              <a:solidFill>
                <a:srgbClr val="FF990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3957" y="3803514"/>
            <a:ext cx="11284085" cy="1507787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1pPr>
            <a:lvl2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2pPr>
            <a:lvl3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3pPr>
            <a:lvl4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US" sz="2800" b="1" kern="12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4pPr>
            <a:lvl5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00000"/>
              <a:buNone/>
              <a:defRPr lang="en-GB" sz="28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 algn="l">
              <a:buClr>
                <a:srgbClr val="E3E500">
                  <a:lumMod val="40000"/>
                  <a:lumOff val="60000"/>
                </a:srgbClr>
              </a:buClr>
              <a:buFont typeface="+mj-lt"/>
              <a:buAutoNum type="arabicPeriod"/>
            </a:pPr>
            <a:endParaRPr lang="en-GB" sz="800" dirty="0">
              <a:solidFill>
                <a:srgbClr val="E3E500">
                  <a:lumMod val="40000"/>
                  <a:lumOff val="60000"/>
                </a:srgbClr>
              </a:solidFill>
            </a:endParaRPr>
          </a:p>
          <a:p>
            <a:pPr marL="742950" indent="-742950" algn="l">
              <a:buClr>
                <a:srgbClr val="E3E500">
                  <a:lumMod val="40000"/>
                  <a:lumOff val="60000"/>
                </a:srgbClr>
              </a:buClr>
              <a:buFont typeface="+mj-lt"/>
              <a:buAutoNum type="arabicPeriod" startAt="2"/>
            </a:pPr>
            <a:r>
              <a:rPr lang="en-GB" sz="3600" dirty="0">
                <a:solidFill>
                  <a:srgbClr val="FF9900"/>
                </a:solidFill>
              </a:rPr>
              <a:t>Diversity</a:t>
            </a:r>
            <a:r>
              <a:rPr lang="en-GB" sz="3600" dirty="0">
                <a:solidFill>
                  <a:srgbClr val="FFC000"/>
                </a:solidFill>
              </a:rPr>
              <a:t> </a:t>
            </a:r>
            <a:r>
              <a:rPr lang="en-GB" sz="3600" dirty="0">
                <a:solidFill>
                  <a:srgbClr val="E3E500">
                    <a:lumMod val="40000"/>
                    <a:lumOff val="60000"/>
                  </a:srgbClr>
                </a:solidFill>
              </a:rPr>
              <a:t>– maximize species/ genetic diversity to keep future options open</a:t>
            </a:r>
          </a:p>
        </p:txBody>
      </p:sp>
    </p:spTree>
    <p:extLst>
      <p:ext uri="{BB962C8B-B14F-4D97-AF65-F5344CB8AC3E}">
        <p14:creationId xmlns:p14="http://schemas.microsoft.com/office/powerpoint/2010/main" val="2704267944"/>
      </p:ext>
    </p:extLst>
  </p:cSld>
  <p:clrMapOvr>
    <a:masterClrMapping/>
  </p:clrMapOvr>
  <p:transition spd="slow" advTm="34895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29FB3-0435-0721-FE5D-ED5DC9C9F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5504"/>
            <a:ext cx="9630383" cy="880014"/>
          </a:xfrm>
        </p:spPr>
        <p:txBody>
          <a:bodyPr/>
          <a:lstStyle/>
          <a:p>
            <a:r>
              <a:rPr lang="en-GB" dirty="0">
                <a:effectLst/>
                <a:ea typeface="Calibri" panose="020F0502020204030204" pitchFamily="34" charset="0"/>
                <a:cs typeface="Cordia New" panose="020B0304020202020204" pitchFamily="34" charset="-34"/>
              </a:rPr>
              <a:t>Where management aims include:</a:t>
            </a:r>
            <a:br>
              <a:rPr lang="en-GB" dirty="0">
                <a:effectLst/>
                <a:ea typeface="Calibri" panose="020F0502020204030204" pitchFamily="34" charset="0"/>
                <a:cs typeface="Cordia New" panose="020B0304020202020204" pitchFamily="34" charset="-34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AF9D7-3294-0E00-6DEC-696AC2381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313" y="1405648"/>
            <a:ext cx="8996464" cy="5150795"/>
          </a:xfrm>
        </p:spPr>
        <p:txBody>
          <a:bodyPr/>
          <a:lstStyle/>
          <a:p>
            <a:pPr marL="285750" lvl="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delivery of long-term watershed services, such as a reliable supply of clean water and reduced risk of soil erosion, floods, landslides and droughts (since restoration aims for a persistent, self-sustaining ecosystem);</a:t>
            </a:r>
          </a:p>
          <a:p>
            <a:pPr marL="285750" lvl="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carbon sequestration (since restoration maximizes biomass accumulation); </a:t>
            </a:r>
          </a:p>
          <a:p>
            <a:pPr marL="285750" lvl="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wildlife conservation (since restoration maximizes biodiversity) and/or</a:t>
            </a:r>
          </a:p>
          <a:p>
            <a:pPr marL="285750" lvl="0" indent="-28575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GB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ordia New" panose="020B0304020202020204" pitchFamily="34" charset="-34"/>
              </a:rPr>
              <a:t>delivery of a diverse forest products and ecological services that benefit local communities and society.</a:t>
            </a:r>
          </a:p>
          <a:p>
            <a:pPr>
              <a:spcBef>
                <a:spcPts val="0"/>
              </a:spcBef>
            </a:pPr>
            <a:endParaRPr lang="en-GB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9BD828-AE2B-3B99-26DA-62539BA0E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915" y="-192566"/>
            <a:ext cx="3210126" cy="737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29369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B8F49E-539A-B126-89E7-71BD2268F14D}"/>
              </a:ext>
            </a:extLst>
          </p:cNvPr>
          <p:cNvSpPr txBox="1"/>
          <p:nvPr/>
        </p:nvSpPr>
        <p:spPr>
          <a:xfrm>
            <a:off x="186770" y="361000"/>
            <a:ext cx="3541949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REFORESTATION</a:t>
            </a:r>
            <a:r>
              <a:rPr lang="en-US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—commonly means re-establishment of </a:t>
            </a:r>
            <a:r>
              <a:rPr lang="en-US" sz="2800" b="1" i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ANY </a:t>
            </a:r>
            <a:r>
              <a:rPr lang="en-US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KIND of tree cover: community forestry, plantations, agro-forestry etc.</a:t>
            </a:r>
          </a:p>
          <a:p>
            <a:endParaRPr lang="en-US" sz="28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Forest </a:t>
            </a:r>
            <a:r>
              <a:rPr 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RESTORATION</a:t>
            </a:r>
            <a:r>
              <a:rPr lang="en-US" sz="28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—a specialized form of reforestation. Objectives set via the concept of REFERENCE FOREST ECOSYSTEM</a:t>
            </a:r>
            <a:endParaRPr lang="en-GB" sz="28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71E580-A5E9-7ACC-8389-BA74482875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06" t="-2" r="17433" b="12327"/>
          <a:stretch/>
        </p:blipFill>
        <p:spPr>
          <a:xfrm>
            <a:off x="3291840" y="0"/>
            <a:ext cx="890016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4D5F01-03B1-F3C8-7D57-D32E01D6A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9" r="7718"/>
          <a:stretch/>
        </p:blipFill>
        <p:spPr>
          <a:xfrm>
            <a:off x="3860800" y="-11246"/>
            <a:ext cx="8331200" cy="686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6276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AFD00-D59F-4947-111A-5754F1673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68" y="142778"/>
            <a:ext cx="11663464" cy="753555"/>
          </a:xfrm>
        </p:spPr>
        <p:txBody>
          <a:bodyPr/>
          <a:lstStyle/>
          <a:p>
            <a:r>
              <a:rPr lang="en-US" dirty="0"/>
              <a:t>Reference Forest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019C5-F752-14AF-248C-2BE5071DC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280" y="1113260"/>
            <a:ext cx="3249039" cy="4499599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“… </a:t>
            </a:r>
            <a:r>
              <a:rPr lang="en-US" i="1" dirty="0">
                <a:solidFill>
                  <a:srgbClr val="FFFF00"/>
                </a:solidFill>
              </a:rPr>
              <a:t>the condition of the ecosystem as it would be had it not been degraded, adjusted as </a:t>
            </a:r>
            <a:r>
              <a:rPr lang="en-US" i="1" dirty="0" err="1">
                <a:solidFill>
                  <a:srgbClr val="FFFF00"/>
                </a:solidFill>
              </a:rPr>
              <a:t>neces-sary</a:t>
            </a:r>
            <a:r>
              <a:rPr lang="en-US" i="1" dirty="0">
                <a:solidFill>
                  <a:srgbClr val="FFFF00"/>
                </a:solidFill>
              </a:rPr>
              <a:t> to </a:t>
            </a:r>
            <a:r>
              <a:rPr lang="en-US" i="1" dirty="0" err="1">
                <a:solidFill>
                  <a:srgbClr val="FFFF00"/>
                </a:solidFill>
              </a:rPr>
              <a:t>accommo</a:t>
            </a:r>
            <a:r>
              <a:rPr lang="en-US" i="1" dirty="0">
                <a:solidFill>
                  <a:srgbClr val="FFFF00"/>
                </a:solidFill>
              </a:rPr>
              <a:t>-date changed or predicted change in biotic or environ-mental conditions (e.g. climate change”</a:t>
            </a:r>
            <a:r>
              <a:rPr lang="en-US" dirty="0">
                <a:solidFill>
                  <a:srgbClr val="FFFF00"/>
                </a:solidFill>
              </a:rPr>
              <a:t>. </a:t>
            </a:r>
            <a:br>
              <a:rPr lang="en-US" dirty="0">
                <a:solidFill>
                  <a:srgbClr val="FFFF00"/>
                </a:solidFill>
              </a:rPr>
            </a:b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4" name="TextBox 3">
            <a:hlinkClick r:id="rId2"/>
            <a:extLst>
              <a:ext uri="{FF2B5EF4-FFF2-40B4-BE49-F238E27FC236}">
                <a16:creationId xmlns:a16="http://schemas.microsoft.com/office/drawing/2014/main" id="{32F9AFC0-F4FA-F1DD-0434-8F95E25587A4}"/>
              </a:ext>
            </a:extLst>
          </p:cNvPr>
          <p:cNvSpPr txBox="1"/>
          <p:nvPr/>
        </p:nvSpPr>
        <p:spPr>
          <a:xfrm>
            <a:off x="1828799" y="6274658"/>
            <a:ext cx="216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Gann et al., 2013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E00FD1-8A3C-D781-C5C2-EABFA0CD3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747" y="1113259"/>
            <a:ext cx="8399400" cy="553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9484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281" y="161749"/>
            <a:ext cx="6858000" cy="1799717"/>
          </a:xfrm>
        </p:spPr>
        <p:txBody>
          <a:bodyPr/>
          <a:lstStyle/>
          <a:p>
            <a:r>
              <a:rPr lang="en-US" sz="3600" dirty="0">
                <a:effectLst/>
              </a:rPr>
              <a:t>Restoration by regeneration - how much natural regeneration</a:t>
            </a:r>
            <a:br>
              <a:rPr lang="en-US" sz="3600" dirty="0">
                <a:effectLst/>
              </a:rPr>
            </a:br>
            <a:r>
              <a:rPr lang="en-US" sz="3600" dirty="0">
                <a:effectLst/>
              </a:rPr>
              <a:t>is needed?</a:t>
            </a:r>
            <a:endParaRPr lang="en-GB" sz="3600" dirty="0"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3191" y="2074656"/>
            <a:ext cx="67607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GB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Enough to initiate canopy closure within 2 years and complete it in 3 years – shade out weeds to achieve “site recapture” – usually </a:t>
            </a:r>
            <a:r>
              <a:rPr lang="en-GB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required by funders</a:t>
            </a:r>
            <a:r>
              <a:rPr lang="en-GB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.</a:t>
            </a:r>
          </a:p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US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Measure expansion rate of tree </a:t>
            </a:r>
            <a:r>
              <a:rPr lang="en-GB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crowns.</a:t>
            </a:r>
          </a:p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US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Trials to test the effects of stocking density</a:t>
            </a:r>
            <a:endParaRPr lang="en-US" sz="28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017" y="116632"/>
            <a:ext cx="4781836" cy="6544365"/>
          </a:xfrm>
          <a:prstGeom prst="rect">
            <a:avLst/>
          </a:prstGeom>
          <a:noFill/>
          <a:effectLst>
            <a:outerShdw blurRad="139700" dist="76200" dir="12600000" sx="104000" sy="104000" algn="ctr" rotWithShape="0">
              <a:prstClr val="black">
                <a:alpha val="5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7644892"/>
      </p:ext>
    </p:extLst>
  </p:cSld>
  <p:clrMapOvr>
    <a:masterClrMapping/>
  </p:clrMapOvr>
  <p:transition spd="slow" advTm="424391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3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14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uild="p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6358077" y="5693777"/>
            <a:ext cx="478389" cy="995163"/>
            <a:chOff x="10908704" y="2828628"/>
            <a:chExt cx="291982" cy="1730359"/>
          </a:xfrm>
        </p:grpSpPr>
        <p:sp>
          <p:nvSpPr>
            <p:cNvPr id="58" name="Oval 57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005" y="5543846"/>
            <a:ext cx="554559" cy="118531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55" y="5349428"/>
            <a:ext cx="631890" cy="135060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3238" y="5577703"/>
            <a:ext cx="813730" cy="1125926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8178199" y="5841429"/>
            <a:ext cx="389839" cy="818554"/>
            <a:chOff x="10908704" y="2828628"/>
            <a:chExt cx="291982" cy="1730359"/>
          </a:xfrm>
        </p:grpSpPr>
        <p:sp>
          <p:nvSpPr>
            <p:cNvPr id="54" name="Oval 5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136589" y="5945092"/>
            <a:ext cx="414969" cy="735368"/>
            <a:chOff x="10978943" y="2797567"/>
            <a:chExt cx="77163" cy="1270937"/>
          </a:xfrm>
        </p:grpSpPr>
        <p:sp>
          <p:nvSpPr>
            <p:cNvPr id="61" name="Oval 6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71517" y="5600341"/>
            <a:ext cx="462257" cy="1054205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12491" y="5707182"/>
            <a:ext cx="363892" cy="973279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283791" y="5495570"/>
            <a:ext cx="370076" cy="1245799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543206" y="5600341"/>
            <a:ext cx="490415" cy="1082288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12081751" cy="1935803"/>
          </a:xfrm>
        </p:spPr>
        <p:txBody>
          <a:bodyPr/>
          <a:lstStyle/>
          <a:p>
            <a:r>
              <a:rPr lang="en-US" dirty="0"/>
              <a:t>1.8 m spacing (on average) = 3,086/ha</a:t>
            </a:r>
            <a:br>
              <a:rPr lang="en-US" dirty="0"/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Weeding and fertilizer application essential </a:t>
            </a:r>
            <a:b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for 2 rainy seasons after planting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1546429" y="6047116"/>
            <a:ext cx="9687251" cy="672317"/>
            <a:chOff x="22428" y="5891999"/>
            <a:chExt cx="9687251" cy="672317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Straight Connector 103"/>
            <p:cNvCxnSpPr>
              <a:cxnSpLocks/>
            </p:cNvCxnSpPr>
            <p:nvPr/>
          </p:nvCxnSpPr>
          <p:spPr bwMode="auto">
            <a:xfrm>
              <a:off x="755891" y="6120559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5" name="Straight Connector 104"/>
            <p:cNvCxnSpPr>
              <a:cxnSpLocks/>
            </p:cNvCxnSpPr>
            <p:nvPr/>
          </p:nvCxnSpPr>
          <p:spPr bwMode="auto">
            <a:xfrm>
              <a:off x="827899" y="6037101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944264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7" name="Straight Connector 106"/>
            <p:cNvCxnSpPr>
              <a:cxnSpLocks/>
            </p:cNvCxnSpPr>
            <p:nvPr/>
          </p:nvCxnSpPr>
          <p:spPr bwMode="auto">
            <a:xfrm>
              <a:off x="1016272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>
              <a:cxnSpLocks/>
            </p:cNvCxnSpPr>
            <p:nvPr/>
          </p:nvCxnSpPr>
          <p:spPr bwMode="auto">
            <a:xfrm>
              <a:off x="1088280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Straight Connector 108"/>
            <p:cNvCxnSpPr>
              <a:cxnSpLocks/>
            </p:cNvCxnSpPr>
            <p:nvPr/>
          </p:nvCxnSpPr>
          <p:spPr bwMode="auto">
            <a:xfrm>
              <a:off x="1160288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42" name="Group 241"/>
            <p:cNvGrpSpPr/>
            <p:nvPr/>
          </p:nvGrpSpPr>
          <p:grpSpPr>
            <a:xfrm>
              <a:off x="1232296" y="5983813"/>
              <a:ext cx="1404894" cy="574734"/>
              <a:chOff x="1232296" y="5898106"/>
              <a:chExt cx="1404894" cy="660441"/>
            </a:xfrm>
          </p:grpSpPr>
          <p:cxnSp>
            <p:nvCxnSpPr>
              <p:cNvPr id="110" name="Straight Connector 109"/>
              <p:cNvCxnSpPr>
                <a:cxnSpLocks/>
              </p:cNvCxnSpPr>
              <p:nvPr/>
            </p:nvCxnSpPr>
            <p:spPr bwMode="auto">
              <a:xfrm>
                <a:off x="1232296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Straight Connector 110"/>
              <p:cNvCxnSpPr>
                <a:cxnSpLocks/>
              </p:cNvCxnSpPr>
              <p:nvPr/>
            </p:nvCxnSpPr>
            <p:spPr bwMode="auto">
              <a:xfrm>
                <a:off x="1304304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1389695" y="596959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3" name="Straight Connector 112"/>
              <p:cNvCxnSpPr>
                <a:cxnSpLocks/>
              </p:cNvCxnSpPr>
              <p:nvPr/>
            </p:nvCxnSpPr>
            <p:spPr bwMode="auto">
              <a:xfrm>
                <a:off x="1461703" y="620018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4" name="Straight Connector 113"/>
              <p:cNvCxnSpPr>
                <a:cxnSpLocks/>
              </p:cNvCxnSpPr>
              <p:nvPr/>
            </p:nvCxnSpPr>
            <p:spPr bwMode="auto">
              <a:xfrm>
                <a:off x="1533711" y="602680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Straight Connector 114"/>
              <p:cNvCxnSpPr>
                <a:cxnSpLocks/>
              </p:cNvCxnSpPr>
              <p:nvPr/>
            </p:nvCxnSpPr>
            <p:spPr bwMode="auto">
              <a:xfrm>
                <a:off x="1605719" y="589810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6" name="Straight Connector 115"/>
              <p:cNvCxnSpPr>
                <a:cxnSpLocks/>
              </p:cNvCxnSpPr>
              <p:nvPr/>
            </p:nvCxnSpPr>
            <p:spPr bwMode="auto">
              <a:xfrm>
                <a:off x="1677727" y="611386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7" name="Straight Connector 116"/>
              <p:cNvCxnSpPr>
                <a:cxnSpLocks/>
              </p:cNvCxnSpPr>
              <p:nvPr/>
            </p:nvCxnSpPr>
            <p:spPr bwMode="auto">
              <a:xfrm>
                <a:off x="1749735" y="603040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8" name="Straight Connector 117"/>
              <p:cNvCxnSpPr/>
              <p:nvPr/>
            </p:nvCxnSpPr>
            <p:spPr bwMode="auto">
              <a:xfrm>
                <a:off x="1831719" y="5989920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Straight Connector 118"/>
              <p:cNvCxnSpPr>
                <a:cxnSpLocks/>
              </p:cNvCxnSpPr>
              <p:nvPr/>
            </p:nvCxnSpPr>
            <p:spPr bwMode="auto">
              <a:xfrm>
                <a:off x="1903727" y="6220506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0" name="Straight Connector 119"/>
              <p:cNvCxnSpPr>
                <a:cxnSpLocks/>
              </p:cNvCxnSpPr>
              <p:nvPr/>
            </p:nvCxnSpPr>
            <p:spPr bwMode="auto">
              <a:xfrm>
                <a:off x="1975735" y="604712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Straight Connector 120"/>
              <p:cNvCxnSpPr>
                <a:cxnSpLocks/>
              </p:cNvCxnSpPr>
              <p:nvPr/>
            </p:nvCxnSpPr>
            <p:spPr bwMode="auto">
              <a:xfrm>
                <a:off x="2047743" y="5918430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Straight Connector 121"/>
              <p:cNvCxnSpPr>
                <a:cxnSpLocks/>
              </p:cNvCxnSpPr>
              <p:nvPr/>
            </p:nvCxnSpPr>
            <p:spPr bwMode="auto">
              <a:xfrm>
                <a:off x="2119751" y="6134188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Straight Connector 122"/>
              <p:cNvCxnSpPr>
                <a:cxnSpLocks/>
              </p:cNvCxnSpPr>
              <p:nvPr/>
            </p:nvCxnSpPr>
            <p:spPr bwMode="auto">
              <a:xfrm>
                <a:off x="2191759" y="6050730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2277150" y="597975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Straight Connector 124"/>
              <p:cNvCxnSpPr>
                <a:cxnSpLocks/>
              </p:cNvCxnSpPr>
              <p:nvPr/>
            </p:nvCxnSpPr>
            <p:spPr bwMode="auto">
              <a:xfrm>
                <a:off x="2349158" y="621034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Straight Connector 125"/>
              <p:cNvCxnSpPr>
                <a:cxnSpLocks/>
              </p:cNvCxnSpPr>
              <p:nvPr/>
            </p:nvCxnSpPr>
            <p:spPr bwMode="auto">
              <a:xfrm>
                <a:off x="2421166" y="603696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Straight Connector 126"/>
              <p:cNvCxnSpPr>
                <a:cxnSpLocks/>
              </p:cNvCxnSpPr>
              <p:nvPr/>
            </p:nvCxnSpPr>
            <p:spPr bwMode="auto">
              <a:xfrm>
                <a:off x="2493174" y="590826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Straight Connector 127"/>
              <p:cNvCxnSpPr>
                <a:cxnSpLocks/>
              </p:cNvCxnSpPr>
              <p:nvPr/>
            </p:nvCxnSpPr>
            <p:spPr bwMode="auto">
              <a:xfrm>
                <a:off x="2565182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Straight Connector 128"/>
              <p:cNvCxnSpPr>
                <a:cxnSpLocks/>
              </p:cNvCxnSpPr>
              <p:nvPr/>
            </p:nvCxnSpPr>
            <p:spPr bwMode="auto">
              <a:xfrm>
                <a:off x="2637190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7" name="Group 146"/>
            <p:cNvGrpSpPr/>
            <p:nvPr/>
          </p:nvGrpSpPr>
          <p:grpSpPr>
            <a:xfrm>
              <a:off x="2684806" y="5907541"/>
              <a:ext cx="805471" cy="650279"/>
              <a:chOff x="2686409" y="5953096"/>
              <a:chExt cx="805471" cy="650279"/>
            </a:xfrm>
          </p:grpSpPr>
          <p:cxnSp>
            <p:nvCxnSpPr>
              <p:cNvPr id="130" name="Straight Connector 1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1" name="Straight Connector 1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Straight Connector 1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Straight Connector 1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4" name="Straight Connector 1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Straight Connector 1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Straight Connector 1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Straight Connector 1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Straight Connector 1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9" name="Straight Connector 1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0" name="Straight Connector 1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Straight Connector 1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3542268" y="5898099"/>
              <a:ext cx="805471" cy="650279"/>
              <a:chOff x="2686409" y="5953096"/>
              <a:chExt cx="805471" cy="650279"/>
            </a:xfrm>
          </p:grpSpPr>
          <p:cxnSp>
            <p:nvCxnSpPr>
              <p:cNvPr id="149" name="Straight Connector 148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Straight Connector 149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Straight Connector 150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Straight Connector 151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" name="Straight Connector 152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4" name="Straight Connector 153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Straight Connector 154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6" name="Straight Connector 155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7" name="Straight Connector 156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Straight Connector 157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Straight Connector 158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0" name="Straight Connector 159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61" name="Group 160"/>
            <p:cNvGrpSpPr/>
            <p:nvPr/>
          </p:nvGrpSpPr>
          <p:grpSpPr>
            <a:xfrm>
              <a:off x="4421462" y="5903875"/>
              <a:ext cx="805471" cy="650279"/>
              <a:chOff x="2686409" y="5953096"/>
              <a:chExt cx="805471" cy="650279"/>
            </a:xfrm>
          </p:grpSpPr>
          <p:cxnSp>
            <p:nvCxnSpPr>
              <p:cNvPr id="162" name="Straight Connector 161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Straight Connector 162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Straight Connector 163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5" name="Straight Connector 164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6" name="Straight Connector 165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7" name="Straight Connector 166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Straight Connector 167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9" name="Straight Connector 168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0" name="Straight Connector 169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Straight Connector 170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Straight Connector 171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Straight Connector 172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77" name="Group 176"/>
            <p:cNvGrpSpPr/>
            <p:nvPr/>
          </p:nvGrpSpPr>
          <p:grpSpPr>
            <a:xfrm>
              <a:off x="5346432" y="5914037"/>
              <a:ext cx="805471" cy="650279"/>
              <a:chOff x="2686409" y="5953096"/>
              <a:chExt cx="805471" cy="650279"/>
            </a:xfrm>
          </p:grpSpPr>
          <p:cxnSp>
            <p:nvCxnSpPr>
              <p:cNvPr id="178" name="Straight Connector 177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9" name="Straight Connector 178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0" name="Straight Connector 179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1" name="Straight Connector 180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2" name="Straight Connector 181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3" name="Straight Connector 182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" name="Straight Connector 183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" name="Straight Connector 184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6" name="Straight Connector 185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7" name="Straight Connector 186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8" name="Straight Connector 187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9" name="Straight Connector 188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90" name="Group 189"/>
            <p:cNvGrpSpPr/>
            <p:nvPr/>
          </p:nvGrpSpPr>
          <p:grpSpPr>
            <a:xfrm>
              <a:off x="6239094" y="6043659"/>
              <a:ext cx="805471" cy="509706"/>
              <a:chOff x="2686409" y="5953096"/>
              <a:chExt cx="805471" cy="650279"/>
            </a:xfrm>
          </p:grpSpPr>
          <p:cxnSp>
            <p:nvCxnSpPr>
              <p:cNvPr id="191" name="Straight Connector 190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2" name="Straight Connector 191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3" name="Straight Connector 192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" name="Straight Connector 193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5" name="Straight Connector 194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Straight Connector 195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7" name="Straight Connector 196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8" name="Straight Connector 197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9" name="Straight Connector 198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0" name="Straight Connector 199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Straight Connector 200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Straight Connector 201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03" name="Group 202"/>
            <p:cNvGrpSpPr/>
            <p:nvPr/>
          </p:nvGrpSpPr>
          <p:grpSpPr>
            <a:xfrm>
              <a:off x="7143023" y="5891999"/>
              <a:ext cx="805471" cy="650279"/>
              <a:chOff x="2686409" y="5953096"/>
              <a:chExt cx="805471" cy="650279"/>
            </a:xfrm>
          </p:grpSpPr>
          <p:cxnSp>
            <p:nvCxnSpPr>
              <p:cNvPr id="204" name="Straight Connector 203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5" name="Straight Connector 204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6" name="Straight Connector 205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7" name="Straight Connector 206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8" name="Straight Connector 207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9" name="Straight Connector 208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0" name="Straight Connector 209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1" name="Straight Connector 210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2" name="Straight Connector 211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3" name="Straight Connector 212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4" name="Straight Connector 213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5" name="Straight Connector 214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16" name="Group 215"/>
            <p:cNvGrpSpPr/>
            <p:nvPr/>
          </p:nvGrpSpPr>
          <p:grpSpPr>
            <a:xfrm>
              <a:off x="8023931" y="5902161"/>
              <a:ext cx="805471" cy="650279"/>
              <a:chOff x="2686409" y="5953096"/>
              <a:chExt cx="805471" cy="650279"/>
            </a:xfrm>
          </p:grpSpPr>
          <p:cxnSp>
            <p:nvCxnSpPr>
              <p:cNvPr id="217" name="Straight Connector 216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8" name="Straight Connector 217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9" name="Straight Connector 218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0" name="Straight Connector 219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1" name="Straight Connector 220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2" name="Straight Connector 221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Straight Connector 222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4" name="Straight Connector 223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5" name="Straight Connector 224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6" name="Straight Connector 225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7" name="Straight Connector 226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Straight Connector 227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9" name="Group 228"/>
            <p:cNvGrpSpPr/>
            <p:nvPr/>
          </p:nvGrpSpPr>
          <p:grpSpPr>
            <a:xfrm>
              <a:off x="8904208" y="5902927"/>
              <a:ext cx="805471" cy="650279"/>
              <a:chOff x="2686409" y="5953096"/>
              <a:chExt cx="805471" cy="650279"/>
            </a:xfrm>
          </p:grpSpPr>
          <p:cxnSp>
            <p:nvCxnSpPr>
              <p:cNvPr id="230" name="Straight Connector 2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1" name="Straight Connector 2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2" name="Straight Connector 2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3" name="Straight Connector 2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4" name="Straight Connector 2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5" name="Straight Connector 2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6" name="Straight Connector 2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7" name="Straight Connector 2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8" name="Straight Connector 2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9" name="Straight Connector 2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0" name="Straight Connector 2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1" name="Straight Connector 2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80296822"/>
      </p:ext>
    </p:extLst>
  </p:cSld>
  <p:clrMapOvr>
    <a:masterClrMapping/>
  </p:clrMapOvr>
  <p:transition spd="slow" advTm="17902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6245571" y="4709680"/>
            <a:ext cx="1107672" cy="2103697"/>
            <a:chOff x="10908704" y="2828628"/>
            <a:chExt cx="291982" cy="1730359"/>
          </a:xfrm>
        </p:grpSpPr>
        <p:sp>
          <p:nvSpPr>
            <p:cNvPr id="58" name="Oval 57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9168" y="4288331"/>
            <a:ext cx="1092317" cy="2505673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55" y="4153785"/>
            <a:ext cx="1244636" cy="259218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5758" y="4369447"/>
            <a:ext cx="1602806" cy="2380120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8178198" y="4565761"/>
            <a:ext cx="767867" cy="2140161"/>
            <a:chOff x="10908704" y="2828628"/>
            <a:chExt cx="291982" cy="1730359"/>
          </a:xfrm>
        </p:grpSpPr>
        <p:sp>
          <p:nvSpPr>
            <p:cNvPr id="54" name="Oval 5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306068" y="5408294"/>
            <a:ext cx="513621" cy="1270937"/>
            <a:chOff x="10978943" y="2797567"/>
            <a:chExt cx="77163" cy="1270937"/>
          </a:xfrm>
        </p:grpSpPr>
        <p:sp>
          <p:nvSpPr>
            <p:cNvPr id="61" name="Oval 6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71515" y="4565761"/>
            <a:ext cx="1288306" cy="2228507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12491" y="4641384"/>
            <a:ext cx="716759" cy="2057437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283790" y="4153785"/>
            <a:ext cx="728940" cy="2633522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762881" y="5372746"/>
            <a:ext cx="658246" cy="1270937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41740" y="1"/>
            <a:ext cx="9144000" cy="1325563"/>
          </a:xfrm>
        </p:spPr>
        <p:txBody>
          <a:bodyPr/>
          <a:lstStyle/>
          <a:p>
            <a:r>
              <a:rPr lang="en-US" dirty="0"/>
              <a:t>1.8 m spacing (on average) = 3,086/ha</a:t>
            </a:r>
            <a:br>
              <a:rPr lang="en-US" dirty="0"/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End 2</a:t>
            </a:r>
            <a:r>
              <a:rPr lang="en-US" sz="3600" baseline="30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nd</a:t>
            </a: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rainy season – canopy closure initiated.</a:t>
            </a:r>
            <a:b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Weeds being shaded out.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46429" y="5623642"/>
            <a:ext cx="661455" cy="1132493"/>
            <a:chOff x="22428" y="5904801"/>
            <a:chExt cx="661455" cy="650279"/>
          </a:xfrm>
        </p:grpSpPr>
        <p:cxnSp>
          <p:nvCxnSpPr>
            <p:cNvPr id="117" name="Straight Connector 116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" name="Straight Connector 117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9" name="Straight Connector 118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0" name="Straight Connector 119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" name="Straight Connector 120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" name="Straight Connector 121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" name="Straight Connector 122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4" name="Straight Connector 123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5" name="Straight Connector 124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6" name="Straight Connector 125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27" name="Straight Connector 126"/>
          <p:cNvCxnSpPr>
            <a:cxnSpLocks/>
          </p:cNvCxnSpPr>
          <p:nvPr/>
        </p:nvCxnSpPr>
        <p:spPr bwMode="auto">
          <a:xfrm>
            <a:off x="2279891" y="6321613"/>
            <a:ext cx="0" cy="42126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8" name="Straight Connector 127"/>
          <p:cNvCxnSpPr>
            <a:cxnSpLocks/>
          </p:cNvCxnSpPr>
          <p:nvPr/>
        </p:nvCxnSpPr>
        <p:spPr bwMode="auto">
          <a:xfrm>
            <a:off x="2351899" y="6238156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9" name="Straight Connector 128"/>
          <p:cNvCxnSpPr/>
          <p:nvPr/>
        </p:nvCxnSpPr>
        <p:spPr bwMode="auto">
          <a:xfrm>
            <a:off x="2468264" y="6180812"/>
            <a:ext cx="0" cy="56423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0" name="Straight Connector 129"/>
          <p:cNvCxnSpPr>
            <a:cxnSpLocks/>
          </p:cNvCxnSpPr>
          <p:nvPr/>
        </p:nvCxnSpPr>
        <p:spPr bwMode="auto">
          <a:xfrm>
            <a:off x="2540272" y="6411398"/>
            <a:ext cx="0" cy="33134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1" name="Straight Connector 130"/>
          <p:cNvCxnSpPr>
            <a:cxnSpLocks/>
          </p:cNvCxnSpPr>
          <p:nvPr/>
        </p:nvCxnSpPr>
        <p:spPr bwMode="auto">
          <a:xfrm>
            <a:off x="2612280" y="6238019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2" name="Straight Connector 131"/>
          <p:cNvCxnSpPr>
            <a:cxnSpLocks/>
          </p:cNvCxnSpPr>
          <p:nvPr/>
        </p:nvCxnSpPr>
        <p:spPr bwMode="auto">
          <a:xfrm>
            <a:off x="2684288" y="6109322"/>
            <a:ext cx="0" cy="63932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3" name="Group 132"/>
          <p:cNvGrpSpPr/>
          <p:nvPr/>
        </p:nvGrpSpPr>
        <p:grpSpPr>
          <a:xfrm>
            <a:off x="2756296" y="6300749"/>
            <a:ext cx="1404894" cy="458852"/>
            <a:chOff x="1232296" y="5898106"/>
            <a:chExt cx="1404894" cy="660441"/>
          </a:xfrm>
        </p:grpSpPr>
        <p:cxnSp>
          <p:nvCxnSpPr>
            <p:cNvPr id="238" name="Straight Connector 237"/>
            <p:cNvCxnSpPr>
              <a:cxnSpLocks/>
            </p:cNvCxnSpPr>
            <p:nvPr/>
          </p:nvCxnSpPr>
          <p:spPr bwMode="auto">
            <a:xfrm>
              <a:off x="1232296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Straight Connector 238"/>
            <p:cNvCxnSpPr>
              <a:cxnSpLocks/>
            </p:cNvCxnSpPr>
            <p:nvPr/>
          </p:nvCxnSpPr>
          <p:spPr bwMode="auto">
            <a:xfrm>
              <a:off x="1304304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0" name="Straight Connector 239"/>
            <p:cNvCxnSpPr/>
            <p:nvPr/>
          </p:nvCxnSpPr>
          <p:spPr bwMode="auto">
            <a:xfrm>
              <a:off x="1389695" y="596959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1" name="Straight Connector 240"/>
            <p:cNvCxnSpPr>
              <a:cxnSpLocks/>
            </p:cNvCxnSpPr>
            <p:nvPr/>
          </p:nvCxnSpPr>
          <p:spPr bwMode="auto">
            <a:xfrm>
              <a:off x="1461703" y="620018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2" name="Straight Connector 241"/>
            <p:cNvCxnSpPr>
              <a:cxnSpLocks/>
            </p:cNvCxnSpPr>
            <p:nvPr/>
          </p:nvCxnSpPr>
          <p:spPr bwMode="auto">
            <a:xfrm>
              <a:off x="1533711" y="602680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3" name="Straight Connector 242"/>
            <p:cNvCxnSpPr>
              <a:cxnSpLocks/>
            </p:cNvCxnSpPr>
            <p:nvPr/>
          </p:nvCxnSpPr>
          <p:spPr bwMode="auto">
            <a:xfrm>
              <a:off x="1605719" y="589810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4" name="Straight Connector 243"/>
            <p:cNvCxnSpPr>
              <a:cxnSpLocks/>
            </p:cNvCxnSpPr>
            <p:nvPr/>
          </p:nvCxnSpPr>
          <p:spPr bwMode="auto">
            <a:xfrm>
              <a:off x="1677727" y="611386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5" name="Straight Connector 244"/>
            <p:cNvCxnSpPr>
              <a:cxnSpLocks/>
            </p:cNvCxnSpPr>
            <p:nvPr/>
          </p:nvCxnSpPr>
          <p:spPr bwMode="auto">
            <a:xfrm>
              <a:off x="1749735" y="603040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6" name="Straight Connector 245"/>
            <p:cNvCxnSpPr/>
            <p:nvPr/>
          </p:nvCxnSpPr>
          <p:spPr bwMode="auto">
            <a:xfrm>
              <a:off x="1831719" y="5989920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7" name="Straight Connector 246"/>
            <p:cNvCxnSpPr>
              <a:cxnSpLocks/>
            </p:cNvCxnSpPr>
            <p:nvPr/>
          </p:nvCxnSpPr>
          <p:spPr bwMode="auto">
            <a:xfrm>
              <a:off x="1903727" y="6220506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8" name="Straight Connector 247"/>
            <p:cNvCxnSpPr>
              <a:cxnSpLocks/>
            </p:cNvCxnSpPr>
            <p:nvPr/>
          </p:nvCxnSpPr>
          <p:spPr bwMode="auto">
            <a:xfrm>
              <a:off x="1975735" y="604712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9" name="Straight Connector 248"/>
            <p:cNvCxnSpPr>
              <a:cxnSpLocks/>
            </p:cNvCxnSpPr>
            <p:nvPr/>
          </p:nvCxnSpPr>
          <p:spPr bwMode="auto">
            <a:xfrm>
              <a:off x="2047743" y="5918430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0" name="Straight Connector 249"/>
            <p:cNvCxnSpPr>
              <a:cxnSpLocks/>
            </p:cNvCxnSpPr>
            <p:nvPr/>
          </p:nvCxnSpPr>
          <p:spPr bwMode="auto">
            <a:xfrm>
              <a:off x="2119751" y="6134188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1" name="Straight Connector 250"/>
            <p:cNvCxnSpPr>
              <a:cxnSpLocks/>
            </p:cNvCxnSpPr>
            <p:nvPr/>
          </p:nvCxnSpPr>
          <p:spPr bwMode="auto">
            <a:xfrm>
              <a:off x="2191759" y="6050730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2" name="Straight Connector 251"/>
            <p:cNvCxnSpPr/>
            <p:nvPr/>
          </p:nvCxnSpPr>
          <p:spPr bwMode="auto">
            <a:xfrm>
              <a:off x="2277150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3" name="Straight Connector 252"/>
            <p:cNvCxnSpPr>
              <a:cxnSpLocks/>
            </p:cNvCxnSpPr>
            <p:nvPr/>
          </p:nvCxnSpPr>
          <p:spPr bwMode="auto">
            <a:xfrm>
              <a:off x="2349158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4" name="Straight Connector 253"/>
            <p:cNvCxnSpPr>
              <a:cxnSpLocks/>
            </p:cNvCxnSpPr>
            <p:nvPr/>
          </p:nvCxnSpPr>
          <p:spPr bwMode="auto">
            <a:xfrm>
              <a:off x="2421166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5" name="Straight Connector 254"/>
            <p:cNvCxnSpPr>
              <a:cxnSpLocks/>
            </p:cNvCxnSpPr>
            <p:nvPr/>
          </p:nvCxnSpPr>
          <p:spPr bwMode="auto">
            <a:xfrm>
              <a:off x="2493174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Straight Connector 255"/>
            <p:cNvCxnSpPr>
              <a:cxnSpLocks/>
            </p:cNvCxnSpPr>
            <p:nvPr/>
          </p:nvCxnSpPr>
          <p:spPr bwMode="auto">
            <a:xfrm>
              <a:off x="2565182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7" name="Straight Connector 256"/>
            <p:cNvCxnSpPr>
              <a:cxnSpLocks/>
            </p:cNvCxnSpPr>
            <p:nvPr/>
          </p:nvCxnSpPr>
          <p:spPr bwMode="auto">
            <a:xfrm>
              <a:off x="2637190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4" name="Group 133"/>
          <p:cNvGrpSpPr/>
          <p:nvPr/>
        </p:nvGrpSpPr>
        <p:grpSpPr>
          <a:xfrm>
            <a:off x="4208807" y="6108596"/>
            <a:ext cx="805471" cy="650279"/>
            <a:chOff x="2686409" y="5953096"/>
            <a:chExt cx="805471" cy="650279"/>
          </a:xfrm>
        </p:grpSpPr>
        <p:cxnSp>
          <p:nvCxnSpPr>
            <p:cNvPr id="226" name="Straight Connector 225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7" name="Straight Connector 226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8" name="Straight Connector 227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9" name="Straight Connector 228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0" name="Straight Connector 229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1" name="Straight Connector 230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2" name="Straight Connector 231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3" name="Straight Connector 232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4" name="Straight Connector 233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5" name="Straight Connector 234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6" name="Straight Connector 235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7" name="Straight Connector 236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5" name="Group 134"/>
          <p:cNvGrpSpPr/>
          <p:nvPr/>
        </p:nvGrpSpPr>
        <p:grpSpPr>
          <a:xfrm>
            <a:off x="5066269" y="6141688"/>
            <a:ext cx="805471" cy="607745"/>
            <a:chOff x="2686409" y="5953096"/>
            <a:chExt cx="805471" cy="650279"/>
          </a:xfrm>
        </p:grpSpPr>
        <p:cxnSp>
          <p:nvCxnSpPr>
            <p:cNvPr id="214" name="Straight Connector 213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" name="Straight Connector 214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6" name="Straight Connector 215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7" name="Straight Connector 216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8" name="Straight Connector 217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9" name="Straight Connector 218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1" name="Straight Connector 220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3" name="Straight Connector 222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4" name="Straight Connector 223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5" name="Straight Connector 224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6" name="Group 135"/>
          <p:cNvGrpSpPr/>
          <p:nvPr/>
        </p:nvGrpSpPr>
        <p:grpSpPr>
          <a:xfrm>
            <a:off x="5945463" y="6329136"/>
            <a:ext cx="805471" cy="426073"/>
            <a:chOff x="2686409" y="5953096"/>
            <a:chExt cx="805471" cy="650279"/>
          </a:xfrm>
        </p:grpSpPr>
        <p:cxnSp>
          <p:nvCxnSpPr>
            <p:cNvPr id="202" name="Straight Connector 201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3" name="Straight Connector 202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4" name="Straight Connector 203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5" name="Straight Connector 204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6" name="Straight Connector 205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7" name="Straight Connector 206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8" name="Straight Connector 207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9" name="Straight Connector 208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0" name="Straight Connector 209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1" name="Straight Connector 210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2" name="Straight Connector 211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3" name="Straight Connector 212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7" name="Group 136"/>
          <p:cNvGrpSpPr/>
          <p:nvPr/>
        </p:nvGrpSpPr>
        <p:grpSpPr>
          <a:xfrm>
            <a:off x="6870433" y="6433502"/>
            <a:ext cx="805471" cy="331868"/>
            <a:chOff x="2686409" y="5953096"/>
            <a:chExt cx="805471" cy="650279"/>
          </a:xfrm>
        </p:grpSpPr>
        <p:cxnSp>
          <p:nvCxnSpPr>
            <p:cNvPr id="190" name="Straight Connector 189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1" name="Straight Connector 190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Straight Connector 191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Straight Connector 192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Straight Connector 193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Straight Connector 194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Straight Connector 195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Straight Connector 196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Straight Connector 197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Straight Connector 198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0" name="Straight Connector 199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1" name="Straight Connector 200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8" name="Group 137"/>
          <p:cNvGrpSpPr/>
          <p:nvPr/>
        </p:nvGrpSpPr>
        <p:grpSpPr>
          <a:xfrm>
            <a:off x="7763095" y="6404283"/>
            <a:ext cx="805471" cy="350136"/>
            <a:chOff x="2686409" y="5953096"/>
            <a:chExt cx="805471" cy="650279"/>
          </a:xfrm>
        </p:grpSpPr>
        <p:cxnSp>
          <p:nvCxnSpPr>
            <p:cNvPr id="178" name="Straight Connector 177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9" name="Straight Connector 178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0" name="Straight Connector 179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1" name="Straight Connector 180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2" name="Straight Connector 181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3" name="Straight Connector 182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" name="Straight Connector 183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Straight Connector 184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Straight Connector 185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Straight Connector 186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8" name="Straight Connector 187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9" name="Straight Connector 188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9" name="Group 138"/>
          <p:cNvGrpSpPr/>
          <p:nvPr/>
        </p:nvGrpSpPr>
        <p:grpSpPr>
          <a:xfrm>
            <a:off x="8667024" y="6329136"/>
            <a:ext cx="805471" cy="414197"/>
            <a:chOff x="2686409" y="5953096"/>
            <a:chExt cx="805471" cy="650279"/>
          </a:xfrm>
        </p:grpSpPr>
        <p:cxnSp>
          <p:nvCxnSpPr>
            <p:cNvPr id="166" name="Straight Connector 165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7" name="Straight Connector 166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9" name="Straight Connector 168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" name="Straight Connector 169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1" name="Straight Connector 170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Straight Connector 171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3" name="Straight Connector 172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" name="Straight Connector 173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Straight Connector 174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Straight Connector 175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Straight Connector 176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0" name="Group 139"/>
          <p:cNvGrpSpPr/>
          <p:nvPr/>
        </p:nvGrpSpPr>
        <p:grpSpPr>
          <a:xfrm>
            <a:off x="9547932" y="6504368"/>
            <a:ext cx="805471" cy="249126"/>
            <a:chOff x="2686409" y="5953096"/>
            <a:chExt cx="805471" cy="650279"/>
          </a:xfrm>
        </p:grpSpPr>
        <p:cxnSp>
          <p:nvCxnSpPr>
            <p:cNvPr id="154" name="Straight Connector 153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5" name="Straight Connector 154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6" name="Straight Connector 155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7" name="Straight Connector 156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8" name="Straight Connector 157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9" name="Straight Connector 158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0" name="Straight Connector 159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1" name="Straight Connector 160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2" name="Straight Connector 161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" name="Straight Connector 162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" name="Straight Connector 163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5" name="Straight Connector 164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1" name="Group 140"/>
          <p:cNvGrpSpPr/>
          <p:nvPr/>
        </p:nvGrpSpPr>
        <p:grpSpPr>
          <a:xfrm>
            <a:off x="10428209" y="6103982"/>
            <a:ext cx="805471" cy="650279"/>
            <a:chOff x="2686409" y="5953096"/>
            <a:chExt cx="805471" cy="650279"/>
          </a:xfrm>
        </p:grpSpPr>
        <p:cxnSp>
          <p:nvCxnSpPr>
            <p:cNvPr id="142" name="Straight Connector 141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" name="Straight Connector 142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Connector 143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5" name="Straight Connector 144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6" name="Straight Connector 145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7" name="Straight Connector 146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Straight Connector 148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0" name="Straight Connector 149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1" name="Straight Connector 150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Straight Connector 151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3" name="Straight Connector 152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563955755"/>
      </p:ext>
    </p:extLst>
  </p:cSld>
  <p:clrMapOvr>
    <a:masterClrMapping/>
  </p:clrMapOvr>
  <p:transition spd="slow" advTm="5129"/>
  <p:extLst>
    <p:ext uri="{3A86A75C-4F4B-4683-9AE1-C65F6400EC91}">
      <p14:laserTraceLst xmlns:p14="http://schemas.microsoft.com/office/powerpoint/2010/main">
        <p14:tracePtLst>
          <p14:tracePt t="2320" x="3613150" y="5651500"/>
          <p14:tracePt t="2324" x="4883150" y="5302250"/>
          <p14:tracePt t="2334" x="5848350" y="5175250"/>
          <p14:tracePt t="2351" x="6616700" y="5060950"/>
          <p14:tracePt t="2368" x="6623050" y="5060950"/>
          <p14:tracePt t="2391" x="6267450" y="5016500"/>
          <p14:tracePt t="2417" x="5880100" y="4959350"/>
          <p14:tracePt t="2434" x="5867400" y="4959350"/>
          <p14:tracePt t="2478" x="5702300" y="4959350"/>
          <p14:tracePt t="2486" x="5334000" y="4959350"/>
          <p14:tracePt t="2501" x="5200650" y="5054600"/>
          <p14:tracePt t="2518" x="5327650" y="5499100"/>
          <p14:tracePt t="2534" x="5619750" y="5772150"/>
          <p14:tracePt t="2551" x="6146800" y="5969000"/>
          <p14:tracePt t="2568" x="7150100" y="5994400"/>
          <p14:tracePt t="2584" x="8140700" y="5873750"/>
          <p14:tracePt t="2601" x="8566150" y="5715000"/>
          <p14:tracePt t="2618" x="8705850" y="5600700"/>
          <p14:tracePt t="2634" x="8801100" y="5416550"/>
          <p14:tracePt t="2651" x="8839200" y="5264150"/>
          <p14:tracePt t="2668" x="8820150" y="5130800"/>
          <p14:tracePt t="2684" x="8597900" y="5010150"/>
          <p14:tracePt t="2701" x="8305800" y="4972050"/>
          <p14:tracePt t="2717" x="8058150" y="4959350"/>
          <p14:tracePt t="2734" x="7988300" y="4978400"/>
          <p14:tracePt t="2751" x="7886700" y="5041900"/>
          <p14:tracePt t="2768" x="7797800" y="5111750"/>
          <p14:tracePt t="2784" x="7727950" y="5187950"/>
          <p14:tracePt t="2801" x="7708900" y="5238750"/>
          <p14:tracePt t="2804" x="7696200" y="5270500"/>
          <p14:tracePt t="2817" x="7683500" y="5308600"/>
          <p14:tracePt t="2834" x="7664450" y="5403850"/>
          <p14:tracePt t="2851" x="7639050" y="5473700"/>
          <p14:tracePt t="2867" x="7607300" y="5543550"/>
          <p14:tracePt t="2884" x="7550150" y="5607050"/>
          <p14:tracePt t="2901" x="7493000" y="5664200"/>
          <p14:tracePt t="2917" x="7473950" y="5676900"/>
          <p14:tracePt t="2934" x="7473950" y="5670550"/>
          <p14:tracePt t="2951" x="7473950" y="5613400"/>
          <p14:tracePt t="2967" x="7461250" y="5530850"/>
          <p14:tracePt t="2984" x="7366000" y="5422900"/>
          <p14:tracePt t="3001" x="7207250" y="5321300"/>
          <p14:tracePt t="3018" x="6972300" y="5175250"/>
          <p14:tracePt t="3034" x="6883400" y="5124450"/>
          <p14:tracePt t="3051" x="6794500" y="5099050"/>
          <p14:tracePt t="3067" x="6699250" y="5105400"/>
          <p14:tracePt t="3084" x="6597650" y="5175250"/>
          <p14:tracePt t="3100" x="6553200" y="5238750"/>
          <p14:tracePt t="3117" x="6527800" y="5340350"/>
          <p14:tracePt t="3134" x="6515100" y="5391150"/>
          <p14:tracePt t="3151" x="6515100" y="5410200"/>
          <p14:tracePt t="3196" x="6521450" y="5391150"/>
          <p14:tracePt t="3204" x="6521450" y="5359400"/>
          <p14:tracePt t="3217" x="6515100" y="5321300"/>
          <p14:tracePt t="3234" x="6445250" y="5219700"/>
          <p14:tracePt t="3250" x="6375400" y="5149850"/>
          <p14:tracePt t="3267" x="6305550" y="5092700"/>
          <p14:tracePt t="3284" x="6223000" y="5054600"/>
          <p14:tracePt t="3301" x="6172200" y="5048250"/>
          <p14:tracePt t="3317" x="6153150" y="5048250"/>
          <p14:tracePt t="3334" x="6134100" y="5080000"/>
          <p14:tracePt t="3350" x="6115050" y="5156200"/>
          <p14:tracePt t="3367" x="6089650" y="5251450"/>
          <p14:tracePt t="3384" x="6051550" y="5365750"/>
          <p14:tracePt t="3400" x="6026150" y="5448300"/>
          <p14:tracePt t="3417" x="6007100" y="5492750"/>
          <p14:tracePt t="3434" x="6007100" y="5499100"/>
          <p14:tracePt t="3450" x="6026150" y="5480050"/>
          <p14:tracePt t="3467" x="6051550" y="5410200"/>
          <p14:tracePt t="3484" x="6051550" y="5346700"/>
          <p14:tracePt t="3501" x="6051550" y="5302250"/>
          <p14:tracePt t="3517" x="6019800" y="5289550"/>
          <p14:tracePt t="3534" x="6007100" y="5276850"/>
          <p14:tracePt t="3550" x="5962650" y="5283200"/>
          <p14:tracePt t="3567" x="5918200" y="5308600"/>
          <p14:tracePt t="3584" x="5886450" y="5353050"/>
          <p14:tracePt t="3601" x="5861050" y="5403850"/>
          <p14:tracePt t="3617" x="5854700" y="5435600"/>
          <p14:tracePt t="3634" x="5854700" y="5454650"/>
          <p14:tracePt t="3650" x="5880100" y="5454650"/>
          <p14:tracePt t="3667" x="5911850" y="5422900"/>
          <p14:tracePt t="3684" x="5918200" y="5403850"/>
          <p14:tracePt t="3700" x="5918200" y="5391150"/>
          <p14:tracePt t="3717" x="5918200" y="5372100"/>
          <p14:tracePt t="3734" x="5899150" y="5372100"/>
          <p14:tracePt t="3750" x="5880100" y="5372100"/>
          <p14:tracePt t="3767" x="5861050" y="5384800"/>
          <p14:tracePt t="3784" x="5829300" y="5410200"/>
          <p14:tracePt t="3800" x="5810250" y="5422900"/>
          <p14:tracePt t="3817" x="5810250" y="5441950"/>
          <p14:tracePt t="3853" x="5829300" y="5429250"/>
          <p14:tracePt t="3861" x="5842000" y="5410200"/>
          <p14:tracePt t="3869" x="5854700" y="5391150"/>
          <p14:tracePt t="3883" x="5861050" y="5321300"/>
          <p14:tracePt t="3900" x="5861050" y="5257800"/>
          <p14:tracePt t="3917" x="5803900" y="5200650"/>
          <p14:tracePt t="3934" x="5734050" y="5162550"/>
          <p14:tracePt t="3950" x="5695950" y="5162550"/>
          <p14:tracePt t="3967" x="5664200" y="5168900"/>
          <p14:tracePt t="3983" x="5638800" y="5232400"/>
          <p14:tracePt t="4000" x="5626100" y="5295900"/>
          <p14:tracePt t="4017" x="5638800" y="5365750"/>
          <p14:tracePt t="4033" x="5683250" y="5416550"/>
          <p14:tracePt t="4050" x="5740400" y="5441950"/>
          <p14:tracePt t="4067" x="5759450" y="5441950"/>
          <p14:tracePt t="4083" x="5759450" y="5429250"/>
          <p14:tracePt t="4100" x="5759450" y="5422900"/>
          <p14:tracePt t="4117" x="5759450" y="5410200"/>
          <p14:tracePt t="4160" x="5753100" y="5416550"/>
          <p14:tracePt t="4169" x="5746750" y="5416550"/>
          <p14:tracePt t="4184" x="5746750" y="5429250"/>
          <p14:tracePt t="4292" x="5759450" y="5429250"/>
          <p14:tracePt t="4363" x="5765800" y="5429250"/>
          <p14:tracePt t="4370" x="5772150" y="5441950"/>
          <p14:tracePt t="4383" x="5772150" y="5448300"/>
          <p14:tracePt t="4400" x="5791200" y="5467350"/>
        </p14:tracePtLst>
      </p14:laserTrace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6721380" y="5382283"/>
            <a:ext cx="162775" cy="1394650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9168" y="2614021"/>
            <a:ext cx="1341279" cy="419909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530" y="2772883"/>
            <a:ext cx="2186248" cy="394504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7246" y="3035679"/>
            <a:ext cx="2201319" cy="3695577"/>
          </a:xfrm>
          <a:prstGeom prst="rect">
            <a:avLst/>
          </a:prstGeom>
        </p:spPr>
      </p:pic>
      <p:sp>
        <p:nvSpPr>
          <p:cNvPr id="62" name="Rectangle 61"/>
          <p:cNvSpPr/>
          <p:nvPr/>
        </p:nvSpPr>
        <p:spPr bwMode="auto">
          <a:xfrm flipH="1">
            <a:off x="3410327" y="5470059"/>
            <a:ext cx="211303" cy="1228280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2473353" y="5098079"/>
            <a:ext cx="276838" cy="1619850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7977831" y="5291592"/>
            <a:ext cx="219787" cy="1417587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82" name="Rectangle 81"/>
          <p:cNvSpPr/>
          <p:nvPr/>
        </p:nvSpPr>
        <p:spPr bwMode="auto">
          <a:xfrm flipH="1">
            <a:off x="5760502" y="5264405"/>
            <a:ext cx="190430" cy="1506159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41740" y="1"/>
            <a:ext cx="9144000" cy="1325563"/>
          </a:xfrm>
        </p:spPr>
        <p:txBody>
          <a:bodyPr/>
          <a:lstStyle/>
          <a:p>
            <a:r>
              <a:rPr lang="en-US" dirty="0"/>
              <a:t>1.8 m spacing (on average) = 3,086/ha</a:t>
            </a:r>
            <a:br>
              <a:rPr lang="en-US" dirty="0"/>
            </a:br>
            <a:r>
              <a:rPr lang="en-US" sz="32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End 3rd rainy season – canopy closure complete. Weeds mostly gone. </a:t>
            </a:r>
            <a:br>
              <a:rPr lang="en-US" sz="32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32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Natural forest dynamics restored. 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46429" y="6676890"/>
            <a:ext cx="661455" cy="98352"/>
            <a:chOff x="22428" y="5904801"/>
            <a:chExt cx="661455" cy="650279"/>
          </a:xfrm>
        </p:grpSpPr>
        <p:cxnSp>
          <p:nvCxnSpPr>
            <p:cNvPr id="117" name="Straight Connector 116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" name="Straight Connector 117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9" name="Straight Connector 118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0" name="Straight Connector 119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" name="Straight Connector 120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" name="Straight Connector 121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" name="Straight Connector 122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4" name="Straight Connector 123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5" name="Straight Connector 124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6" name="Straight Connector 125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27" name="Straight Connector 126"/>
          <p:cNvCxnSpPr>
            <a:cxnSpLocks/>
          </p:cNvCxnSpPr>
          <p:nvPr/>
        </p:nvCxnSpPr>
        <p:spPr bwMode="auto">
          <a:xfrm>
            <a:off x="2279891" y="6557345"/>
            <a:ext cx="0" cy="20464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8" name="Straight Connector 127"/>
          <p:cNvCxnSpPr>
            <a:cxnSpLocks/>
          </p:cNvCxnSpPr>
          <p:nvPr/>
        </p:nvCxnSpPr>
        <p:spPr bwMode="auto">
          <a:xfrm>
            <a:off x="2351899" y="6518392"/>
            <a:ext cx="0" cy="2466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9" name="Straight Connector 128"/>
          <p:cNvCxnSpPr>
            <a:cxnSpLocks/>
          </p:cNvCxnSpPr>
          <p:nvPr/>
        </p:nvCxnSpPr>
        <p:spPr bwMode="auto">
          <a:xfrm>
            <a:off x="2468264" y="6490060"/>
            <a:ext cx="0" cy="27409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0" name="Straight Connector 129"/>
          <p:cNvCxnSpPr>
            <a:cxnSpLocks/>
          </p:cNvCxnSpPr>
          <p:nvPr/>
        </p:nvCxnSpPr>
        <p:spPr bwMode="auto">
          <a:xfrm>
            <a:off x="2540272" y="6600890"/>
            <a:ext cx="0" cy="160962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1" name="Straight Connector 130"/>
          <p:cNvCxnSpPr>
            <a:cxnSpLocks/>
          </p:cNvCxnSpPr>
          <p:nvPr/>
        </p:nvCxnSpPr>
        <p:spPr bwMode="auto">
          <a:xfrm>
            <a:off x="2612280" y="6518255"/>
            <a:ext cx="0" cy="2466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2" name="Straight Connector 131"/>
          <p:cNvCxnSpPr>
            <a:cxnSpLocks/>
          </p:cNvCxnSpPr>
          <p:nvPr/>
        </p:nvCxnSpPr>
        <p:spPr bwMode="auto">
          <a:xfrm>
            <a:off x="2684288" y="6457184"/>
            <a:ext cx="0" cy="31057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3" name="Group 132"/>
          <p:cNvGrpSpPr/>
          <p:nvPr/>
        </p:nvGrpSpPr>
        <p:grpSpPr>
          <a:xfrm>
            <a:off x="2756296" y="6698137"/>
            <a:ext cx="1404894" cy="80572"/>
            <a:chOff x="1232296" y="5898106"/>
            <a:chExt cx="1404894" cy="660441"/>
          </a:xfrm>
        </p:grpSpPr>
        <p:cxnSp>
          <p:nvCxnSpPr>
            <p:cNvPr id="238" name="Straight Connector 237"/>
            <p:cNvCxnSpPr>
              <a:cxnSpLocks/>
            </p:cNvCxnSpPr>
            <p:nvPr/>
          </p:nvCxnSpPr>
          <p:spPr bwMode="auto">
            <a:xfrm>
              <a:off x="1232296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Straight Connector 238"/>
            <p:cNvCxnSpPr>
              <a:cxnSpLocks/>
            </p:cNvCxnSpPr>
            <p:nvPr/>
          </p:nvCxnSpPr>
          <p:spPr bwMode="auto">
            <a:xfrm>
              <a:off x="1304304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0" name="Straight Connector 239"/>
            <p:cNvCxnSpPr/>
            <p:nvPr/>
          </p:nvCxnSpPr>
          <p:spPr bwMode="auto">
            <a:xfrm>
              <a:off x="1389695" y="596959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1" name="Straight Connector 240"/>
            <p:cNvCxnSpPr>
              <a:cxnSpLocks/>
            </p:cNvCxnSpPr>
            <p:nvPr/>
          </p:nvCxnSpPr>
          <p:spPr bwMode="auto">
            <a:xfrm>
              <a:off x="1461703" y="620018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2" name="Straight Connector 241"/>
            <p:cNvCxnSpPr>
              <a:cxnSpLocks/>
            </p:cNvCxnSpPr>
            <p:nvPr/>
          </p:nvCxnSpPr>
          <p:spPr bwMode="auto">
            <a:xfrm>
              <a:off x="1533711" y="602680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3" name="Straight Connector 242"/>
            <p:cNvCxnSpPr>
              <a:cxnSpLocks/>
            </p:cNvCxnSpPr>
            <p:nvPr/>
          </p:nvCxnSpPr>
          <p:spPr bwMode="auto">
            <a:xfrm>
              <a:off x="1605719" y="589810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4" name="Straight Connector 243"/>
            <p:cNvCxnSpPr>
              <a:cxnSpLocks/>
            </p:cNvCxnSpPr>
            <p:nvPr/>
          </p:nvCxnSpPr>
          <p:spPr bwMode="auto">
            <a:xfrm>
              <a:off x="1677727" y="611386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5" name="Straight Connector 244"/>
            <p:cNvCxnSpPr>
              <a:cxnSpLocks/>
            </p:cNvCxnSpPr>
            <p:nvPr/>
          </p:nvCxnSpPr>
          <p:spPr bwMode="auto">
            <a:xfrm>
              <a:off x="1749735" y="603040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6" name="Straight Connector 245"/>
            <p:cNvCxnSpPr/>
            <p:nvPr/>
          </p:nvCxnSpPr>
          <p:spPr bwMode="auto">
            <a:xfrm>
              <a:off x="1831719" y="5989920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7" name="Straight Connector 246"/>
            <p:cNvCxnSpPr>
              <a:cxnSpLocks/>
            </p:cNvCxnSpPr>
            <p:nvPr/>
          </p:nvCxnSpPr>
          <p:spPr bwMode="auto">
            <a:xfrm>
              <a:off x="1903727" y="6220506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8" name="Straight Connector 247"/>
            <p:cNvCxnSpPr>
              <a:cxnSpLocks/>
            </p:cNvCxnSpPr>
            <p:nvPr/>
          </p:nvCxnSpPr>
          <p:spPr bwMode="auto">
            <a:xfrm>
              <a:off x="1975735" y="604712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9" name="Straight Connector 248"/>
            <p:cNvCxnSpPr>
              <a:cxnSpLocks/>
            </p:cNvCxnSpPr>
            <p:nvPr/>
          </p:nvCxnSpPr>
          <p:spPr bwMode="auto">
            <a:xfrm>
              <a:off x="2047743" y="5918430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0" name="Straight Connector 249"/>
            <p:cNvCxnSpPr>
              <a:cxnSpLocks/>
            </p:cNvCxnSpPr>
            <p:nvPr/>
          </p:nvCxnSpPr>
          <p:spPr bwMode="auto">
            <a:xfrm>
              <a:off x="2119751" y="6134188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1" name="Straight Connector 250"/>
            <p:cNvCxnSpPr>
              <a:cxnSpLocks/>
            </p:cNvCxnSpPr>
            <p:nvPr/>
          </p:nvCxnSpPr>
          <p:spPr bwMode="auto">
            <a:xfrm>
              <a:off x="2191759" y="6050730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2" name="Straight Connector 251"/>
            <p:cNvCxnSpPr/>
            <p:nvPr/>
          </p:nvCxnSpPr>
          <p:spPr bwMode="auto">
            <a:xfrm>
              <a:off x="2277150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3" name="Straight Connector 252"/>
            <p:cNvCxnSpPr>
              <a:cxnSpLocks/>
            </p:cNvCxnSpPr>
            <p:nvPr/>
          </p:nvCxnSpPr>
          <p:spPr bwMode="auto">
            <a:xfrm>
              <a:off x="2349158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4" name="Straight Connector 253"/>
            <p:cNvCxnSpPr>
              <a:cxnSpLocks/>
            </p:cNvCxnSpPr>
            <p:nvPr/>
          </p:nvCxnSpPr>
          <p:spPr bwMode="auto">
            <a:xfrm>
              <a:off x="2421166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5" name="Straight Connector 254"/>
            <p:cNvCxnSpPr>
              <a:cxnSpLocks/>
            </p:cNvCxnSpPr>
            <p:nvPr/>
          </p:nvCxnSpPr>
          <p:spPr bwMode="auto">
            <a:xfrm>
              <a:off x="2493174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Straight Connector 255"/>
            <p:cNvCxnSpPr>
              <a:cxnSpLocks/>
            </p:cNvCxnSpPr>
            <p:nvPr/>
          </p:nvCxnSpPr>
          <p:spPr bwMode="auto">
            <a:xfrm>
              <a:off x="2565182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7" name="Straight Connector 256"/>
            <p:cNvCxnSpPr>
              <a:cxnSpLocks/>
            </p:cNvCxnSpPr>
            <p:nvPr/>
          </p:nvCxnSpPr>
          <p:spPr bwMode="auto">
            <a:xfrm>
              <a:off x="2637190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4" name="Group 133"/>
          <p:cNvGrpSpPr/>
          <p:nvPr/>
        </p:nvGrpSpPr>
        <p:grpSpPr>
          <a:xfrm>
            <a:off x="4208807" y="6713464"/>
            <a:ext cx="805471" cy="64518"/>
            <a:chOff x="2686409" y="5953096"/>
            <a:chExt cx="805471" cy="650279"/>
          </a:xfrm>
        </p:grpSpPr>
        <p:cxnSp>
          <p:nvCxnSpPr>
            <p:cNvPr id="226" name="Straight Connector 225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7" name="Straight Connector 226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8" name="Straight Connector 227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9" name="Straight Connector 228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0" name="Straight Connector 229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1" name="Straight Connector 230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2" name="Straight Connector 231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3" name="Straight Connector 232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4" name="Straight Connector 233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5" name="Straight Connector 234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6" name="Straight Connector 235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7" name="Straight Connector 236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5" name="Group 134"/>
          <p:cNvGrpSpPr/>
          <p:nvPr/>
        </p:nvGrpSpPr>
        <p:grpSpPr>
          <a:xfrm>
            <a:off x="5066269" y="6673443"/>
            <a:ext cx="805471" cy="95097"/>
            <a:chOff x="2686409" y="5953096"/>
            <a:chExt cx="805471" cy="650279"/>
          </a:xfrm>
        </p:grpSpPr>
        <p:cxnSp>
          <p:nvCxnSpPr>
            <p:cNvPr id="214" name="Straight Connector 213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5" name="Straight Connector 214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6" name="Straight Connector 215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7" name="Straight Connector 216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8" name="Straight Connector 217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9" name="Straight Connector 218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1" name="Straight Connector 220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3" name="Straight Connector 222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4" name="Straight Connector 223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5" name="Straight Connector 224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6" name="Group 135"/>
          <p:cNvGrpSpPr/>
          <p:nvPr/>
        </p:nvGrpSpPr>
        <p:grpSpPr>
          <a:xfrm>
            <a:off x="5945463" y="6728598"/>
            <a:ext cx="805471" cy="45719"/>
            <a:chOff x="2686409" y="5953096"/>
            <a:chExt cx="805471" cy="650279"/>
          </a:xfrm>
        </p:grpSpPr>
        <p:cxnSp>
          <p:nvCxnSpPr>
            <p:cNvPr id="202" name="Straight Connector 201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3" name="Straight Connector 202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4" name="Straight Connector 203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5" name="Straight Connector 204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6" name="Straight Connector 205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7" name="Straight Connector 206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8" name="Straight Connector 207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9" name="Straight Connector 208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0" name="Straight Connector 209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1" name="Straight Connector 210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2" name="Straight Connector 211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3" name="Straight Connector 212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7" name="Group 136"/>
          <p:cNvGrpSpPr/>
          <p:nvPr/>
        </p:nvGrpSpPr>
        <p:grpSpPr>
          <a:xfrm>
            <a:off x="6870433" y="6716803"/>
            <a:ext cx="805471" cy="67674"/>
            <a:chOff x="2686409" y="5953096"/>
            <a:chExt cx="805471" cy="650279"/>
          </a:xfrm>
        </p:grpSpPr>
        <p:cxnSp>
          <p:nvCxnSpPr>
            <p:cNvPr id="190" name="Straight Connector 189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1" name="Straight Connector 190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2" name="Straight Connector 191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Straight Connector 192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Straight Connector 193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Straight Connector 194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Straight Connector 195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Straight Connector 196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Straight Connector 197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Straight Connector 198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0" name="Straight Connector 199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1" name="Straight Connector 200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8" name="Group 137"/>
          <p:cNvGrpSpPr/>
          <p:nvPr/>
        </p:nvGrpSpPr>
        <p:grpSpPr>
          <a:xfrm>
            <a:off x="7763095" y="6603437"/>
            <a:ext cx="805471" cy="170090"/>
            <a:chOff x="2686409" y="5953096"/>
            <a:chExt cx="805471" cy="650279"/>
          </a:xfrm>
        </p:grpSpPr>
        <p:cxnSp>
          <p:nvCxnSpPr>
            <p:cNvPr id="178" name="Straight Connector 177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9" name="Straight Connector 178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0" name="Straight Connector 179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1" name="Straight Connector 180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2" name="Straight Connector 181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3" name="Straight Connector 182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4" name="Straight Connector 183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5" name="Straight Connector 184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6" name="Straight Connector 185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7" name="Straight Connector 186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8" name="Straight Connector 187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9" name="Straight Connector 188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9" name="Group 138"/>
          <p:cNvGrpSpPr/>
          <p:nvPr/>
        </p:nvGrpSpPr>
        <p:grpSpPr>
          <a:xfrm>
            <a:off x="8667024" y="6561230"/>
            <a:ext cx="805471" cy="201210"/>
            <a:chOff x="2686409" y="5953096"/>
            <a:chExt cx="805471" cy="650279"/>
          </a:xfrm>
        </p:grpSpPr>
        <p:cxnSp>
          <p:nvCxnSpPr>
            <p:cNvPr id="166" name="Straight Connector 165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7" name="Straight Connector 166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9" name="Straight Connector 168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" name="Straight Connector 169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1" name="Straight Connector 170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Straight Connector 171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3" name="Straight Connector 172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" name="Straight Connector 173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Straight Connector 174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Straight Connector 175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Straight Connector 176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0" name="Group 139"/>
          <p:cNvGrpSpPr/>
          <p:nvPr/>
        </p:nvGrpSpPr>
        <p:grpSpPr>
          <a:xfrm>
            <a:off x="9547932" y="6651581"/>
            <a:ext cx="805471" cy="121021"/>
            <a:chOff x="2686409" y="5953096"/>
            <a:chExt cx="805471" cy="650279"/>
          </a:xfrm>
        </p:grpSpPr>
        <p:cxnSp>
          <p:nvCxnSpPr>
            <p:cNvPr id="154" name="Straight Connector 153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5" name="Straight Connector 154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6" name="Straight Connector 155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7" name="Straight Connector 156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8" name="Straight Connector 157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9" name="Straight Connector 158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0" name="Straight Connector 159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1" name="Straight Connector 160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2" name="Straight Connector 161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" name="Straight Connector 162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" name="Straight Connector 163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5" name="Straight Connector 164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41" name="Group 140"/>
          <p:cNvGrpSpPr/>
          <p:nvPr/>
        </p:nvGrpSpPr>
        <p:grpSpPr>
          <a:xfrm>
            <a:off x="10428209" y="6457474"/>
            <a:ext cx="805471" cy="315894"/>
            <a:chOff x="2686409" y="5953096"/>
            <a:chExt cx="805471" cy="650279"/>
          </a:xfrm>
        </p:grpSpPr>
        <p:cxnSp>
          <p:nvCxnSpPr>
            <p:cNvPr id="142" name="Straight Connector 141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" name="Straight Connector 142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Connector 143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5" name="Straight Connector 144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6" name="Straight Connector 145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7" name="Straight Connector 146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Straight Connector 148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0" name="Straight Connector 149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1" name="Straight Connector 150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Straight Connector 151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3" name="Straight Connector 152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0" name="Oval 69"/>
          <p:cNvSpPr/>
          <p:nvPr/>
        </p:nvSpPr>
        <p:spPr bwMode="auto">
          <a:xfrm>
            <a:off x="1559497" y="2425027"/>
            <a:ext cx="2002515" cy="2764547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3031109" y="4307439"/>
            <a:ext cx="1016412" cy="1186592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4420632" y="4965838"/>
            <a:ext cx="235208" cy="1847539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3871590" y="2752243"/>
            <a:ext cx="1288306" cy="2614169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5018196" y="3931811"/>
            <a:ext cx="1622906" cy="1350925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6245571" y="3136403"/>
            <a:ext cx="1107672" cy="2380206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7283790" y="2285281"/>
            <a:ext cx="1628966" cy="3183616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178244" y="4548677"/>
            <a:ext cx="1192222" cy="2116121"/>
            <a:chOff x="6654244" y="4328514"/>
            <a:chExt cx="1192222" cy="2116121"/>
          </a:xfrm>
        </p:grpSpPr>
        <p:sp>
          <p:nvSpPr>
            <p:cNvPr id="55" name="Rectangle 54"/>
            <p:cNvSpPr/>
            <p:nvPr/>
          </p:nvSpPr>
          <p:spPr bwMode="auto">
            <a:xfrm>
              <a:off x="7157798" y="5637084"/>
              <a:ext cx="195239" cy="807551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654244" y="4328514"/>
              <a:ext cx="1192222" cy="137822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980564" y="6232565"/>
            <a:ext cx="326312" cy="550772"/>
            <a:chOff x="10260632" y="4745675"/>
            <a:chExt cx="326312" cy="550772"/>
          </a:xfrm>
        </p:grpSpPr>
        <p:sp>
          <p:nvSpPr>
            <p:cNvPr id="259" name="Rectangle 258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60" name="Oval 259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261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53336" y="1872138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3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9580" y="-171400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4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00936" y="2024538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5" name="Group 264"/>
          <p:cNvGrpSpPr/>
          <p:nvPr/>
        </p:nvGrpSpPr>
        <p:grpSpPr>
          <a:xfrm>
            <a:off x="2908489" y="6208092"/>
            <a:ext cx="326312" cy="550772"/>
            <a:chOff x="10260632" y="4745675"/>
            <a:chExt cx="326312" cy="550772"/>
          </a:xfrm>
        </p:grpSpPr>
        <p:sp>
          <p:nvSpPr>
            <p:cNvPr id="266" name="Rectangle 265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67" name="Oval 266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3925381" y="6169980"/>
            <a:ext cx="326312" cy="550772"/>
            <a:chOff x="10260632" y="4745675"/>
            <a:chExt cx="326312" cy="550772"/>
          </a:xfrm>
        </p:grpSpPr>
        <p:sp>
          <p:nvSpPr>
            <p:cNvPr id="269" name="Rectangle 268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70" name="Oval 269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5031484" y="6143504"/>
            <a:ext cx="326312" cy="550772"/>
            <a:chOff x="10260632" y="4745675"/>
            <a:chExt cx="326312" cy="550772"/>
          </a:xfrm>
        </p:grpSpPr>
        <p:sp>
          <p:nvSpPr>
            <p:cNvPr id="272" name="Rectangle 271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73" name="Oval 272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5944691" y="6169980"/>
            <a:ext cx="326312" cy="550772"/>
            <a:chOff x="10260632" y="4745675"/>
            <a:chExt cx="326312" cy="550772"/>
          </a:xfrm>
        </p:grpSpPr>
        <p:sp>
          <p:nvSpPr>
            <p:cNvPr id="275" name="Rectangle 274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76" name="Oval 275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6606117" y="6169675"/>
            <a:ext cx="326312" cy="550772"/>
            <a:chOff x="10260632" y="4745675"/>
            <a:chExt cx="326312" cy="550772"/>
          </a:xfrm>
        </p:grpSpPr>
        <p:sp>
          <p:nvSpPr>
            <p:cNvPr id="278" name="Rectangle 277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79" name="Oval 278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7341489" y="6156177"/>
            <a:ext cx="326312" cy="550772"/>
            <a:chOff x="10260632" y="4745675"/>
            <a:chExt cx="326312" cy="550772"/>
          </a:xfrm>
        </p:grpSpPr>
        <p:sp>
          <p:nvSpPr>
            <p:cNvPr id="293" name="Rectangle 292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94" name="Oval 293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8292388" y="6057070"/>
            <a:ext cx="443156" cy="726267"/>
            <a:chOff x="10260632" y="4745675"/>
            <a:chExt cx="326312" cy="550772"/>
          </a:xfrm>
        </p:grpSpPr>
        <p:sp>
          <p:nvSpPr>
            <p:cNvPr id="296" name="Rectangle 295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97" name="Oval 296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8903083" y="6220627"/>
            <a:ext cx="326312" cy="550772"/>
            <a:chOff x="10260632" y="4745675"/>
            <a:chExt cx="326312" cy="550772"/>
          </a:xfrm>
        </p:grpSpPr>
        <p:sp>
          <p:nvSpPr>
            <p:cNvPr id="299" name="Rectangle 298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300" name="Oval 299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301" name="Group 300"/>
          <p:cNvGrpSpPr/>
          <p:nvPr/>
        </p:nvGrpSpPr>
        <p:grpSpPr>
          <a:xfrm>
            <a:off x="9754313" y="6107071"/>
            <a:ext cx="326312" cy="550772"/>
            <a:chOff x="10260632" y="4745675"/>
            <a:chExt cx="326312" cy="550772"/>
          </a:xfrm>
        </p:grpSpPr>
        <p:sp>
          <p:nvSpPr>
            <p:cNvPr id="302" name="Rectangle 301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303" name="Oval 302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8300082"/>
      </p:ext>
    </p:extLst>
  </p:cSld>
  <p:clrMapOvr>
    <a:masterClrMapping/>
  </p:clrMapOvr>
  <p:transition spd="slow" advTm="3912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7500" decel="7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795 0.15602 L 0.21944 0.24583 C 0.27135 0.2662 0.34861 0.27731 0.42969 0.27731 C 0.52066 0.27731 0.59479 0.2662 0.6467 0.24583 L 0.89375 0.15602 " pathEditMode="relative" rAng="0" ptsTypes="AAAAA">
                                      <p:cBhvr>
                                        <p:cTn id="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4" y="606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1.38889E-6 0.00116 C 0.0816 -0.00856 0.1599 -0.02592 0.24427 -0.02592 C 0.27066 -0.02592 0.27934 -0.00741 0.29983 -1.48148E-6 C 0.32604 0.00996 0.35816 0.01736 0.38125 0.02732 C 0.40174 0.03611 0.41649 0.04815 0.43698 0.05509 C 0.4632 0.0625 0.49219 0.06389 0.52136 0.06829 C 0.55625 0.08704 0.59983 0.10139 0.62899 0.12338 C 0.64948 0.13658 0.66129 0.15255 0.6849 0.16412 C 0.70799 0.1757 0.73993 0.1831 0.76927 0.1919 C 0.77795 0.20509 0.78056 0.22083 0.79531 0.23241 C 0.80972 0.24398 0.83906 0.24861 0.85052 0.25996 C 0.87691 0.28611 0.90608 0.34283 0.90608 0.34445 L 0.96198 0.34283 L 0.96198 0.34445 L 0.96198 0.34283 " pathEditMode="relative" rAng="0" ptsTypes="AAAAAAAAAAAAAAAA">
                                      <p:cBhvr>
                                        <p:cTn id="8" dur="11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90" y="159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7500" decel="7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0712 0.07408 L 0.55452 0.16389 C 0.6066 0.18426 0.68369 0.19537 0.76476 0.19537 C 0.85573 0.19537 0.92987 0.18426 0.98178 0.16389 L 1.22882 0.07408 " pathEditMode="relative" rAng="0" ptsTypes="AAAAA">
                                      <p:cBhvr>
                                        <p:cTn id="10" dur="13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76" y="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354" x="5791200" y="5461000"/>
          <p14:tracePt t="371" x="5778500" y="5448300"/>
          <p14:tracePt t="388" x="5765800" y="5429250"/>
          <p14:tracePt t="405" x="5740400" y="5403850"/>
          <p14:tracePt t="422" x="5721350" y="5378450"/>
          <p14:tracePt t="438" x="5721350" y="5353050"/>
          <p14:tracePt t="471" x="5740400" y="5353050"/>
          <p14:tracePt t="588" x="5740400" y="5346700"/>
          <p14:tracePt t="638" x="5759450" y="5340350"/>
          <p14:tracePt t="671" x="5753100" y="5340350"/>
          <p14:tracePt t="688" x="5740400" y="5340350"/>
          <p14:tracePt t="721" x="5772150" y="5384800"/>
          <p14:tracePt t="737" x="5848350" y="5746750"/>
          <p14:tracePt t="754" x="5861050" y="5848350"/>
          <p14:tracePt t="804" x="5861050" y="5854700"/>
          <p14:tracePt t="871" x="5873750" y="5842000"/>
          <p14:tracePt t="888" x="5873750" y="5753100"/>
          <p14:tracePt t="907" x="5867400" y="5683250"/>
          <p14:tracePt t="932" x="5835650" y="5537200"/>
          <p14:tracePt t="954" x="5810250" y="5441950"/>
          <p14:tracePt t="971" x="5810250" y="5346700"/>
          <p14:tracePt t="987" x="5829300" y="5219700"/>
          <p14:tracePt t="1004" x="5797550" y="5124450"/>
          <p14:tracePt t="1021" x="5657850" y="4940300"/>
          <p14:tracePt t="1038" x="5530850" y="4679950"/>
          <p14:tracePt t="1056" x="5518150" y="4635500"/>
          <p14:tracePt t="1188" x="5511800" y="4629150"/>
          <p14:tracePt t="1204" x="5461000" y="4546600"/>
          <p14:tracePt t="1221" x="5429250" y="4483100"/>
          <p14:tracePt t="1240" x="5416550" y="4368800"/>
          <p14:tracePt t="1257" x="5416550" y="4292600"/>
          <p14:tracePt t="1275" x="5416550" y="4222750"/>
          <p14:tracePt t="1293" x="5397500" y="4133850"/>
          <p14:tracePt t="1310" x="5327650" y="3968750"/>
          <p14:tracePt t="1327" x="5257800" y="3822700"/>
          <p14:tracePt t="1345" x="5187950" y="3644900"/>
          <p14:tracePt t="1364" x="5111750" y="3384550"/>
          <p14:tracePt t="1387" x="5060950" y="3168650"/>
          <p14:tracePt t="1405" x="5035550" y="3073400"/>
          <p14:tracePt t="1423" x="5010150" y="3003550"/>
          <p14:tracePt t="1441" x="4984750" y="2952750"/>
          <p14:tracePt t="1458" x="4965700" y="2933700"/>
          <p14:tracePt t="1475" x="4946650" y="2921000"/>
          <p14:tracePt t="1493" x="4933950" y="2908300"/>
          <p14:tracePt t="1510" x="4914900" y="2882900"/>
          <p14:tracePt t="1527" x="4908550" y="2882900"/>
          <p14:tracePt t="1542" x="4908550" y="2876550"/>
          <p14:tracePt t="1654" x="4908550" y="2889250"/>
          <p14:tracePt t="4806" x="4902200" y="2914650"/>
          <p14:tracePt t="4814" x="4876800" y="2997200"/>
          <p14:tracePt t="4822" x="4851400" y="3086100"/>
          <p14:tracePt t="4836" x="4832350" y="3149600"/>
          <p14:tracePt t="4852" x="4756150" y="3257550"/>
          <p14:tracePt t="4869" x="4699000" y="3390900"/>
          <p14:tracePt t="4886" x="4686300" y="3454400"/>
          <p14:tracePt t="4902" x="4686300" y="3479800"/>
          <p14:tracePt t="4919" x="4718050" y="3498850"/>
          <p14:tracePt t="4936" x="4768850" y="3524250"/>
          <p14:tracePt t="4953" x="4832350" y="3524250"/>
          <p14:tracePt t="4969" x="4959350" y="3505200"/>
          <p14:tracePt t="4986" x="5060950" y="3454400"/>
          <p14:tracePt t="5002" x="5130800" y="3409950"/>
          <p14:tracePt t="5019" x="5175250" y="3352800"/>
          <p14:tracePt t="5036" x="5194300" y="3295650"/>
          <p14:tracePt t="5052" x="5219700" y="3232150"/>
          <p14:tracePt t="5069" x="5251450" y="3143250"/>
          <p14:tracePt t="5086" x="5270500" y="3111500"/>
          <p14:tracePt t="5102" x="5276850" y="3098800"/>
          <p14:tracePt t="5178" x="5289550" y="3098800"/>
          <p14:tracePt t="5185" x="5321300" y="3143250"/>
          <p14:tracePt t="5192" x="5346700" y="3194050"/>
          <p14:tracePt t="5202" x="5372100" y="3244850"/>
          <p14:tracePt t="5219" x="5422900" y="3346450"/>
          <p14:tracePt t="5236" x="5492750" y="3416300"/>
          <p14:tracePt t="5252" x="5562600" y="3473450"/>
          <p14:tracePt t="5269" x="5600700" y="3511550"/>
          <p14:tracePt t="5286" x="5607050" y="3517900"/>
          <p14:tracePt t="5324" x="5607050" y="3498850"/>
          <p14:tracePt t="5336" x="5607050" y="3479800"/>
          <p14:tracePt t="5352" x="5568950" y="3435350"/>
          <p14:tracePt t="5370" x="5397500" y="3327400"/>
          <p14:tracePt t="5386" x="5162550" y="3263900"/>
          <p14:tracePt t="5402" x="4927600" y="3187700"/>
          <p14:tracePt t="5419" x="4635500" y="3143250"/>
          <p14:tracePt t="5436" x="4292600" y="3105150"/>
          <p14:tracePt t="5452" x="3968750" y="3105150"/>
          <p14:tracePt t="5470" x="3575050" y="3130550"/>
          <p14:tracePt t="5486" x="3390900" y="3149600"/>
          <p14:tracePt t="5502" x="3181350" y="3175000"/>
          <p14:tracePt t="5519" x="2965450" y="3251200"/>
          <p14:tracePt t="5536" x="2762250" y="3346450"/>
          <p14:tracePt t="5552" x="2584450" y="3435350"/>
          <p14:tracePt t="5569" x="2406650" y="3556000"/>
          <p14:tracePt t="5585" x="2317750" y="3632200"/>
          <p14:tracePt t="5602" x="2235200" y="3695700"/>
          <p14:tracePt t="5619" x="2178050" y="3759200"/>
          <p14:tracePt t="5636" x="2127250" y="3829050"/>
          <p14:tracePt t="5652" x="2095500" y="3898900"/>
          <p14:tracePt t="5669" x="2070100" y="3962400"/>
          <p14:tracePt t="5672" x="2063750" y="4000500"/>
          <p14:tracePt t="5685" x="2051050" y="4089400"/>
          <p14:tracePt t="5702" x="2038350" y="4184650"/>
          <p14:tracePt t="5719" x="2057400" y="4279900"/>
          <p14:tracePt t="5735" x="2120900" y="4381500"/>
          <p14:tracePt t="5752" x="2235200" y="4489450"/>
          <p14:tracePt t="5769" x="2393950" y="4578350"/>
          <p14:tracePt t="5785" x="2755900" y="4673600"/>
          <p14:tracePt t="5802" x="3022600" y="4686300"/>
          <p14:tracePt t="5819" x="3282950" y="4686300"/>
          <p14:tracePt t="5835" x="3568700" y="4686300"/>
          <p14:tracePt t="5852" x="3835400" y="4686300"/>
          <p14:tracePt t="5869" x="4076700" y="4686300"/>
          <p14:tracePt t="5885" x="4286250" y="4679950"/>
          <p14:tracePt t="5902" x="4457700" y="4667250"/>
          <p14:tracePt t="5919" x="4603750" y="4641850"/>
          <p14:tracePt t="5936" x="4775200" y="4610100"/>
          <p14:tracePt t="5952" x="4946650" y="4572000"/>
          <p14:tracePt t="5969" x="5060950" y="4546600"/>
          <p14:tracePt t="5985" x="5143500" y="4521200"/>
          <p14:tracePt t="6002" x="5219700" y="4451350"/>
          <p14:tracePt t="6019" x="5264150" y="4368800"/>
          <p14:tracePt t="6035" x="5289550" y="4260850"/>
          <p14:tracePt t="6052" x="5302250" y="4127500"/>
          <p14:tracePt t="6069" x="5302250" y="4051300"/>
          <p14:tracePt t="6085" x="5257800" y="3994150"/>
          <p14:tracePt t="6102" x="5200650" y="3975100"/>
          <p14:tracePt t="6119" x="5137150" y="3949700"/>
          <p14:tracePt t="6180" x="5137150" y="3956050"/>
          <p14:tracePt t="6189" x="5137150" y="3962400"/>
          <p14:tracePt t="6266" x="5143500" y="3968750"/>
          <p14:tracePt t="6397" x="5143500" y="3981450"/>
          <p14:tracePt t="6451" x="5143500" y="3987800"/>
          <p14:tracePt t="6467" x="5137150" y="4019550"/>
          <p14:tracePt t="6476" x="5111750" y="4051300"/>
          <p14:tracePt t="6488" x="5105400" y="4083050"/>
          <p14:tracePt t="6502" x="5035550" y="4152900"/>
          <p14:tracePt t="6519" x="4940300" y="4260850"/>
          <p14:tracePt t="6535" x="4826000" y="4394200"/>
          <p14:tracePt t="6552" x="4667250" y="4610100"/>
          <p14:tracePt t="6569" x="4559300" y="4705350"/>
          <p14:tracePt t="6585" x="4375150" y="4794250"/>
          <p14:tracePt t="6602" x="4140200" y="4870450"/>
          <p14:tracePt t="6619" x="3873500" y="4902200"/>
          <p14:tracePt t="6636" x="3429000" y="4902200"/>
          <p14:tracePt t="6652" x="3105150" y="4902200"/>
          <p14:tracePt t="6669" x="2838450" y="4902200"/>
          <p14:tracePt t="6685" x="2647950" y="4883150"/>
          <p14:tracePt t="6702" x="2457450" y="4838700"/>
          <p14:tracePt t="6718" x="2279650" y="4775200"/>
          <p14:tracePt t="6735" x="2051050" y="4679950"/>
          <p14:tracePt t="6752" x="1936750" y="4622800"/>
          <p14:tracePt t="6768" x="1847850" y="4578350"/>
          <p14:tracePt t="6785" x="1765300" y="4533900"/>
          <p14:tracePt t="6802" x="1695450" y="4483100"/>
          <p14:tracePt t="6819" x="1644650" y="4438650"/>
          <p14:tracePt t="6836" x="1543050" y="4375150"/>
          <p14:tracePt t="6852" x="1454150" y="4311650"/>
          <p14:tracePt t="6868" x="1371600" y="4254500"/>
          <p14:tracePt t="6885" x="1301750" y="4203700"/>
          <p14:tracePt t="6902" x="1231900" y="4159250"/>
          <p14:tracePt t="6918" x="1193800" y="4127500"/>
          <p14:tracePt t="6936" x="1155700" y="4102100"/>
          <p14:tracePt t="6952" x="1123950" y="4083050"/>
          <p14:tracePt t="6969" x="1111250" y="4064000"/>
          <p14:tracePt t="6985" x="1092200" y="4051300"/>
          <p14:tracePt t="7002" x="1073150" y="4032250"/>
          <p14:tracePt t="7018" x="1054100" y="4013200"/>
          <p14:tracePt t="7035" x="1041400" y="3994150"/>
          <p14:tracePt t="7052" x="1041400" y="3987800"/>
          <p14:tracePt t="7130" x="1028700" y="3981450"/>
          <p14:tracePt t="7146" x="1028700" y="3968750"/>
          <p14:tracePt t="7153" x="1028700" y="3962400"/>
          <p14:tracePt t="7168" x="1022350" y="3956050"/>
          <p14:tracePt t="7185" x="1022350" y="3943350"/>
          <p14:tracePt t="7509" x="1035050" y="3943350"/>
          <p14:tracePt t="7516" x="1041400" y="3943350"/>
          <p14:tracePt t="7979" x="1041400" y="3937000"/>
          <p14:tracePt t="10867" x="1047750" y="3937000"/>
          <p14:tracePt t="10875" x="1092200" y="3937000"/>
          <p14:tracePt t="10884" x="1333500" y="3937000"/>
          <p14:tracePt t="10900" x="1562100" y="3905250"/>
          <p14:tracePt t="10917" x="1593850" y="3905250"/>
          <p14:tracePt t="10958" x="1593850" y="3898900"/>
          <p14:tracePt t="10982" x="1593850" y="3892550"/>
          <p14:tracePt t="10990" x="1593850" y="3873500"/>
          <p14:tracePt t="11000" x="1581150" y="3848100"/>
          <p14:tracePt t="11017" x="1492250" y="3759200"/>
          <p14:tracePt t="11034" x="1346200" y="3657600"/>
          <p14:tracePt t="11050" x="1054100" y="3524250"/>
          <p14:tracePt t="11067" x="819150" y="3409950"/>
          <p14:tracePt t="11084" x="660400" y="3327400"/>
          <p14:tracePt t="11100" x="514350" y="3257550"/>
          <p14:tracePt t="11117" x="438150" y="3219450"/>
          <p14:tracePt t="11134" x="393700" y="3200400"/>
          <p14:tracePt t="11151" x="374650" y="3194050"/>
          <p14:tracePt t="11206" x="387350" y="3206750"/>
          <p14:tracePt t="11212" x="425450" y="3238500"/>
          <p14:tracePt t="11221" x="457200" y="3276600"/>
          <p14:tracePt t="11234" x="514350" y="3314700"/>
          <p14:tracePt t="11250" x="673100" y="3416300"/>
          <p14:tracePt t="11267" x="1212850" y="3549650"/>
          <p14:tracePt t="11284" x="1790700" y="3651250"/>
          <p14:tracePt t="11300" x="2470150" y="3765550"/>
          <p14:tracePt t="11317" x="3276600" y="3721100"/>
          <p14:tracePt t="11334" x="3867150" y="3702050"/>
          <p14:tracePt t="11350" x="4406900" y="3752850"/>
          <p14:tracePt t="11367" x="4794250" y="3784600"/>
          <p14:tracePt t="11383" x="5359400" y="3822700"/>
          <p14:tracePt t="11400" x="5645150" y="3822700"/>
          <p14:tracePt t="11417" x="5873750" y="3797300"/>
          <p14:tracePt t="11433" x="6121400" y="3765550"/>
          <p14:tracePt t="11450" x="6369050" y="3714750"/>
          <p14:tracePt t="11467" x="6623050" y="3657600"/>
          <p14:tracePt t="11484" x="7004050" y="3524250"/>
          <p14:tracePt t="11500" x="7162800" y="3467100"/>
          <p14:tracePt t="11517" x="7283450" y="3403600"/>
          <p14:tracePt t="11533" x="7385050" y="3352800"/>
          <p14:tracePt t="11550" x="7467600" y="3302000"/>
          <p14:tracePt t="11567" x="7543800" y="3232150"/>
          <p14:tracePt t="11584" x="7626350" y="3162300"/>
          <p14:tracePt t="11600" x="7772400" y="3041650"/>
          <p14:tracePt t="11617" x="7854950" y="2984500"/>
          <p14:tracePt t="11633" x="7943850" y="2908300"/>
          <p14:tracePt t="11650" x="8032750" y="2844800"/>
          <p14:tracePt t="11667" x="8096250" y="2825750"/>
          <p14:tracePt t="11684" x="8147050" y="2806700"/>
          <p14:tracePt t="11700" x="8166100" y="2794000"/>
          <p14:tracePt t="11717" x="8185150" y="2794000"/>
          <p14:tracePt t="11733" x="8185150" y="2787650"/>
          <p14:tracePt t="11750" x="8191500" y="2787650"/>
          <p14:tracePt t="11767" x="8191500" y="2774950"/>
          <p14:tracePt t="11783" x="8191500" y="2762250"/>
          <p14:tracePt t="11800" x="8191500" y="2736850"/>
          <p14:tracePt t="11817" x="8191500" y="2705100"/>
          <p14:tracePt t="11833" x="8191500" y="2692400"/>
          <p14:tracePt t="11850" x="8191500" y="2679700"/>
          <p14:tracePt t="11867" x="8197850" y="2673350"/>
          <p14:tracePt t="11883" x="8210550" y="2673350"/>
          <p14:tracePt t="11900" x="8255000" y="2654300"/>
          <p14:tracePt t="11917" x="8267700" y="2647950"/>
          <p14:tracePt t="11950" x="8274050" y="2635250"/>
          <p14:tracePt t="11967" x="8293100" y="2616200"/>
          <p14:tracePt t="11983" x="8318500" y="2603500"/>
          <p14:tracePt t="12000" x="8343900" y="2571750"/>
          <p14:tracePt t="12017" x="8356600" y="2546350"/>
          <p14:tracePt t="12033" x="8350250" y="2495550"/>
          <p14:tracePt t="12050" x="8331200" y="2476500"/>
          <p14:tracePt t="12067" x="8331200" y="2482850"/>
          <p14:tracePt t="12255" x="8331200" y="2501900"/>
          <p14:tracePt t="12262" x="8337550" y="2533650"/>
          <p14:tracePt t="12271" x="8343900" y="2584450"/>
          <p14:tracePt t="12283" x="8343900" y="2628900"/>
          <p14:tracePt t="12300" x="8331200" y="2768600"/>
          <p14:tracePt t="12317" x="8318500" y="2832100"/>
          <p14:tracePt t="12333" x="8305800" y="2927350"/>
          <p14:tracePt t="12350" x="8293100" y="3016250"/>
          <p14:tracePt t="12367" x="8280400" y="3086100"/>
          <p14:tracePt t="12383" x="8274050" y="3149600"/>
          <p14:tracePt t="12400" x="8274050" y="3168650"/>
          <p14:tracePt t="12417" x="8274050" y="3194050"/>
          <p14:tracePt t="12433" x="8293100" y="3194050"/>
          <p14:tracePt t="12450" x="8331200" y="3194050"/>
          <p14:tracePt t="12466" x="8394700" y="3194050"/>
          <p14:tracePt t="12483" x="8458200" y="3194050"/>
          <p14:tracePt t="12516" x="8699500" y="3092450"/>
          <p14:tracePt t="12533" x="8807450" y="2984500"/>
          <p14:tracePt t="12550" x="8832850" y="2901950"/>
          <p14:tracePt t="12566" x="8826500" y="2806700"/>
          <p14:tracePt t="12583" x="8750300" y="2647950"/>
          <p14:tracePt t="12600" x="8559800" y="2476500"/>
          <p14:tracePt t="12630" x="8108950" y="2127250"/>
          <p14:tracePt t="12665" x="7766050" y="1981200"/>
          <p14:tracePt t="12684" x="7613650" y="2032000"/>
          <p14:tracePt t="12686" x="7537450" y="2095500"/>
          <p14:tracePt t="12703" x="7423150" y="2241550"/>
          <p14:tracePt t="12726" x="7366000" y="2540000"/>
          <p14:tracePt t="12747" x="7366000" y="2705100"/>
          <p14:tracePt t="12767" x="7423150" y="2870200"/>
          <p14:tracePt t="12786" x="7512050" y="2946400"/>
          <p14:tracePt t="12805" x="7804150" y="2990850"/>
          <p14:tracePt t="12827" x="8001000" y="2984500"/>
          <p14:tracePt t="12848" x="8096250" y="2857500"/>
          <p14:tracePt t="12868" x="8108950" y="2749550"/>
          <p14:tracePt t="12888" x="8020050" y="2559050"/>
          <p14:tracePt t="12909" x="7854950" y="2438400"/>
          <p14:tracePt t="12928" x="7550150" y="2349500"/>
          <p14:tracePt t="12947" x="7397750" y="2368550"/>
          <p14:tracePt t="12967" x="7200900" y="2527300"/>
          <p14:tracePt t="12986" x="7124700" y="2705100"/>
          <p14:tracePt t="13007" x="7112000" y="2952750"/>
          <p14:tracePt t="13029" x="7188200" y="3143250"/>
          <p14:tracePt t="13050" x="7397750" y="3238500"/>
          <p14:tracePt t="13072" x="7689850" y="3244850"/>
          <p14:tracePt t="13094" x="7848600" y="3168650"/>
          <p14:tracePt t="13115" x="7937500" y="3048000"/>
          <p14:tracePt t="13137" x="7943850" y="2921000"/>
          <p14:tracePt t="13159" x="7835900" y="2857500"/>
          <p14:tracePt t="13181" x="7727950" y="2851150"/>
          <p14:tracePt t="13202" x="7639050" y="2940050"/>
          <p14:tracePt t="13223" x="7537450" y="3149600"/>
          <p14:tracePt t="13245" x="7512050" y="3308350"/>
          <p14:tracePt t="13265" x="7550150" y="3378200"/>
          <p14:tracePt t="13286" x="7715250" y="3409950"/>
          <p14:tracePt t="13308" x="7854950" y="3384550"/>
          <p14:tracePt t="13330" x="7969250" y="3270250"/>
          <p14:tracePt t="13351" x="7975600" y="3187700"/>
          <p14:tracePt t="13371" x="7975600" y="3168650"/>
          <p14:tracePt t="13392" x="7931150" y="3162300"/>
          <p14:tracePt t="13412" x="7874000" y="3213100"/>
          <p14:tracePt t="13433" x="7785100" y="3346450"/>
          <p14:tracePt t="13455" x="7715250" y="3606800"/>
          <p14:tracePt t="13474" x="7683500" y="3924300"/>
          <p14:tracePt t="13494" x="7683500" y="4108450"/>
          <p14:tracePt t="13516" x="7702550" y="4267200"/>
          <p14:tracePt t="13550" x="7708900" y="4362450"/>
          <p14:tracePt t="13572" x="7708900" y="4406900"/>
          <p14:tracePt t="13587" x="7708900" y="4464050"/>
          <p14:tracePt t="13601" x="7721600" y="4540250"/>
          <p14:tracePt t="13633" x="7772400" y="4826000"/>
          <p14:tracePt t="13649" x="7835900" y="5016500"/>
          <p14:tracePt t="13666" x="7962900" y="5384800"/>
          <p14:tracePt t="13683" x="8026400" y="5632450"/>
          <p14:tracePt t="13699" x="8058150" y="5905500"/>
          <p14:tracePt t="13716" x="8089900" y="6191250"/>
          <p14:tracePt t="13733" x="8121650" y="6438900"/>
          <p14:tracePt t="13749" x="8147050" y="6648450"/>
          <p14:tracePt t="13766" x="8191500" y="6800850"/>
          <p14:tracePt t="13783" x="8229600" y="6851650"/>
          <p14:tracePt t="13799" x="8248650" y="6851650"/>
          <p14:tracePt t="13816" x="8267700" y="6851650"/>
          <p14:tracePt t="13833" x="8274050" y="6851650"/>
          <p14:tracePt t="13915" x="8286750" y="6819900"/>
          <p14:tracePt t="13923" x="8331200" y="6731000"/>
          <p14:tracePt t="13933" x="8343900" y="6642100"/>
          <p14:tracePt t="13949" x="8407400" y="6413500"/>
          <p14:tracePt t="13966" x="8439150" y="6121400"/>
          <p14:tracePt t="13983" x="8458200" y="5835650"/>
          <p14:tracePt t="13999" x="8458200" y="5657850"/>
          <p14:tracePt t="14016" x="8458200" y="5638800"/>
          <p14:tracePt t="14053" x="8458200" y="5708650"/>
          <p14:tracePt t="14066" x="8470900" y="5816600"/>
          <p14:tracePt t="14082" x="8483600" y="6064250"/>
          <p14:tracePt t="14099" x="8502650" y="6311900"/>
          <p14:tracePt t="14116" x="8502650" y="6616700"/>
          <p14:tracePt t="14133" x="8515350" y="6743700"/>
          <p14:tracePt t="14149" x="8528050" y="6826250"/>
          <p14:tracePt t="14166" x="8534400" y="6845300"/>
          <p14:tracePt t="14183" x="8534400" y="6851650"/>
          <p14:tracePt t="14199" x="8547100" y="6832600"/>
          <p14:tracePt t="14216" x="8547100" y="6661150"/>
          <p14:tracePt t="14233" x="8559800" y="6477000"/>
          <p14:tracePt t="14249" x="8578850" y="6248400"/>
          <p14:tracePt t="14266" x="8578850" y="6007100"/>
          <p14:tracePt t="14282" x="8553450" y="5797550"/>
          <p14:tracePt t="14299" x="8528050" y="5664200"/>
          <p14:tracePt t="14316" x="8515350" y="5619750"/>
          <p14:tracePt t="14355" x="8509000" y="5619750"/>
          <p14:tracePt t="14366" x="8496300" y="5689600"/>
          <p14:tracePt t="14382" x="8464550" y="5880100"/>
          <p14:tracePt t="14399" x="8439150" y="6051550"/>
          <p14:tracePt t="14416" x="8426450" y="6178550"/>
          <p14:tracePt t="14432" x="8426450" y="6197600"/>
          <p14:tracePt t="14479" x="8426450" y="6184900"/>
          <p14:tracePt t="14485" x="8426450" y="6140450"/>
          <p14:tracePt t="14499" x="8426450" y="6089650"/>
          <p14:tracePt t="14516" x="8413750" y="6000750"/>
          <p14:tracePt t="14532" x="8394700" y="5899150"/>
          <p14:tracePt t="14549" x="8394700" y="5892800"/>
          <p14:tracePt t="14585" x="8394700" y="5924550"/>
          <p14:tracePt t="14599" x="8382000" y="5969000"/>
          <p14:tracePt t="14616" x="8382000" y="6108700"/>
          <p14:tracePt t="14632" x="8382000" y="6197600"/>
          <p14:tracePt t="14649" x="8382000" y="6280150"/>
          <p14:tracePt t="14666" x="8401050" y="6292850"/>
          <p14:tracePt t="14682" x="8401050" y="6305550"/>
          <p14:tracePt t="14701" x="8413750" y="6305550"/>
          <p14:tracePt t="14716" x="8413750" y="6273800"/>
          <p14:tracePt t="14732" x="8420100" y="6178550"/>
          <p14:tracePt t="14749" x="8432800" y="6051550"/>
          <p14:tracePt t="14766" x="8432800" y="5905500"/>
          <p14:tracePt t="14782" x="8420100" y="5816600"/>
          <p14:tracePt t="14799" x="8401050" y="5772150"/>
          <p14:tracePt t="14816" x="8401050" y="5765800"/>
          <p14:tracePt t="14849" x="8401050" y="5797550"/>
          <p14:tracePt t="14866" x="8420100" y="5962650"/>
          <p14:tracePt t="14882" x="8445500" y="6115050"/>
          <p14:tracePt t="14899" x="8470900" y="6210300"/>
          <p14:tracePt t="14915" x="8489950" y="6254750"/>
          <p14:tracePt t="14932" x="8489950" y="6261100"/>
          <p14:tracePt t="14949" x="8496300" y="6261100"/>
          <p14:tracePt t="14979" x="8496300" y="6242050"/>
          <p14:tracePt t="14987" x="8496300" y="6235700"/>
          <p14:tracePt t="14999" x="8496300" y="6223000"/>
          <p14:tracePt t="15094" x="8496300" y="6229350"/>
          <p14:tracePt t="15111" x="8509000" y="6235700"/>
          <p14:tracePt t="15118" x="8515350" y="6248400"/>
          <p14:tracePt t="15132" x="8534400" y="6254750"/>
          <p14:tracePt t="15149" x="8597900" y="6286500"/>
          <p14:tracePt t="15165" x="8623300" y="6305550"/>
          <p14:tracePt t="15182" x="8642350" y="6305550"/>
          <p14:tracePt t="15199" x="8661400" y="6305550"/>
          <p14:tracePt t="15215" x="8667750" y="6305550"/>
          <p14:tracePt t="15232" x="8674100" y="6299200"/>
          <p14:tracePt t="15249" x="8686800" y="6267450"/>
          <p14:tracePt t="15265" x="8693150" y="6248400"/>
          <p14:tracePt t="15282" x="8705850" y="6229350"/>
          <p14:tracePt t="15299" x="8705850" y="6210300"/>
          <p14:tracePt t="15335" x="8705850" y="6203950"/>
          <p14:tracePt t="15419" x="8705850" y="6197600"/>
          <p14:tracePt t="15436" x="8699500" y="6184900"/>
          <p14:tracePt t="15444" x="8693150" y="6178550"/>
          <p14:tracePt t="15451" x="8693150" y="6165850"/>
          <p14:tracePt t="15465" x="8674100" y="6159500"/>
          <p14:tracePt t="15482" x="8636000" y="6140450"/>
          <p14:tracePt t="15499" x="8591550" y="6121400"/>
          <p14:tracePt t="15515" x="8553450" y="6121400"/>
          <p14:tracePt t="15532" x="8515350" y="6121400"/>
          <p14:tracePt t="15549" x="8477250" y="6121400"/>
          <p14:tracePt t="15565" x="8426450" y="6121400"/>
          <p14:tracePt t="15582" x="8331200" y="6121400"/>
          <p14:tracePt t="15599" x="8248650" y="6121400"/>
          <p14:tracePt t="15615" x="8172450" y="6121400"/>
          <p14:tracePt t="15632" x="8083550" y="6121400"/>
          <p14:tracePt t="15649" x="7988300" y="6121400"/>
          <p14:tracePt t="15665" x="7912100" y="6121400"/>
          <p14:tracePt t="15682" x="7810500" y="6134100"/>
          <p14:tracePt t="15699" x="7759700" y="6146800"/>
          <p14:tracePt t="15715" x="7721600" y="6159500"/>
          <p14:tracePt t="15732" x="7689850" y="6178550"/>
          <p14:tracePt t="15749" x="7651750" y="6184900"/>
          <p14:tracePt t="15765" x="7594600" y="6210300"/>
          <p14:tracePt t="15783" x="7467600" y="6229350"/>
          <p14:tracePt t="15799" x="7378700" y="6254750"/>
          <p14:tracePt t="15815" x="7296150" y="6267450"/>
          <p14:tracePt t="15832" x="7219950" y="6267450"/>
          <p14:tracePt t="15849" x="7169150" y="6267450"/>
          <p14:tracePt t="15865" x="7099300" y="6261100"/>
          <p14:tracePt t="15882" x="7016750" y="6248400"/>
          <p14:tracePt t="15899" x="6934200" y="6248400"/>
          <p14:tracePt t="15915" x="6845300" y="6235700"/>
          <p14:tracePt t="15932" x="6762750" y="6229350"/>
          <p14:tracePt t="15949" x="6673850" y="6216650"/>
          <p14:tracePt t="15965" x="6604000" y="6203950"/>
          <p14:tracePt t="15982" x="6540500" y="6191250"/>
          <p14:tracePt t="15998" x="6388100" y="6178550"/>
          <p14:tracePt t="16015" x="6242050" y="6178550"/>
          <p14:tracePt t="16032" x="6076950" y="6178550"/>
          <p14:tracePt t="16049" x="5892800" y="6178550"/>
          <p14:tracePt t="16065" x="5740400" y="6153150"/>
          <p14:tracePt t="16082" x="5511800" y="6140450"/>
          <p14:tracePt t="16098" x="5403850" y="6140450"/>
          <p14:tracePt t="16115" x="5321300" y="6127750"/>
          <p14:tracePt t="16132" x="5257800" y="6127750"/>
          <p14:tracePt t="16148" x="5194300" y="6127750"/>
          <p14:tracePt t="16165" x="5124450" y="6127750"/>
          <p14:tracePt t="16182" x="5048250" y="6127750"/>
          <p14:tracePt t="16184" x="5016500" y="6127750"/>
          <p14:tracePt t="16198" x="4927600" y="6127750"/>
          <p14:tracePt t="16215" x="4832350" y="6127750"/>
          <p14:tracePt t="16232" x="4705350" y="6115050"/>
          <p14:tracePt t="16248" x="4559300" y="6102350"/>
          <p14:tracePt t="16265" x="4413250" y="6089650"/>
          <p14:tracePt t="16282" x="4330700" y="6076950"/>
          <p14:tracePt t="16298" x="4235450" y="6064250"/>
          <p14:tracePt t="16315" x="4197350" y="6064250"/>
          <p14:tracePt t="16332" x="4127500" y="6064250"/>
          <p14:tracePt t="16348" x="4064000" y="6064250"/>
          <p14:tracePt t="16365" x="4000500" y="6083300"/>
          <p14:tracePt t="16382" x="3930650" y="6083300"/>
          <p14:tracePt t="16398" x="3822700" y="6096000"/>
          <p14:tracePt t="16415" x="3727450" y="6096000"/>
          <p14:tracePt t="16432" x="3638550" y="6089650"/>
          <p14:tracePt t="16448" x="3505200" y="6076950"/>
          <p14:tracePt t="16465" x="3378200" y="6064250"/>
          <p14:tracePt t="16482" x="3270250" y="6051550"/>
          <p14:tracePt t="16499" x="3130550" y="6026150"/>
          <p14:tracePt t="16515" x="3060700" y="6013450"/>
          <p14:tracePt t="16532" x="2997200" y="6000750"/>
          <p14:tracePt t="16548" x="2946400" y="6000750"/>
          <p14:tracePt t="16565" x="2870200" y="6000750"/>
          <p14:tracePt t="16582" x="2800350" y="6000750"/>
          <p14:tracePt t="16598" x="2736850" y="5994400"/>
          <p14:tracePt t="16615" x="2584450" y="5994400"/>
          <p14:tracePt t="16632" x="2438400" y="6000750"/>
          <p14:tracePt t="16648" x="2292350" y="6013450"/>
          <p14:tracePt t="16665" x="2120900" y="6045200"/>
          <p14:tracePt t="16682" x="1949450" y="6070600"/>
          <p14:tracePt t="16685" x="1841500" y="6089650"/>
          <p14:tracePt t="16698" x="1720850" y="6089650"/>
          <p14:tracePt t="16715" x="1435100" y="6089650"/>
          <p14:tracePt t="16731" x="1263650" y="6102350"/>
          <p14:tracePt t="16748" x="1098550" y="6096000"/>
          <p14:tracePt t="16765" x="933450" y="6096000"/>
          <p14:tracePt t="16782" x="768350" y="6096000"/>
          <p14:tracePt t="16798" x="603250" y="6096000"/>
          <p14:tracePt t="16815" x="488950" y="6083300"/>
          <p14:tracePt t="16831" x="381000" y="6083300"/>
          <p14:tracePt t="16848" x="298450" y="6083300"/>
          <p14:tracePt t="16865" x="203200" y="6108700"/>
          <p14:tracePt t="16882" x="88900" y="6134100"/>
          <p14:tracePt t="18847" x="31750" y="6432550"/>
          <p14:tracePt t="19395" x="120650" y="6375400"/>
          <p14:tracePt t="19403" x="203200" y="6362700"/>
          <p14:tracePt t="19414" x="234950" y="6350000"/>
          <p14:tracePt t="19447" x="247650" y="6343650"/>
          <p14:tracePt t="19504" x="254000" y="6343650"/>
          <p14:tracePt t="19514" x="266700" y="6343650"/>
          <p14:tracePt t="19547" x="292100" y="6343650"/>
          <p14:tracePt t="19597" x="355600" y="6356350"/>
          <p14:tracePt t="19614" x="425450" y="6375400"/>
          <p14:tracePt t="19647" x="603250" y="6438900"/>
          <p14:tracePt t="19664" x="717550" y="6477000"/>
          <p14:tracePt t="19697" x="1117600" y="6515100"/>
          <p14:tracePt t="19847" x="3022600" y="6426200"/>
          <p14:tracePt t="19864" x="3175000" y="6413500"/>
          <p14:tracePt t="19897" x="3556000" y="6356350"/>
          <p14:tracePt t="19914" x="3727450" y="6330950"/>
          <p14:tracePt t="19947" x="4051300" y="6286500"/>
          <p14:tracePt t="19964" x="4197350" y="6273800"/>
          <p14:tracePt t="19997" x="4597400" y="6261100"/>
          <p14:tracePt t="20014" x="4800600" y="6261100"/>
          <p14:tracePt t="20047" x="5149850" y="6248400"/>
          <p14:tracePt t="20064" x="5257800" y="6235700"/>
          <p14:tracePt t="20097" x="5511800" y="6184900"/>
          <p14:tracePt t="20114" x="5683250" y="6172200"/>
          <p14:tracePt t="20147" x="6007100" y="6115050"/>
          <p14:tracePt t="20164" x="6172200" y="6083300"/>
          <p14:tracePt t="20197" x="6565900" y="6019800"/>
          <p14:tracePt t="20214" x="6794500" y="5988050"/>
          <p14:tracePt t="20247" x="7213600" y="5911850"/>
          <p14:tracePt t="20264" x="7366000" y="5880100"/>
          <p14:tracePt t="20297" x="7664450" y="5886450"/>
          <p14:tracePt t="20314" x="7772400" y="5911850"/>
          <p14:tracePt t="20347" x="8001000" y="5962650"/>
          <p14:tracePt t="20364" x="8083550" y="5988050"/>
          <p14:tracePt t="20397" x="8235950" y="6007100"/>
          <p14:tracePt t="20414" x="8312150" y="6007100"/>
          <p14:tracePt t="20447" x="8528050" y="6007100"/>
          <p14:tracePt t="20464" x="8655050" y="6019800"/>
          <p14:tracePt t="20497" x="8928100" y="6070600"/>
          <p14:tracePt t="20514" x="8991600" y="6070600"/>
          <p14:tracePt t="20547" x="9112250" y="6070600"/>
          <p14:tracePt t="20730" x="9112250" y="6172200"/>
          <p14:tracePt t="20737" x="9093200" y="6197600"/>
          <p14:tracePt t="20747" x="9055100" y="6210300"/>
          <p14:tracePt t="20764" x="8978900" y="6229350"/>
          <p14:tracePt t="20814" x="9023350" y="6216650"/>
          <p14:tracePt t="20847" x="9023350" y="6210300"/>
          <p14:tracePt t="20897" x="9023350" y="6197600"/>
        </p14:tracePtLst>
      </p14:laserTrace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4005" y="5604754"/>
            <a:ext cx="554559" cy="1185319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3871517" y="5661249"/>
            <a:ext cx="462257" cy="1054205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12491" y="5768090"/>
            <a:ext cx="363892" cy="973279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283791" y="5556478"/>
            <a:ext cx="370076" cy="1245799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543206" y="5661249"/>
            <a:ext cx="490415" cy="1082288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17478" y="332657"/>
            <a:ext cx="9144000" cy="1325563"/>
          </a:xfrm>
        </p:spPr>
        <p:txBody>
          <a:bodyPr/>
          <a:lstStyle/>
          <a:p>
            <a:r>
              <a:rPr lang="en-US" dirty="0"/>
              <a:t>Wider spacing &gt;1.8 m apart  &lt;3,086/ha</a:t>
            </a:r>
            <a:br>
              <a:rPr lang="en-US" dirty="0"/>
            </a:b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46429" y="5661249"/>
            <a:ext cx="733463" cy="1109856"/>
            <a:chOff x="22428" y="5904801"/>
            <a:chExt cx="733463" cy="650279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Straight Connector 103"/>
            <p:cNvCxnSpPr>
              <a:cxnSpLocks/>
            </p:cNvCxnSpPr>
            <p:nvPr/>
          </p:nvCxnSpPr>
          <p:spPr bwMode="auto">
            <a:xfrm>
              <a:off x="755891" y="6120559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" name="Group 2"/>
          <p:cNvGrpSpPr/>
          <p:nvPr/>
        </p:nvGrpSpPr>
        <p:grpSpPr>
          <a:xfrm>
            <a:off x="2351899" y="5085184"/>
            <a:ext cx="8881780" cy="1695156"/>
            <a:chOff x="827899" y="5157192"/>
            <a:chExt cx="8881780" cy="1407124"/>
          </a:xfrm>
        </p:grpSpPr>
        <p:cxnSp>
          <p:nvCxnSpPr>
            <p:cNvPr id="105" name="Straight Connector 104"/>
            <p:cNvCxnSpPr>
              <a:cxnSpLocks/>
            </p:cNvCxnSpPr>
            <p:nvPr/>
          </p:nvCxnSpPr>
          <p:spPr bwMode="auto">
            <a:xfrm>
              <a:off x="827899" y="6037101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944264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7" name="Straight Connector 106"/>
            <p:cNvCxnSpPr>
              <a:cxnSpLocks/>
            </p:cNvCxnSpPr>
            <p:nvPr/>
          </p:nvCxnSpPr>
          <p:spPr bwMode="auto">
            <a:xfrm>
              <a:off x="1016272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>
              <a:cxnSpLocks/>
            </p:cNvCxnSpPr>
            <p:nvPr/>
          </p:nvCxnSpPr>
          <p:spPr bwMode="auto">
            <a:xfrm>
              <a:off x="1088280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Straight Connector 108"/>
            <p:cNvCxnSpPr>
              <a:cxnSpLocks/>
            </p:cNvCxnSpPr>
            <p:nvPr/>
          </p:nvCxnSpPr>
          <p:spPr bwMode="auto">
            <a:xfrm>
              <a:off x="1160288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42" name="Group 241"/>
            <p:cNvGrpSpPr/>
            <p:nvPr/>
          </p:nvGrpSpPr>
          <p:grpSpPr>
            <a:xfrm>
              <a:off x="1232296" y="5157192"/>
              <a:ext cx="1404894" cy="1401355"/>
              <a:chOff x="1232296" y="5898106"/>
              <a:chExt cx="1404894" cy="660441"/>
            </a:xfrm>
          </p:grpSpPr>
          <p:cxnSp>
            <p:nvCxnSpPr>
              <p:cNvPr id="110" name="Straight Connector 109"/>
              <p:cNvCxnSpPr>
                <a:cxnSpLocks/>
              </p:cNvCxnSpPr>
              <p:nvPr/>
            </p:nvCxnSpPr>
            <p:spPr bwMode="auto">
              <a:xfrm>
                <a:off x="1232296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Straight Connector 110"/>
              <p:cNvCxnSpPr>
                <a:cxnSpLocks/>
              </p:cNvCxnSpPr>
              <p:nvPr/>
            </p:nvCxnSpPr>
            <p:spPr bwMode="auto">
              <a:xfrm>
                <a:off x="1304304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1389695" y="596959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3" name="Straight Connector 112"/>
              <p:cNvCxnSpPr>
                <a:cxnSpLocks/>
              </p:cNvCxnSpPr>
              <p:nvPr/>
            </p:nvCxnSpPr>
            <p:spPr bwMode="auto">
              <a:xfrm>
                <a:off x="1461703" y="620018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4" name="Straight Connector 113"/>
              <p:cNvCxnSpPr>
                <a:cxnSpLocks/>
              </p:cNvCxnSpPr>
              <p:nvPr/>
            </p:nvCxnSpPr>
            <p:spPr bwMode="auto">
              <a:xfrm>
                <a:off x="1533711" y="602680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Straight Connector 114"/>
              <p:cNvCxnSpPr>
                <a:cxnSpLocks/>
              </p:cNvCxnSpPr>
              <p:nvPr/>
            </p:nvCxnSpPr>
            <p:spPr bwMode="auto">
              <a:xfrm>
                <a:off x="1605719" y="589810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6" name="Straight Connector 115"/>
              <p:cNvCxnSpPr>
                <a:cxnSpLocks/>
              </p:cNvCxnSpPr>
              <p:nvPr/>
            </p:nvCxnSpPr>
            <p:spPr bwMode="auto">
              <a:xfrm>
                <a:off x="1677727" y="611386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7" name="Straight Connector 116"/>
              <p:cNvCxnSpPr>
                <a:cxnSpLocks/>
              </p:cNvCxnSpPr>
              <p:nvPr/>
            </p:nvCxnSpPr>
            <p:spPr bwMode="auto">
              <a:xfrm>
                <a:off x="1749735" y="603040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8" name="Straight Connector 117"/>
              <p:cNvCxnSpPr/>
              <p:nvPr/>
            </p:nvCxnSpPr>
            <p:spPr bwMode="auto">
              <a:xfrm>
                <a:off x="1831719" y="5989920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Straight Connector 118"/>
              <p:cNvCxnSpPr>
                <a:cxnSpLocks/>
              </p:cNvCxnSpPr>
              <p:nvPr/>
            </p:nvCxnSpPr>
            <p:spPr bwMode="auto">
              <a:xfrm>
                <a:off x="1903727" y="6220506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0" name="Straight Connector 119"/>
              <p:cNvCxnSpPr>
                <a:cxnSpLocks/>
              </p:cNvCxnSpPr>
              <p:nvPr/>
            </p:nvCxnSpPr>
            <p:spPr bwMode="auto">
              <a:xfrm>
                <a:off x="1975735" y="604712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Straight Connector 120"/>
              <p:cNvCxnSpPr>
                <a:cxnSpLocks/>
              </p:cNvCxnSpPr>
              <p:nvPr/>
            </p:nvCxnSpPr>
            <p:spPr bwMode="auto">
              <a:xfrm>
                <a:off x="2047743" y="5918430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Straight Connector 121"/>
              <p:cNvCxnSpPr>
                <a:cxnSpLocks/>
              </p:cNvCxnSpPr>
              <p:nvPr/>
            </p:nvCxnSpPr>
            <p:spPr bwMode="auto">
              <a:xfrm>
                <a:off x="2119751" y="6134188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Straight Connector 122"/>
              <p:cNvCxnSpPr>
                <a:cxnSpLocks/>
              </p:cNvCxnSpPr>
              <p:nvPr/>
            </p:nvCxnSpPr>
            <p:spPr bwMode="auto">
              <a:xfrm>
                <a:off x="2191759" y="6050730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2277150" y="597975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Straight Connector 124"/>
              <p:cNvCxnSpPr>
                <a:cxnSpLocks/>
              </p:cNvCxnSpPr>
              <p:nvPr/>
            </p:nvCxnSpPr>
            <p:spPr bwMode="auto">
              <a:xfrm>
                <a:off x="2349158" y="621034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Straight Connector 125"/>
              <p:cNvCxnSpPr>
                <a:cxnSpLocks/>
              </p:cNvCxnSpPr>
              <p:nvPr/>
            </p:nvCxnSpPr>
            <p:spPr bwMode="auto">
              <a:xfrm>
                <a:off x="2421166" y="603696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Straight Connector 126"/>
              <p:cNvCxnSpPr>
                <a:cxnSpLocks/>
              </p:cNvCxnSpPr>
              <p:nvPr/>
            </p:nvCxnSpPr>
            <p:spPr bwMode="auto">
              <a:xfrm>
                <a:off x="2493174" y="590826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Straight Connector 127"/>
              <p:cNvCxnSpPr>
                <a:cxnSpLocks/>
              </p:cNvCxnSpPr>
              <p:nvPr/>
            </p:nvCxnSpPr>
            <p:spPr bwMode="auto">
              <a:xfrm>
                <a:off x="2565182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Straight Connector 128"/>
              <p:cNvCxnSpPr>
                <a:cxnSpLocks/>
              </p:cNvCxnSpPr>
              <p:nvPr/>
            </p:nvCxnSpPr>
            <p:spPr bwMode="auto">
              <a:xfrm>
                <a:off x="2637190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7" name="Group 146"/>
            <p:cNvGrpSpPr/>
            <p:nvPr/>
          </p:nvGrpSpPr>
          <p:grpSpPr>
            <a:xfrm>
              <a:off x="2684806" y="5552065"/>
              <a:ext cx="805471" cy="1005755"/>
              <a:chOff x="2686409" y="5953096"/>
              <a:chExt cx="805471" cy="650279"/>
            </a:xfrm>
          </p:grpSpPr>
          <p:cxnSp>
            <p:nvCxnSpPr>
              <p:cNvPr id="130" name="Straight Connector 1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1" name="Straight Connector 1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Straight Connector 1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Straight Connector 1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4" name="Straight Connector 1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Straight Connector 1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Straight Connector 1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Straight Connector 1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Straight Connector 1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9" name="Straight Connector 1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0" name="Straight Connector 1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Straight Connector 1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3542268" y="5898099"/>
              <a:ext cx="805471" cy="650279"/>
              <a:chOff x="2686409" y="5953096"/>
              <a:chExt cx="805471" cy="650279"/>
            </a:xfrm>
          </p:grpSpPr>
          <p:cxnSp>
            <p:nvCxnSpPr>
              <p:cNvPr id="149" name="Straight Connector 148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Straight Connector 149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Straight Connector 150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Straight Connector 151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" name="Straight Connector 152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4" name="Straight Connector 153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Straight Connector 154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6" name="Straight Connector 155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7" name="Straight Connector 156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Straight Connector 157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Straight Connector 158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0" name="Straight Connector 159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61" name="Group 160"/>
            <p:cNvGrpSpPr/>
            <p:nvPr/>
          </p:nvGrpSpPr>
          <p:grpSpPr>
            <a:xfrm>
              <a:off x="4421462" y="5903875"/>
              <a:ext cx="805471" cy="650279"/>
              <a:chOff x="2686409" y="5953096"/>
              <a:chExt cx="805471" cy="650279"/>
            </a:xfrm>
          </p:grpSpPr>
          <p:cxnSp>
            <p:nvCxnSpPr>
              <p:cNvPr id="162" name="Straight Connector 161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Straight Connector 162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Straight Connector 163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5" name="Straight Connector 164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6" name="Straight Connector 165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7" name="Straight Connector 166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Straight Connector 167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9" name="Straight Connector 168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0" name="Straight Connector 169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Straight Connector 170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Straight Connector 171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Straight Connector 172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77" name="Group 176"/>
            <p:cNvGrpSpPr/>
            <p:nvPr/>
          </p:nvGrpSpPr>
          <p:grpSpPr>
            <a:xfrm>
              <a:off x="5346432" y="5914037"/>
              <a:ext cx="805471" cy="650279"/>
              <a:chOff x="2686409" y="5953096"/>
              <a:chExt cx="805471" cy="650279"/>
            </a:xfrm>
          </p:grpSpPr>
          <p:cxnSp>
            <p:nvCxnSpPr>
              <p:cNvPr id="178" name="Straight Connector 177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9" name="Straight Connector 178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0" name="Straight Connector 179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1" name="Straight Connector 180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2" name="Straight Connector 181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3" name="Straight Connector 182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" name="Straight Connector 183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" name="Straight Connector 184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6" name="Straight Connector 185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7" name="Straight Connector 186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8" name="Straight Connector 187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9" name="Straight Connector 188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90" name="Group 189"/>
            <p:cNvGrpSpPr/>
            <p:nvPr/>
          </p:nvGrpSpPr>
          <p:grpSpPr>
            <a:xfrm>
              <a:off x="6239094" y="6043659"/>
              <a:ext cx="805471" cy="509706"/>
              <a:chOff x="2686409" y="5953096"/>
              <a:chExt cx="805471" cy="650279"/>
            </a:xfrm>
          </p:grpSpPr>
          <p:cxnSp>
            <p:nvCxnSpPr>
              <p:cNvPr id="191" name="Straight Connector 190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2" name="Straight Connector 191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3" name="Straight Connector 192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" name="Straight Connector 193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5" name="Straight Connector 194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Straight Connector 195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7" name="Straight Connector 196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8" name="Straight Connector 197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9" name="Straight Connector 198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0" name="Straight Connector 199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Straight Connector 200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Straight Connector 201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03" name="Group 202"/>
            <p:cNvGrpSpPr/>
            <p:nvPr/>
          </p:nvGrpSpPr>
          <p:grpSpPr>
            <a:xfrm>
              <a:off x="7143023" y="5891999"/>
              <a:ext cx="805471" cy="650279"/>
              <a:chOff x="2686409" y="5953096"/>
              <a:chExt cx="805471" cy="650279"/>
            </a:xfrm>
          </p:grpSpPr>
          <p:cxnSp>
            <p:nvCxnSpPr>
              <p:cNvPr id="204" name="Straight Connector 203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5" name="Straight Connector 204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6" name="Straight Connector 205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7" name="Straight Connector 206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8" name="Straight Connector 207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9" name="Straight Connector 208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0" name="Straight Connector 209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1" name="Straight Connector 210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2" name="Straight Connector 211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3" name="Straight Connector 212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4" name="Straight Connector 213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5" name="Straight Connector 214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16" name="Group 215"/>
            <p:cNvGrpSpPr/>
            <p:nvPr/>
          </p:nvGrpSpPr>
          <p:grpSpPr>
            <a:xfrm>
              <a:off x="8023931" y="5902161"/>
              <a:ext cx="805471" cy="650279"/>
              <a:chOff x="2686409" y="5953096"/>
              <a:chExt cx="805471" cy="650279"/>
            </a:xfrm>
          </p:grpSpPr>
          <p:cxnSp>
            <p:nvCxnSpPr>
              <p:cNvPr id="217" name="Straight Connector 216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8" name="Straight Connector 217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9" name="Straight Connector 218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0" name="Straight Connector 219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1" name="Straight Connector 220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2" name="Straight Connector 221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Straight Connector 222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4" name="Straight Connector 223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5" name="Straight Connector 224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6" name="Straight Connector 225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7" name="Straight Connector 226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Straight Connector 227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9" name="Group 228"/>
            <p:cNvGrpSpPr/>
            <p:nvPr/>
          </p:nvGrpSpPr>
          <p:grpSpPr>
            <a:xfrm>
              <a:off x="8904208" y="5902927"/>
              <a:ext cx="805471" cy="650279"/>
              <a:chOff x="2686409" y="5953096"/>
              <a:chExt cx="805471" cy="650279"/>
            </a:xfrm>
          </p:grpSpPr>
          <p:cxnSp>
            <p:nvCxnSpPr>
              <p:cNvPr id="230" name="Straight Connector 2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1" name="Straight Connector 2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2" name="Straight Connector 2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3" name="Straight Connector 2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4" name="Straight Connector 2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5" name="Straight Connector 2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6" name="Straight Connector 2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7" name="Straight Connector 2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8" name="Straight Connector 2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9" name="Straight Connector 2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0" name="Straight Connector 2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1" name="Straight Connector 2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3870868884"/>
      </p:ext>
    </p:extLst>
  </p:cSld>
  <p:clrMapOvr>
    <a:masterClrMapping/>
  </p:clrMapOvr>
  <p:transition spd="slow" advTm="2079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513" y="4171846"/>
            <a:ext cx="1092317" cy="2505673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3871515" y="4509792"/>
            <a:ext cx="1288306" cy="2228507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12491" y="4585415"/>
            <a:ext cx="716759" cy="2057437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901033" y="4054626"/>
            <a:ext cx="728940" cy="2633522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358355" y="5253785"/>
            <a:ext cx="658246" cy="1270937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41740" y="1"/>
            <a:ext cx="9144000" cy="1325563"/>
          </a:xfrm>
        </p:spPr>
        <p:txBody>
          <a:bodyPr/>
          <a:lstStyle/>
          <a:p>
            <a:r>
              <a:rPr lang="en-US" dirty="0"/>
              <a:t>Wider spacing &lt;3,086/ha</a:t>
            </a:r>
            <a:br>
              <a:rPr lang="en-US" dirty="0"/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End 2</a:t>
            </a:r>
            <a:r>
              <a:rPr lang="en-US" sz="3600" baseline="30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nd</a:t>
            </a: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rainy season – canopy closure not initiated. Prolonged weeding needed for many years - expensive. </a:t>
            </a:r>
            <a:b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Risk of weeds reclaiming the site and …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120" name="Straight Connector 119"/>
          <p:cNvCxnSpPr>
            <a:cxnSpLocks/>
          </p:cNvCxnSpPr>
          <p:nvPr/>
        </p:nvCxnSpPr>
        <p:spPr bwMode="auto">
          <a:xfrm>
            <a:off x="1762452" y="5585371"/>
            <a:ext cx="0" cy="111342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6" name="Straight Connector 125"/>
          <p:cNvCxnSpPr>
            <a:cxnSpLocks/>
          </p:cNvCxnSpPr>
          <p:nvPr/>
        </p:nvCxnSpPr>
        <p:spPr bwMode="auto">
          <a:xfrm>
            <a:off x="2207883" y="5567673"/>
            <a:ext cx="0" cy="111342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" name="Group 3"/>
          <p:cNvGrpSpPr/>
          <p:nvPr/>
        </p:nvGrpSpPr>
        <p:grpSpPr>
          <a:xfrm>
            <a:off x="1546428" y="4870229"/>
            <a:ext cx="921836" cy="1829936"/>
            <a:chOff x="22428" y="5547090"/>
            <a:chExt cx="921836" cy="1007990"/>
          </a:xfrm>
        </p:grpSpPr>
        <p:cxnSp>
          <p:nvCxnSpPr>
            <p:cNvPr id="117" name="Straight Connector 116"/>
            <p:cNvCxnSpPr/>
            <p:nvPr/>
          </p:nvCxnSpPr>
          <p:spPr bwMode="auto">
            <a:xfrm>
              <a:off x="22428" y="5564788"/>
              <a:ext cx="0" cy="98264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8" name="Straight Connector 117"/>
            <p:cNvCxnSpPr>
              <a:cxnSpLocks/>
            </p:cNvCxnSpPr>
            <p:nvPr/>
          </p:nvCxnSpPr>
          <p:spPr bwMode="auto">
            <a:xfrm>
              <a:off x="94436" y="5966365"/>
              <a:ext cx="0" cy="5770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9" name="Straight Connector 118"/>
            <p:cNvCxnSpPr>
              <a:cxnSpLocks/>
            </p:cNvCxnSpPr>
            <p:nvPr/>
          </p:nvCxnSpPr>
          <p:spPr bwMode="auto">
            <a:xfrm>
              <a:off x="166444" y="5664415"/>
              <a:ext cx="0" cy="88438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" name="Straight Connector 120"/>
            <p:cNvCxnSpPr>
              <a:cxnSpLocks/>
            </p:cNvCxnSpPr>
            <p:nvPr/>
          </p:nvCxnSpPr>
          <p:spPr bwMode="auto">
            <a:xfrm>
              <a:off x="310460" y="5816038"/>
              <a:ext cx="0" cy="73365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" name="Straight Connector 121"/>
            <p:cNvCxnSpPr>
              <a:cxnSpLocks/>
            </p:cNvCxnSpPr>
            <p:nvPr/>
          </p:nvCxnSpPr>
          <p:spPr bwMode="auto">
            <a:xfrm>
              <a:off x="382468" y="5670692"/>
              <a:ext cx="0" cy="88438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3" name="Straight Connector 122"/>
            <p:cNvCxnSpPr/>
            <p:nvPr/>
          </p:nvCxnSpPr>
          <p:spPr bwMode="auto">
            <a:xfrm>
              <a:off x="467859" y="5547090"/>
              <a:ext cx="0" cy="98264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4" name="Straight Connector 123"/>
            <p:cNvCxnSpPr>
              <a:cxnSpLocks/>
            </p:cNvCxnSpPr>
            <p:nvPr/>
          </p:nvCxnSpPr>
          <p:spPr bwMode="auto">
            <a:xfrm>
              <a:off x="539867" y="5948667"/>
              <a:ext cx="0" cy="5770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5" name="Straight Connector 124"/>
            <p:cNvCxnSpPr>
              <a:cxnSpLocks/>
            </p:cNvCxnSpPr>
            <p:nvPr/>
          </p:nvCxnSpPr>
          <p:spPr bwMode="auto">
            <a:xfrm>
              <a:off x="611875" y="5646717"/>
              <a:ext cx="0" cy="88438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7" name="Straight Connector 126"/>
            <p:cNvCxnSpPr>
              <a:cxnSpLocks/>
            </p:cNvCxnSpPr>
            <p:nvPr/>
          </p:nvCxnSpPr>
          <p:spPr bwMode="auto">
            <a:xfrm>
              <a:off x="755891" y="6120559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8" name="Straight Connector 127"/>
            <p:cNvCxnSpPr>
              <a:cxnSpLocks/>
            </p:cNvCxnSpPr>
            <p:nvPr/>
          </p:nvCxnSpPr>
          <p:spPr bwMode="auto">
            <a:xfrm>
              <a:off x="827899" y="6037101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9" name="Straight Connector 128"/>
            <p:cNvCxnSpPr/>
            <p:nvPr/>
          </p:nvCxnSpPr>
          <p:spPr bwMode="auto">
            <a:xfrm>
              <a:off x="944264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30" name="Straight Connector 129"/>
          <p:cNvCxnSpPr>
            <a:cxnSpLocks/>
          </p:cNvCxnSpPr>
          <p:nvPr/>
        </p:nvCxnSpPr>
        <p:spPr bwMode="auto">
          <a:xfrm>
            <a:off x="2540272" y="6355429"/>
            <a:ext cx="0" cy="33134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1" name="Straight Connector 130"/>
          <p:cNvCxnSpPr>
            <a:cxnSpLocks/>
          </p:cNvCxnSpPr>
          <p:nvPr/>
        </p:nvCxnSpPr>
        <p:spPr bwMode="auto">
          <a:xfrm>
            <a:off x="2612280" y="6182050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2" name="Straight Connector 131"/>
          <p:cNvCxnSpPr>
            <a:cxnSpLocks/>
          </p:cNvCxnSpPr>
          <p:nvPr/>
        </p:nvCxnSpPr>
        <p:spPr bwMode="auto">
          <a:xfrm>
            <a:off x="2684288" y="6053353"/>
            <a:ext cx="0" cy="63932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8" name="Straight Connector 237"/>
          <p:cNvCxnSpPr>
            <a:cxnSpLocks/>
          </p:cNvCxnSpPr>
          <p:nvPr/>
        </p:nvCxnSpPr>
        <p:spPr bwMode="auto">
          <a:xfrm>
            <a:off x="2756296" y="6401743"/>
            <a:ext cx="0" cy="292683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9" name="Straight Connector 238"/>
          <p:cNvCxnSpPr>
            <a:cxnSpLocks/>
          </p:cNvCxnSpPr>
          <p:nvPr/>
        </p:nvCxnSpPr>
        <p:spPr bwMode="auto">
          <a:xfrm>
            <a:off x="2828304" y="6343758"/>
            <a:ext cx="0" cy="35281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0" name="Straight Connector 239"/>
          <p:cNvCxnSpPr/>
          <p:nvPr/>
        </p:nvCxnSpPr>
        <p:spPr bwMode="auto">
          <a:xfrm>
            <a:off x="2913695" y="6294450"/>
            <a:ext cx="0" cy="39201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1" name="Straight Connector 240"/>
          <p:cNvCxnSpPr>
            <a:cxnSpLocks/>
          </p:cNvCxnSpPr>
          <p:nvPr/>
        </p:nvCxnSpPr>
        <p:spPr bwMode="auto">
          <a:xfrm>
            <a:off x="2985703" y="6454652"/>
            <a:ext cx="0" cy="23020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5" name="Group 4"/>
          <p:cNvGrpSpPr/>
          <p:nvPr/>
        </p:nvGrpSpPr>
        <p:grpSpPr>
          <a:xfrm>
            <a:off x="3057712" y="5094620"/>
            <a:ext cx="1031471" cy="1609012"/>
            <a:chOff x="1533711" y="6099695"/>
            <a:chExt cx="1031471" cy="458852"/>
          </a:xfrm>
        </p:grpSpPr>
        <p:cxnSp>
          <p:nvCxnSpPr>
            <p:cNvPr id="242" name="Straight Connector 241"/>
            <p:cNvCxnSpPr>
              <a:cxnSpLocks/>
            </p:cNvCxnSpPr>
            <p:nvPr/>
          </p:nvCxnSpPr>
          <p:spPr bwMode="auto">
            <a:xfrm>
              <a:off x="1533711" y="6189109"/>
              <a:ext cx="0" cy="35281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3" name="Straight Connector 242"/>
            <p:cNvCxnSpPr>
              <a:cxnSpLocks/>
            </p:cNvCxnSpPr>
            <p:nvPr/>
          </p:nvCxnSpPr>
          <p:spPr bwMode="auto">
            <a:xfrm>
              <a:off x="1605719" y="6099695"/>
              <a:ext cx="0" cy="4441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4" name="Straight Connector 243"/>
            <p:cNvCxnSpPr>
              <a:cxnSpLocks/>
            </p:cNvCxnSpPr>
            <p:nvPr/>
          </p:nvCxnSpPr>
          <p:spPr bwMode="auto">
            <a:xfrm>
              <a:off x="1677727" y="6249596"/>
              <a:ext cx="0" cy="2926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5" name="Straight Connector 244"/>
            <p:cNvCxnSpPr>
              <a:cxnSpLocks/>
            </p:cNvCxnSpPr>
            <p:nvPr/>
          </p:nvCxnSpPr>
          <p:spPr bwMode="auto">
            <a:xfrm>
              <a:off x="1749735" y="6191613"/>
              <a:ext cx="0" cy="35281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6" name="Straight Connector 245"/>
            <p:cNvCxnSpPr/>
            <p:nvPr/>
          </p:nvCxnSpPr>
          <p:spPr bwMode="auto">
            <a:xfrm>
              <a:off x="1831719" y="6163484"/>
              <a:ext cx="0" cy="39201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7" name="Straight Connector 246"/>
            <p:cNvCxnSpPr>
              <a:cxnSpLocks/>
            </p:cNvCxnSpPr>
            <p:nvPr/>
          </p:nvCxnSpPr>
          <p:spPr bwMode="auto">
            <a:xfrm>
              <a:off x="1903727" y="6323688"/>
              <a:ext cx="0" cy="23020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8" name="Straight Connector 247"/>
            <p:cNvCxnSpPr>
              <a:cxnSpLocks/>
            </p:cNvCxnSpPr>
            <p:nvPr/>
          </p:nvCxnSpPr>
          <p:spPr bwMode="auto">
            <a:xfrm>
              <a:off x="1975735" y="6203229"/>
              <a:ext cx="0" cy="35281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9" name="Straight Connector 248"/>
            <p:cNvCxnSpPr>
              <a:cxnSpLocks/>
            </p:cNvCxnSpPr>
            <p:nvPr/>
          </p:nvCxnSpPr>
          <p:spPr bwMode="auto">
            <a:xfrm>
              <a:off x="2047743" y="6113815"/>
              <a:ext cx="0" cy="4441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0" name="Straight Connector 249"/>
            <p:cNvCxnSpPr>
              <a:cxnSpLocks/>
            </p:cNvCxnSpPr>
            <p:nvPr/>
          </p:nvCxnSpPr>
          <p:spPr bwMode="auto">
            <a:xfrm>
              <a:off x="2119751" y="6263717"/>
              <a:ext cx="0" cy="2926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1" name="Straight Connector 250"/>
            <p:cNvCxnSpPr>
              <a:cxnSpLocks/>
            </p:cNvCxnSpPr>
            <p:nvPr/>
          </p:nvCxnSpPr>
          <p:spPr bwMode="auto">
            <a:xfrm>
              <a:off x="2191759" y="6205733"/>
              <a:ext cx="0" cy="35281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2" name="Straight Connector 251"/>
            <p:cNvCxnSpPr/>
            <p:nvPr/>
          </p:nvCxnSpPr>
          <p:spPr bwMode="auto">
            <a:xfrm>
              <a:off x="2277150" y="6156424"/>
              <a:ext cx="0" cy="39201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3" name="Straight Connector 252"/>
            <p:cNvCxnSpPr>
              <a:cxnSpLocks/>
            </p:cNvCxnSpPr>
            <p:nvPr/>
          </p:nvCxnSpPr>
          <p:spPr bwMode="auto">
            <a:xfrm>
              <a:off x="2349158" y="6316627"/>
              <a:ext cx="0" cy="23020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4" name="Straight Connector 253"/>
            <p:cNvCxnSpPr>
              <a:cxnSpLocks/>
            </p:cNvCxnSpPr>
            <p:nvPr/>
          </p:nvCxnSpPr>
          <p:spPr bwMode="auto">
            <a:xfrm>
              <a:off x="2421166" y="6196169"/>
              <a:ext cx="0" cy="35281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5" name="Straight Connector 254"/>
            <p:cNvCxnSpPr>
              <a:cxnSpLocks/>
            </p:cNvCxnSpPr>
            <p:nvPr/>
          </p:nvCxnSpPr>
          <p:spPr bwMode="auto">
            <a:xfrm>
              <a:off x="2493174" y="6106755"/>
              <a:ext cx="0" cy="4441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Straight Connector 255"/>
            <p:cNvCxnSpPr>
              <a:cxnSpLocks/>
            </p:cNvCxnSpPr>
            <p:nvPr/>
          </p:nvCxnSpPr>
          <p:spPr bwMode="auto">
            <a:xfrm>
              <a:off x="2565182" y="6256657"/>
              <a:ext cx="0" cy="29268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257" name="Straight Connector 256"/>
          <p:cNvCxnSpPr>
            <a:cxnSpLocks/>
          </p:cNvCxnSpPr>
          <p:nvPr/>
        </p:nvCxnSpPr>
        <p:spPr bwMode="auto">
          <a:xfrm>
            <a:off x="4161190" y="6343758"/>
            <a:ext cx="0" cy="35281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6" name="Straight Connector 225"/>
          <p:cNvCxnSpPr>
            <a:cxnSpLocks/>
          </p:cNvCxnSpPr>
          <p:nvPr/>
        </p:nvCxnSpPr>
        <p:spPr bwMode="auto">
          <a:xfrm>
            <a:off x="4208806" y="6134278"/>
            <a:ext cx="0" cy="56423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7" name="Straight Connector 226"/>
          <p:cNvCxnSpPr>
            <a:cxnSpLocks/>
          </p:cNvCxnSpPr>
          <p:nvPr/>
        </p:nvCxnSpPr>
        <p:spPr bwMode="auto">
          <a:xfrm>
            <a:off x="4280814" y="6364864"/>
            <a:ext cx="0" cy="33134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8" name="Straight Connector 227"/>
          <p:cNvCxnSpPr>
            <a:cxnSpLocks/>
          </p:cNvCxnSpPr>
          <p:nvPr/>
        </p:nvCxnSpPr>
        <p:spPr bwMode="auto">
          <a:xfrm>
            <a:off x="4352822" y="6191485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9" name="Straight Connector 228"/>
          <p:cNvCxnSpPr>
            <a:cxnSpLocks/>
          </p:cNvCxnSpPr>
          <p:nvPr/>
        </p:nvCxnSpPr>
        <p:spPr bwMode="auto">
          <a:xfrm>
            <a:off x="4424830" y="6062788"/>
            <a:ext cx="0" cy="63932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0" name="Straight Connector 229"/>
          <p:cNvCxnSpPr>
            <a:cxnSpLocks/>
          </p:cNvCxnSpPr>
          <p:nvPr/>
        </p:nvCxnSpPr>
        <p:spPr bwMode="auto">
          <a:xfrm>
            <a:off x="4496838" y="6278546"/>
            <a:ext cx="0" cy="42126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1" name="Straight Connector 230"/>
          <p:cNvCxnSpPr>
            <a:cxnSpLocks/>
          </p:cNvCxnSpPr>
          <p:nvPr/>
        </p:nvCxnSpPr>
        <p:spPr bwMode="auto">
          <a:xfrm>
            <a:off x="4568846" y="6195089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2" name="Straight Connector 231"/>
          <p:cNvCxnSpPr>
            <a:cxnSpLocks/>
          </p:cNvCxnSpPr>
          <p:nvPr/>
        </p:nvCxnSpPr>
        <p:spPr bwMode="auto">
          <a:xfrm>
            <a:off x="4654237" y="6124116"/>
            <a:ext cx="0" cy="56423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3" name="Straight Connector 232"/>
          <p:cNvCxnSpPr>
            <a:cxnSpLocks/>
          </p:cNvCxnSpPr>
          <p:nvPr/>
        </p:nvCxnSpPr>
        <p:spPr bwMode="auto">
          <a:xfrm>
            <a:off x="4726245" y="6354702"/>
            <a:ext cx="0" cy="33134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4" name="Straight Connector 233"/>
          <p:cNvCxnSpPr>
            <a:cxnSpLocks/>
          </p:cNvCxnSpPr>
          <p:nvPr/>
        </p:nvCxnSpPr>
        <p:spPr bwMode="auto">
          <a:xfrm>
            <a:off x="4798253" y="6181323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5" name="Straight Connector 234"/>
          <p:cNvCxnSpPr>
            <a:cxnSpLocks/>
          </p:cNvCxnSpPr>
          <p:nvPr/>
        </p:nvCxnSpPr>
        <p:spPr bwMode="auto">
          <a:xfrm>
            <a:off x="4870261" y="6052626"/>
            <a:ext cx="0" cy="63932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6" name="Straight Connector 235"/>
          <p:cNvCxnSpPr>
            <a:cxnSpLocks/>
          </p:cNvCxnSpPr>
          <p:nvPr/>
        </p:nvCxnSpPr>
        <p:spPr bwMode="auto">
          <a:xfrm>
            <a:off x="4942269" y="6268384"/>
            <a:ext cx="0" cy="42126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7" name="Straight Connector 236"/>
          <p:cNvCxnSpPr>
            <a:cxnSpLocks/>
          </p:cNvCxnSpPr>
          <p:nvPr/>
        </p:nvCxnSpPr>
        <p:spPr bwMode="auto">
          <a:xfrm>
            <a:off x="5014277" y="6184927"/>
            <a:ext cx="0" cy="50781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4" name="Straight Connector 213"/>
          <p:cNvCxnSpPr>
            <a:cxnSpLocks/>
          </p:cNvCxnSpPr>
          <p:nvPr/>
        </p:nvCxnSpPr>
        <p:spPr bwMode="auto">
          <a:xfrm>
            <a:off x="5066268" y="6162029"/>
            <a:ext cx="0" cy="52732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6" name="Group 25"/>
          <p:cNvGrpSpPr/>
          <p:nvPr/>
        </p:nvGrpSpPr>
        <p:grpSpPr>
          <a:xfrm>
            <a:off x="5138277" y="5144134"/>
            <a:ext cx="1324625" cy="1555106"/>
            <a:chOff x="3614276" y="5940633"/>
            <a:chExt cx="1324625" cy="613521"/>
          </a:xfrm>
        </p:grpSpPr>
        <p:cxnSp>
          <p:nvCxnSpPr>
            <p:cNvPr id="215" name="Straight Connector 214"/>
            <p:cNvCxnSpPr>
              <a:cxnSpLocks/>
            </p:cNvCxnSpPr>
            <p:nvPr/>
          </p:nvCxnSpPr>
          <p:spPr bwMode="auto">
            <a:xfrm>
              <a:off x="3614276" y="6232448"/>
              <a:ext cx="0" cy="30967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6" name="Straight Connector 215"/>
            <p:cNvCxnSpPr>
              <a:cxnSpLocks/>
            </p:cNvCxnSpPr>
            <p:nvPr/>
          </p:nvCxnSpPr>
          <p:spPr bwMode="auto">
            <a:xfrm>
              <a:off x="3686284" y="6070408"/>
              <a:ext cx="0" cy="4746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7" name="Straight Connector 216"/>
            <p:cNvCxnSpPr>
              <a:cxnSpLocks/>
            </p:cNvCxnSpPr>
            <p:nvPr/>
          </p:nvCxnSpPr>
          <p:spPr bwMode="auto">
            <a:xfrm>
              <a:off x="3758292" y="5950130"/>
              <a:ext cx="0" cy="5975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8" name="Straight Connector 217"/>
            <p:cNvCxnSpPr>
              <a:cxnSpLocks/>
            </p:cNvCxnSpPr>
            <p:nvPr/>
          </p:nvCxnSpPr>
          <p:spPr bwMode="auto">
            <a:xfrm>
              <a:off x="3830300" y="6151776"/>
              <a:ext cx="0" cy="39371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9" name="Straight Connector 218"/>
            <p:cNvCxnSpPr>
              <a:cxnSpLocks/>
            </p:cNvCxnSpPr>
            <p:nvPr/>
          </p:nvCxnSpPr>
          <p:spPr bwMode="auto">
            <a:xfrm>
              <a:off x="3902308" y="6073777"/>
              <a:ext cx="0" cy="4746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/>
            <p:cNvCxnSpPr>
              <a:cxnSpLocks/>
            </p:cNvCxnSpPr>
            <p:nvPr/>
          </p:nvCxnSpPr>
          <p:spPr bwMode="auto">
            <a:xfrm>
              <a:off x="3987699" y="6007447"/>
              <a:ext cx="0" cy="527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1" name="Straight Connector 220"/>
            <p:cNvCxnSpPr>
              <a:cxnSpLocks/>
            </p:cNvCxnSpPr>
            <p:nvPr/>
          </p:nvCxnSpPr>
          <p:spPr bwMode="auto">
            <a:xfrm>
              <a:off x="4059707" y="6222951"/>
              <a:ext cx="0" cy="30967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/>
            <p:cNvCxnSpPr>
              <a:cxnSpLocks/>
            </p:cNvCxnSpPr>
            <p:nvPr/>
          </p:nvCxnSpPr>
          <p:spPr bwMode="auto">
            <a:xfrm>
              <a:off x="4131715" y="6060911"/>
              <a:ext cx="0" cy="4746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3" name="Straight Connector 222"/>
            <p:cNvCxnSpPr>
              <a:cxnSpLocks/>
            </p:cNvCxnSpPr>
            <p:nvPr/>
          </p:nvCxnSpPr>
          <p:spPr bwMode="auto">
            <a:xfrm>
              <a:off x="4203723" y="5940633"/>
              <a:ext cx="0" cy="5975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4" name="Straight Connector 223"/>
            <p:cNvCxnSpPr>
              <a:cxnSpLocks/>
            </p:cNvCxnSpPr>
            <p:nvPr/>
          </p:nvCxnSpPr>
          <p:spPr bwMode="auto">
            <a:xfrm>
              <a:off x="4275731" y="6142279"/>
              <a:ext cx="0" cy="39371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5" name="Straight Connector 224"/>
            <p:cNvCxnSpPr>
              <a:cxnSpLocks/>
            </p:cNvCxnSpPr>
            <p:nvPr/>
          </p:nvCxnSpPr>
          <p:spPr bwMode="auto">
            <a:xfrm>
              <a:off x="4347739" y="6064279"/>
              <a:ext cx="0" cy="4746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2" name="Straight Connector 201"/>
            <p:cNvCxnSpPr>
              <a:cxnSpLocks/>
            </p:cNvCxnSpPr>
            <p:nvPr/>
          </p:nvCxnSpPr>
          <p:spPr bwMode="auto">
            <a:xfrm>
              <a:off x="4421462" y="6181581"/>
              <a:ext cx="0" cy="36969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3" name="Straight Connector 202"/>
            <p:cNvCxnSpPr>
              <a:cxnSpLocks/>
            </p:cNvCxnSpPr>
            <p:nvPr/>
          </p:nvCxnSpPr>
          <p:spPr bwMode="auto">
            <a:xfrm>
              <a:off x="4493470" y="6332664"/>
              <a:ext cx="0" cy="21710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4" name="Straight Connector 203"/>
            <p:cNvCxnSpPr>
              <a:cxnSpLocks/>
            </p:cNvCxnSpPr>
            <p:nvPr/>
          </p:nvCxnSpPr>
          <p:spPr bwMode="auto">
            <a:xfrm>
              <a:off x="4565478" y="6219063"/>
              <a:ext cx="0" cy="33273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5" name="Straight Connector 204"/>
            <p:cNvCxnSpPr>
              <a:cxnSpLocks/>
            </p:cNvCxnSpPr>
            <p:nvPr/>
          </p:nvCxnSpPr>
          <p:spPr bwMode="auto">
            <a:xfrm>
              <a:off x="4637486" y="6134739"/>
              <a:ext cx="0" cy="41889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6" name="Straight Connector 205"/>
            <p:cNvCxnSpPr>
              <a:cxnSpLocks/>
            </p:cNvCxnSpPr>
            <p:nvPr/>
          </p:nvCxnSpPr>
          <p:spPr bwMode="auto">
            <a:xfrm>
              <a:off x="4709494" y="6276107"/>
              <a:ext cx="0" cy="27602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7" name="Straight Connector 206"/>
            <p:cNvCxnSpPr>
              <a:cxnSpLocks/>
            </p:cNvCxnSpPr>
            <p:nvPr/>
          </p:nvCxnSpPr>
          <p:spPr bwMode="auto">
            <a:xfrm>
              <a:off x="4781502" y="6221424"/>
              <a:ext cx="0" cy="33273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8" name="Straight Connector 207"/>
            <p:cNvCxnSpPr>
              <a:cxnSpLocks/>
            </p:cNvCxnSpPr>
            <p:nvPr/>
          </p:nvCxnSpPr>
          <p:spPr bwMode="auto">
            <a:xfrm>
              <a:off x="4866893" y="6174922"/>
              <a:ext cx="0" cy="36969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9" name="Straight Connector 208"/>
            <p:cNvCxnSpPr>
              <a:cxnSpLocks/>
            </p:cNvCxnSpPr>
            <p:nvPr/>
          </p:nvCxnSpPr>
          <p:spPr bwMode="auto">
            <a:xfrm>
              <a:off x="4938901" y="6326006"/>
              <a:ext cx="0" cy="21710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210" name="Straight Connector 209"/>
          <p:cNvCxnSpPr>
            <a:cxnSpLocks/>
          </p:cNvCxnSpPr>
          <p:nvPr/>
        </p:nvCxnSpPr>
        <p:spPr bwMode="auto">
          <a:xfrm>
            <a:off x="6534909" y="6357490"/>
            <a:ext cx="0" cy="33273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1" name="Straight Connector 210"/>
          <p:cNvCxnSpPr>
            <a:cxnSpLocks/>
          </p:cNvCxnSpPr>
          <p:nvPr/>
        </p:nvCxnSpPr>
        <p:spPr bwMode="auto">
          <a:xfrm>
            <a:off x="6606917" y="6273166"/>
            <a:ext cx="0" cy="41889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2" name="Straight Connector 211"/>
          <p:cNvCxnSpPr>
            <a:cxnSpLocks/>
          </p:cNvCxnSpPr>
          <p:nvPr/>
        </p:nvCxnSpPr>
        <p:spPr bwMode="auto">
          <a:xfrm>
            <a:off x="6678925" y="6414535"/>
            <a:ext cx="0" cy="27602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3" name="Straight Connector 212"/>
          <p:cNvCxnSpPr>
            <a:cxnSpLocks/>
          </p:cNvCxnSpPr>
          <p:nvPr/>
        </p:nvCxnSpPr>
        <p:spPr bwMode="auto">
          <a:xfrm>
            <a:off x="6750933" y="6359851"/>
            <a:ext cx="0" cy="33273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0" name="Straight Connector 189"/>
          <p:cNvCxnSpPr>
            <a:cxnSpLocks/>
          </p:cNvCxnSpPr>
          <p:nvPr/>
        </p:nvCxnSpPr>
        <p:spPr bwMode="auto">
          <a:xfrm>
            <a:off x="6870432" y="6419205"/>
            <a:ext cx="0" cy="28795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1" name="Straight Connector 190"/>
          <p:cNvCxnSpPr>
            <a:cxnSpLocks/>
          </p:cNvCxnSpPr>
          <p:nvPr/>
        </p:nvCxnSpPr>
        <p:spPr bwMode="auto">
          <a:xfrm>
            <a:off x="6942440" y="6536884"/>
            <a:ext cx="0" cy="16910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2" name="Straight Connector 191"/>
          <p:cNvCxnSpPr>
            <a:cxnSpLocks/>
          </p:cNvCxnSpPr>
          <p:nvPr/>
        </p:nvCxnSpPr>
        <p:spPr bwMode="auto">
          <a:xfrm>
            <a:off x="7014448" y="6448400"/>
            <a:ext cx="0" cy="259163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7" name="Group 26"/>
          <p:cNvGrpSpPr/>
          <p:nvPr/>
        </p:nvGrpSpPr>
        <p:grpSpPr>
          <a:xfrm>
            <a:off x="7086456" y="5358486"/>
            <a:ext cx="892662" cy="1350916"/>
            <a:chOff x="5562456" y="6208701"/>
            <a:chExt cx="892662" cy="355615"/>
          </a:xfrm>
        </p:grpSpPr>
        <p:cxnSp>
          <p:nvCxnSpPr>
            <p:cNvPr id="193" name="Straight Connector 192"/>
            <p:cNvCxnSpPr>
              <a:cxnSpLocks/>
            </p:cNvCxnSpPr>
            <p:nvPr/>
          </p:nvCxnSpPr>
          <p:spPr bwMode="auto">
            <a:xfrm>
              <a:off x="5562456" y="6237634"/>
              <a:ext cx="0" cy="32627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" name="Straight Connector 193"/>
            <p:cNvCxnSpPr>
              <a:cxnSpLocks/>
            </p:cNvCxnSpPr>
            <p:nvPr/>
          </p:nvCxnSpPr>
          <p:spPr bwMode="auto">
            <a:xfrm>
              <a:off x="5634464" y="6347746"/>
              <a:ext cx="0" cy="21499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5" name="Straight Connector 194"/>
            <p:cNvCxnSpPr>
              <a:cxnSpLocks/>
            </p:cNvCxnSpPr>
            <p:nvPr/>
          </p:nvCxnSpPr>
          <p:spPr bwMode="auto">
            <a:xfrm>
              <a:off x="5706472" y="6305153"/>
              <a:ext cx="0" cy="25916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Straight Connector 195"/>
            <p:cNvCxnSpPr>
              <a:cxnSpLocks/>
            </p:cNvCxnSpPr>
            <p:nvPr/>
          </p:nvCxnSpPr>
          <p:spPr bwMode="auto">
            <a:xfrm>
              <a:off x="5791863" y="6268933"/>
              <a:ext cx="0" cy="2879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7" name="Straight Connector 196"/>
            <p:cNvCxnSpPr>
              <a:cxnSpLocks/>
            </p:cNvCxnSpPr>
            <p:nvPr/>
          </p:nvCxnSpPr>
          <p:spPr bwMode="auto">
            <a:xfrm>
              <a:off x="5863871" y="6386612"/>
              <a:ext cx="0" cy="16910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8" name="Straight Connector 197"/>
            <p:cNvCxnSpPr>
              <a:cxnSpLocks/>
            </p:cNvCxnSpPr>
            <p:nvPr/>
          </p:nvCxnSpPr>
          <p:spPr bwMode="auto">
            <a:xfrm>
              <a:off x="5935879" y="6298128"/>
              <a:ext cx="0" cy="25916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Straight Connector 198"/>
            <p:cNvCxnSpPr>
              <a:cxnSpLocks/>
            </p:cNvCxnSpPr>
            <p:nvPr/>
          </p:nvCxnSpPr>
          <p:spPr bwMode="auto">
            <a:xfrm>
              <a:off x="6007887" y="6232448"/>
              <a:ext cx="0" cy="32627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0" name="Straight Connector 199"/>
            <p:cNvCxnSpPr>
              <a:cxnSpLocks/>
            </p:cNvCxnSpPr>
            <p:nvPr/>
          </p:nvCxnSpPr>
          <p:spPr bwMode="auto">
            <a:xfrm>
              <a:off x="6079895" y="6342559"/>
              <a:ext cx="0" cy="21499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1" name="Straight Connector 200"/>
            <p:cNvCxnSpPr>
              <a:cxnSpLocks/>
            </p:cNvCxnSpPr>
            <p:nvPr/>
          </p:nvCxnSpPr>
          <p:spPr bwMode="auto">
            <a:xfrm>
              <a:off x="6151903" y="6299967"/>
              <a:ext cx="0" cy="259163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8" name="Straight Connector 177"/>
            <p:cNvCxnSpPr>
              <a:cxnSpLocks/>
            </p:cNvCxnSpPr>
            <p:nvPr/>
          </p:nvCxnSpPr>
          <p:spPr bwMode="auto">
            <a:xfrm>
              <a:off x="6239094" y="6247194"/>
              <a:ext cx="0" cy="30380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9" name="Straight Connector 178"/>
            <p:cNvCxnSpPr>
              <a:cxnSpLocks/>
            </p:cNvCxnSpPr>
            <p:nvPr/>
          </p:nvCxnSpPr>
          <p:spPr bwMode="auto">
            <a:xfrm>
              <a:off x="6311102" y="6371350"/>
              <a:ext cx="0" cy="1784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0" name="Straight Connector 179"/>
            <p:cNvCxnSpPr>
              <a:cxnSpLocks/>
            </p:cNvCxnSpPr>
            <p:nvPr/>
          </p:nvCxnSpPr>
          <p:spPr bwMode="auto">
            <a:xfrm>
              <a:off x="6383110" y="6277996"/>
              <a:ext cx="0" cy="27342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1" name="Straight Connector 180"/>
            <p:cNvCxnSpPr>
              <a:cxnSpLocks/>
            </p:cNvCxnSpPr>
            <p:nvPr/>
          </p:nvCxnSpPr>
          <p:spPr bwMode="auto">
            <a:xfrm>
              <a:off x="6455118" y="6208701"/>
              <a:ext cx="0" cy="34424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82" name="Straight Connector 181"/>
          <p:cNvCxnSpPr>
            <a:cxnSpLocks/>
          </p:cNvCxnSpPr>
          <p:nvPr/>
        </p:nvCxnSpPr>
        <p:spPr bwMode="auto">
          <a:xfrm>
            <a:off x="8051126" y="6469959"/>
            <a:ext cx="0" cy="22682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3" name="Straight Connector 182"/>
          <p:cNvCxnSpPr>
            <a:cxnSpLocks/>
          </p:cNvCxnSpPr>
          <p:nvPr/>
        </p:nvCxnSpPr>
        <p:spPr bwMode="auto">
          <a:xfrm>
            <a:off x="8123134" y="6425022"/>
            <a:ext cx="0" cy="27342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4" name="Straight Connector 183"/>
          <p:cNvCxnSpPr>
            <a:cxnSpLocks/>
          </p:cNvCxnSpPr>
          <p:nvPr/>
        </p:nvCxnSpPr>
        <p:spPr bwMode="auto">
          <a:xfrm>
            <a:off x="8208525" y="6386807"/>
            <a:ext cx="0" cy="303806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5" name="Straight Connector 184"/>
          <p:cNvCxnSpPr>
            <a:cxnSpLocks/>
          </p:cNvCxnSpPr>
          <p:nvPr/>
        </p:nvCxnSpPr>
        <p:spPr bwMode="auto">
          <a:xfrm>
            <a:off x="8280533" y="6510964"/>
            <a:ext cx="0" cy="17841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6" name="Straight Connector 185"/>
          <p:cNvCxnSpPr>
            <a:cxnSpLocks/>
          </p:cNvCxnSpPr>
          <p:nvPr/>
        </p:nvCxnSpPr>
        <p:spPr bwMode="auto">
          <a:xfrm>
            <a:off x="8352541" y="6417610"/>
            <a:ext cx="0" cy="27342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7" name="Straight Connector 186"/>
          <p:cNvCxnSpPr>
            <a:cxnSpLocks/>
          </p:cNvCxnSpPr>
          <p:nvPr/>
        </p:nvCxnSpPr>
        <p:spPr bwMode="auto">
          <a:xfrm>
            <a:off x="8424549" y="6348314"/>
            <a:ext cx="0" cy="34424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8" name="Straight Connector 187"/>
          <p:cNvCxnSpPr>
            <a:cxnSpLocks/>
          </p:cNvCxnSpPr>
          <p:nvPr/>
        </p:nvCxnSpPr>
        <p:spPr bwMode="auto">
          <a:xfrm>
            <a:off x="8496557" y="6464488"/>
            <a:ext cx="0" cy="22682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9" name="Straight Connector 188"/>
          <p:cNvCxnSpPr>
            <a:cxnSpLocks/>
          </p:cNvCxnSpPr>
          <p:nvPr/>
        </p:nvCxnSpPr>
        <p:spPr bwMode="auto">
          <a:xfrm>
            <a:off x="8568565" y="6419551"/>
            <a:ext cx="0" cy="273429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6" name="Straight Connector 165"/>
          <p:cNvCxnSpPr>
            <a:cxnSpLocks/>
          </p:cNvCxnSpPr>
          <p:nvPr/>
        </p:nvCxnSpPr>
        <p:spPr bwMode="auto">
          <a:xfrm>
            <a:off x="8667023" y="6325174"/>
            <a:ext cx="0" cy="35939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8" name="Group 27"/>
          <p:cNvGrpSpPr/>
          <p:nvPr/>
        </p:nvGrpSpPr>
        <p:grpSpPr>
          <a:xfrm>
            <a:off x="8739031" y="5051096"/>
            <a:ext cx="880908" cy="1644747"/>
            <a:chOff x="7215031" y="6128081"/>
            <a:chExt cx="880908" cy="422676"/>
          </a:xfrm>
        </p:grpSpPr>
        <p:cxnSp>
          <p:nvCxnSpPr>
            <p:cNvPr id="167" name="Straight Connector 166"/>
            <p:cNvCxnSpPr>
              <a:cxnSpLocks/>
            </p:cNvCxnSpPr>
            <p:nvPr/>
          </p:nvCxnSpPr>
          <p:spPr bwMode="auto">
            <a:xfrm>
              <a:off x="7215031" y="6326962"/>
              <a:ext cx="0" cy="211052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8" name="Straight Connector 167"/>
            <p:cNvCxnSpPr>
              <a:cxnSpLocks/>
            </p:cNvCxnSpPr>
            <p:nvPr/>
          </p:nvCxnSpPr>
          <p:spPr bwMode="auto">
            <a:xfrm>
              <a:off x="7287039" y="6216527"/>
              <a:ext cx="0" cy="3234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9" name="Straight Connector 168"/>
            <p:cNvCxnSpPr>
              <a:cxnSpLocks/>
            </p:cNvCxnSpPr>
            <p:nvPr/>
          </p:nvCxnSpPr>
          <p:spPr bwMode="auto">
            <a:xfrm>
              <a:off x="7359047" y="6134554"/>
              <a:ext cx="0" cy="407222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0" name="Straight Connector 169"/>
            <p:cNvCxnSpPr>
              <a:cxnSpLocks/>
            </p:cNvCxnSpPr>
            <p:nvPr/>
          </p:nvCxnSpPr>
          <p:spPr bwMode="auto">
            <a:xfrm>
              <a:off x="7431055" y="6271981"/>
              <a:ext cx="0" cy="268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1" name="Straight Connector 170"/>
            <p:cNvCxnSpPr>
              <a:cxnSpLocks/>
            </p:cNvCxnSpPr>
            <p:nvPr/>
          </p:nvCxnSpPr>
          <p:spPr bwMode="auto">
            <a:xfrm>
              <a:off x="7503063" y="6218823"/>
              <a:ext cx="0" cy="3234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2" name="Straight Connector 171"/>
            <p:cNvCxnSpPr>
              <a:cxnSpLocks/>
            </p:cNvCxnSpPr>
            <p:nvPr/>
          </p:nvCxnSpPr>
          <p:spPr bwMode="auto">
            <a:xfrm>
              <a:off x="7588454" y="6173617"/>
              <a:ext cx="0" cy="3593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3" name="Straight Connector 172"/>
            <p:cNvCxnSpPr>
              <a:cxnSpLocks/>
            </p:cNvCxnSpPr>
            <p:nvPr/>
          </p:nvCxnSpPr>
          <p:spPr bwMode="auto">
            <a:xfrm>
              <a:off x="7660462" y="6320489"/>
              <a:ext cx="0" cy="211052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4" name="Straight Connector 173"/>
            <p:cNvCxnSpPr>
              <a:cxnSpLocks/>
            </p:cNvCxnSpPr>
            <p:nvPr/>
          </p:nvCxnSpPr>
          <p:spPr bwMode="auto">
            <a:xfrm>
              <a:off x="7732470" y="6210054"/>
              <a:ext cx="0" cy="3234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5" name="Straight Connector 174"/>
            <p:cNvCxnSpPr>
              <a:cxnSpLocks/>
            </p:cNvCxnSpPr>
            <p:nvPr/>
          </p:nvCxnSpPr>
          <p:spPr bwMode="auto">
            <a:xfrm>
              <a:off x="7804478" y="6128081"/>
              <a:ext cx="0" cy="407222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6" name="Straight Connector 175"/>
            <p:cNvCxnSpPr>
              <a:cxnSpLocks/>
            </p:cNvCxnSpPr>
            <p:nvPr/>
          </p:nvCxnSpPr>
          <p:spPr bwMode="auto">
            <a:xfrm>
              <a:off x="7876486" y="6265509"/>
              <a:ext cx="0" cy="268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7" name="Straight Connector 176"/>
            <p:cNvCxnSpPr>
              <a:cxnSpLocks/>
            </p:cNvCxnSpPr>
            <p:nvPr/>
          </p:nvCxnSpPr>
          <p:spPr bwMode="auto">
            <a:xfrm>
              <a:off x="7948494" y="6212350"/>
              <a:ext cx="0" cy="323455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4" name="Straight Connector 153"/>
            <p:cNvCxnSpPr>
              <a:cxnSpLocks/>
            </p:cNvCxnSpPr>
            <p:nvPr/>
          </p:nvCxnSpPr>
          <p:spPr bwMode="auto">
            <a:xfrm>
              <a:off x="8023931" y="6334595"/>
              <a:ext cx="0" cy="216162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5" name="Straight Connector 154"/>
            <p:cNvCxnSpPr>
              <a:cxnSpLocks/>
            </p:cNvCxnSpPr>
            <p:nvPr/>
          </p:nvCxnSpPr>
          <p:spPr bwMode="auto">
            <a:xfrm>
              <a:off x="8095939" y="6422934"/>
              <a:ext cx="0" cy="12694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56" name="Straight Connector 155"/>
          <p:cNvCxnSpPr>
            <a:cxnSpLocks/>
          </p:cNvCxnSpPr>
          <p:nvPr/>
        </p:nvCxnSpPr>
        <p:spPr bwMode="auto">
          <a:xfrm>
            <a:off x="9691947" y="6501596"/>
            <a:ext cx="0" cy="19454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7" name="Straight Connector 156"/>
          <p:cNvCxnSpPr>
            <a:cxnSpLocks/>
          </p:cNvCxnSpPr>
          <p:nvPr/>
        </p:nvCxnSpPr>
        <p:spPr bwMode="auto">
          <a:xfrm>
            <a:off x="9763955" y="6452293"/>
            <a:ext cx="0" cy="24493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Straight Connector 157"/>
          <p:cNvCxnSpPr>
            <a:cxnSpLocks/>
          </p:cNvCxnSpPr>
          <p:nvPr/>
        </p:nvCxnSpPr>
        <p:spPr bwMode="auto">
          <a:xfrm>
            <a:off x="9835963" y="6534950"/>
            <a:ext cx="0" cy="16139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9" name="Straight Connector 158"/>
          <p:cNvCxnSpPr>
            <a:cxnSpLocks/>
          </p:cNvCxnSpPr>
          <p:nvPr/>
        </p:nvCxnSpPr>
        <p:spPr bwMode="auto">
          <a:xfrm>
            <a:off x="9907971" y="6502977"/>
            <a:ext cx="0" cy="19454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0" name="Straight Connector 159"/>
          <p:cNvCxnSpPr>
            <a:cxnSpLocks/>
          </p:cNvCxnSpPr>
          <p:nvPr/>
        </p:nvCxnSpPr>
        <p:spPr bwMode="auto">
          <a:xfrm>
            <a:off x="9993362" y="6475787"/>
            <a:ext cx="0" cy="216162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1" name="Straight Connector 160"/>
          <p:cNvCxnSpPr>
            <a:cxnSpLocks/>
          </p:cNvCxnSpPr>
          <p:nvPr/>
        </p:nvCxnSpPr>
        <p:spPr bwMode="auto">
          <a:xfrm>
            <a:off x="10065370" y="6564127"/>
            <a:ext cx="0" cy="126941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9" name="Group 28"/>
          <p:cNvGrpSpPr/>
          <p:nvPr/>
        </p:nvGrpSpPr>
        <p:grpSpPr>
          <a:xfrm>
            <a:off x="10137379" y="4171846"/>
            <a:ext cx="1096301" cy="2526446"/>
            <a:chOff x="8613378" y="5902927"/>
            <a:chExt cx="1096301" cy="650279"/>
          </a:xfrm>
        </p:grpSpPr>
        <p:cxnSp>
          <p:nvCxnSpPr>
            <p:cNvPr id="162" name="Straight Connector 161"/>
            <p:cNvCxnSpPr>
              <a:cxnSpLocks/>
            </p:cNvCxnSpPr>
            <p:nvPr/>
          </p:nvCxnSpPr>
          <p:spPr bwMode="auto">
            <a:xfrm>
              <a:off x="8613378" y="6352618"/>
              <a:ext cx="0" cy="19454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3" name="Straight Connector 162"/>
            <p:cNvCxnSpPr>
              <a:cxnSpLocks/>
            </p:cNvCxnSpPr>
            <p:nvPr/>
          </p:nvCxnSpPr>
          <p:spPr bwMode="auto">
            <a:xfrm>
              <a:off x="8685386" y="6303314"/>
              <a:ext cx="0" cy="24493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4" name="Straight Connector 163"/>
            <p:cNvCxnSpPr>
              <a:cxnSpLocks/>
            </p:cNvCxnSpPr>
            <p:nvPr/>
          </p:nvCxnSpPr>
          <p:spPr bwMode="auto">
            <a:xfrm>
              <a:off x="8757394" y="6385972"/>
              <a:ext cx="0" cy="1613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5" name="Straight Connector 164"/>
            <p:cNvCxnSpPr>
              <a:cxnSpLocks/>
            </p:cNvCxnSpPr>
            <p:nvPr/>
          </p:nvCxnSpPr>
          <p:spPr bwMode="auto">
            <a:xfrm>
              <a:off x="8829402" y="6353999"/>
              <a:ext cx="0" cy="19454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2" name="Straight Connector 141"/>
            <p:cNvCxnSpPr>
              <a:cxnSpLocks/>
            </p:cNvCxnSpPr>
            <p:nvPr/>
          </p:nvCxnSpPr>
          <p:spPr bwMode="auto">
            <a:xfrm>
              <a:off x="8904208" y="5984579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3" name="Straight Connector 142"/>
            <p:cNvCxnSpPr>
              <a:cxnSpLocks/>
            </p:cNvCxnSpPr>
            <p:nvPr/>
          </p:nvCxnSpPr>
          <p:spPr bwMode="auto">
            <a:xfrm>
              <a:off x="8976216" y="6215165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4" name="Straight Connector 143"/>
            <p:cNvCxnSpPr>
              <a:cxnSpLocks/>
            </p:cNvCxnSpPr>
            <p:nvPr/>
          </p:nvCxnSpPr>
          <p:spPr bwMode="auto">
            <a:xfrm>
              <a:off x="9048224" y="6041785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5" name="Straight Connector 144"/>
            <p:cNvCxnSpPr>
              <a:cxnSpLocks/>
            </p:cNvCxnSpPr>
            <p:nvPr/>
          </p:nvCxnSpPr>
          <p:spPr bwMode="auto">
            <a:xfrm>
              <a:off x="9120232" y="5913089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6" name="Straight Connector 145"/>
            <p:cNvCxnSpPr>
              <a:cxnSpLocks/>
            </p:cNvCxnSpPr>
            <p:nvPr/>
          </p:nvCxnSpPr>
          <p:spPr bwMode="auto">
            <a:xfrm>
              <a:off x="9192240" y="6128847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7" name="Straight Connector 146"/>
            <p:cNvCxnSpPr>
              <a:cxnSpLocks/>
            </p:cNvCxnSpPr>
            <p:nvPr/>
          </p:nvCxnSpPr>
          <p:spPr bwMode="auto">
            <a:xfrm>
              <a:off x="9264248" y="604538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8" name="Straight Connector 147"/>
            <p:cNvCxnSpPr>
              <a:cxnSpLocks/>
            </p:cNvCxnSpPr>
            <p:nvPr/>
          </p:nvCxnSpPr>
          <p:spPr bwMode="auto">
            <a:xfrm>
              <a:off x="9349639" y="5974417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9" name="Straight Connector 148"/>
            <p:cNvCxnSpPr>
              <a:cxnSpLocks/>
            </p:cNvCxnSpPr>
            <p:nvPr/>
          </p:nvCxnSpPr>
          <p:spPr bwMode="auto">
            <a:xfrm>
              <a:off x="9421647" y="6205003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0" name="Straight Connector 149"/>
            <p:cNvCxnSpPr>
              <a:cxnSpLocks/>
            </p:cNvCxnSpPr>
            <p:nvPr/>
          </p:nvCxnSpPr>
          <p:spPr bwMode="auto">
            <a:xfrm>
              <a:off x="9493655" y="603162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1" name="Straight Connector 150"/>
            <p:cNvCxnSpPr>
              <a:cxnSpLocks/>
            </p:cNvCxnSpPr>
            <p:nvPr/>
          </p:nvCxnSpPr>
          <p:spPr bwMode="auto">
            <a:xfrm>
              <a:off x="9565663" y="5902927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2" name="Straight Connector 151"/>
            <p:cNvCxnSpPr>
              <a:cxnSpLocks/>
            </p:cNvCxnSpPr>
            <p:nvPr/>
          </p:nvCxnSpPr>
          <p:spPr bwMode="auto">
            <a:xfrm>
              <a:off x="9637671" y="6118685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3" name="Straight Connector 152"/>
            <p:cNvCxnSpPr>
              <a:cxnSpLocks/>
            </p:cNvCxnSpPr>
            <p:nvPr/>
          </p:nvCxnSpPr>
          <p:spPr bwMode="auto">
            <a:xfrm>
              <a:off x="9709679" y="603522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028" name="Picture 4" descr="Image result for powerpoint clip art fi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5353" y="5085185"/>
            <a:ext cx="2857973" cy="192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" name="Picture 4" descr="Image result for powerpoint clip art fi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1382" y="5177958"/>
            <a:ext cx="2857973" cy="192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" name="Picture 4" descr="Image result for powerpoint clip art fi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0369" y="5146458"/>
            <a:ext cx="2857973" cy="1923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/>
          <p:nvPr/>
        </p:nvGrpSpPr>
        <p:grpSpPr>
          <a:xfrm>
            <a:off x="2241364" y="4585415"/>
            <a:ext cx="735575" cy="2113382"/>
            <a:chOff x="10513885" y="554585"/>
            <a:chExt cx="2632813" cy="4465669"/>
          </a:xfrm>
        </p:grpSpPr>
        <p:cxnSp>
          <p:nvCxnSpPr>
            <p:cNvPr id="412" name="Straight Connector 411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3" name="Straight Connector 412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4" name="Straight Connector 413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5" name="Straight Connector 414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6" name="Straight Connector 415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17" name="Teardrop 416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18" name="Teardrop 417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19" name="Teardrop 418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20" name="Teardrop 419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21" name="Teardrop 420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22" name="Teardrop 421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23" name="Teardrop 422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28" name="Group 427"/>
          <p:cNvGrpSpPr/>
          <p:nvPr/>
        </p:nvGrpSpPr>
        <p:grpSpPr>
          <a:xfrm>
            <a:off x="3995377" y="4695378"/>
            <a:ext cx="1110152" cy="1994338"/>
            <a:chOff x="10513885" y="554585"/>
            <a:chExt cx="2632813" cy="4465669"/>
          </a:xfrm>
        </p:grpSpPr>
        <p:cxnSp>
          <p:nvCxnSpPr>
            <p:cNvPr id="429" name="Straight Connector 428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0" name="Straight Connector 429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1" name="Straight Connector 430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2" name="Straight Connector 431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3" name="Straight Connector 432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4" name="Teardrop 433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5" name="Teardrop 434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6" name="Teardrop 435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7" name="Teardrop 436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8" name="Teardrop 437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39" name="Teardrop 438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0" name="Teardrop 439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6341960" y="5221093"/>
            <a:ext cx="803564" cy="1421758"/>
            <a:chOff x="10513885" y="554585"/>
            <a:chExt cx="2632813" cy="4465669"/>
          </a:xfrm>
        </p:grpSpPr>
        <p:cxnSp>
          <p:nvCxnSpPr>
            <p:cNvPr id="442" name="Straight Connector 441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3" name="Straight Connector 442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4" name="Straight Connector 443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5" name="Straight Connector 444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6" name="Straight Connector 445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7" name="Teardrop 446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8" name="Teardrop 447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9" name="Teardrop 448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0" name="Teardrop 449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1" name="Teardrop 450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52" name="Teardrop 451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3" name="Teardrop 452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54" name="Group 453"/>
          <p:cNvGrpSpPr/>
          <p:nvPr/>
        </p:nvGrpSpPr>
        <p:grpSpPr>
          <a:xfrm>
            <a:off x="7896200" y="4171846"/>
            <a:ext cx="803564" cy="2537557"/>
            <a:chOff x="10513885" y="554585"/>
            <a:chExt cx="2632813" cy="4465669"/>
          </a:xfrm>
        </p:grpSpPr>
        <p:cxnSp>
          <p:nvCxnSpPr>
            <p:cNvPr id="455" name="Straight Connector 454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6" name="Straight Connector 455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7" name="Straight Connector 456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8" name="Straight Connector 457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9" name="Straight Connector 458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0" name="Teardrop 459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1" name="Teardrop 460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2" name="Teardrop 461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3" name="Teardrop 462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4" name="Teardrop 463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65" name="Teardrop 464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6" name="Teardrop 465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67" name="Group 466"/>
          <p:cNvGrpSpPr/>
          <p:nvPr/>
        </p:nvGrpSpPr>
        <p:grpSpPr>
          <a:xfrm>
            <a:off x="9411111" y="4211327"/>
            <a:ext cx="803564" cy="2485676"/>
            <a:chOff x="10513885" y="554585"/>
            <a:chExt cx="2632813" cy="4465669"/>
          </a:xfrm>
        </p:grpSpPr>
        <p:cxnSp>
          <p:nvCxnSpPr>
            <p:cNvPr id="468" name="Straight Connector 467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9" name="Straight Connector 468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0" name="Straight Connector 469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1" name="Straight Connector 470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2" name="Straight Connector 471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73" name="Teardrop 472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74" name="Teardrop 473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75" name="Teardrop 474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76" name="Teardrop 475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77" name="Teardrop 476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78" name="Teardrop 477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79" name="Teardrop 478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80" name="Group 479"/>
          <p:cNvGrpSpPr/>
          <p:nvPr/>
        </p:nvGrpSpPr>
        <p:grpSpPr>
          <a:xfrm>
            <a:off x="1563746" y="3861049"/>
            <a:ext cx="9687251" cy="2954749"/>
            <a:chOff x="617510" y="2024387"/>
            <a:chExt cx="9687251" cy="1695156"/>
          </a:xfrm>
        </p:grpSpPr>
        <p:grpSp>
          <p:nvGrpSpPr>
            <p:cNvPr id="481" name="Group 480"/>
            <p:cNvGrpSpPr/>
            <p:nvPr/>
          </p:nvGrpSpPr>
          <p:grpSpPr>
            <a:xfrm>
              <a:off x="617510" y="2600452"/>
              <a:ext cx="733463" cy="1109856"/>
              <a:chOff x="22428" y="5904801"/>
              <a:chExt cx="733463" cy="650279"/>
            </a:xfrm>
          </p:grpSpPr>
          <p:cxnSp>
            <p:nvCxnSpPr>
              <p:cNvPr id="613" name="Straight Connector 612"/>
              <p:cNvCxnSpPr/>
              <p:nvPr/>
            </p:nvCxnSpPr>
            <p:spPr bwMode="auto">
              <a:xfrm>
                <a:off x="22428" y="5986453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4" name="Straight Connector 613"/>
              <p:cNvCxnSpPr>
                <a:cxnSpLocks/>
              </p:cNvCxnSpPr>
              <p:nvPr/>
            </p:nvCxnSpPr>
            <p:spPr bwMode="auto">
              <a:xfrm>
                <a:off x="94436" y="6217039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5" name="Straight Connector 614"/>
              <p:cNvCxnSpPr>
                <a:cxnSpLocks/>
              </p:cNvCxnSpPr>
              <p:nvPr/>
            </p:nvCxnSpPr>
            <p:spPr bwMode="auto">
              <a:xfrm>
                <a:off x="166444" y="6043659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6" name="Straight Connector 615"/>
              <p:cNvCxnSpPr>
                <a:cxnSpLocks/>
              </p:cNvCxnSpPr>
              <p:nvPr/>
            </p:nvCxnSpPr>
            <p:spPr bwMode="auto">
              <a:xfrm>
                <a:off x="238452" y="5914963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7" name="Straight Connector 616"/>
              <p:cNvCxnSpPr>
                <a:cxnSpLocks/>
              </p:cNvCxnSpPr>
              <p:nvPr/>
            </p:nvCxnSpPr>
            <p:spPr bwMode="auto">
              <a:xfrm>
                <a:off x="310460" y="6130721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8" name="Straight Connector 617"/>
              <p:cNvCxnSpPr>
                <a:cxnSpLocks/>
              </p:cNvCxnSpPr>
              <p:nvPr/>
            </p:nvCxnSpPr>
            <p:spPr bwMode="auto">
              <a:xfrm>
                <a:off x="382468" y="6047263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19" name="Straight Connector 618"/>
              <p:cNvCxnSpPr/>
              <p:nvPr/>
            </p:nvCxnSpPr>
            <p:spPr bwMode="auto">
              <a:xfrm>
                <a:off x="467859" y="5976291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0" name="Straight Connector 619"/>
              <p:cNvCxnSpPr>
                <a:cxnSpLocks/>
              </p:cNvCxnSpPr>
              <p:nvPr/>
            </p:nvCxnSpPr>
            <p:spPr bwMode="auto">
              <a:xfrm>
                <a:off x="539867" y="6206877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1" name="Straight Connector 620"/>
              <p:cNvCxnSpPr>
                <a:cxnSpLocks/>
              </p:cNvCxnSpPr>
              <p:nvPr/>
            </p:nvCxnSpPr>
            <p:spPr bwMode="auto">
              <a:xfrm>
                <a:off x="611875" y="6033497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2" name="Straight Connector 621"/>
              <p:cNvCxnSpPr>
                <a:cxnSpLocks/>
              </p:cNvCxnSpPr>
              <p:nvPr/>
            </p:nvCxnSpPr>
            <p:spPr bwMode="auto">
              <a:xfrm>
                <a:off x="683883" y="5904801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23" name="Straight Connector 622"/>
              <p:cNvCxnSpPr>
                <a:cxnSpLocks/>
              </p:cNvCxnSpPr>
              <p:nvPr/>
            </p:nvCxnSpPr>
            <p:spPr bwMode="auto">
              <a:xfrm>
                <a:off x="755891" y="6120559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482" name="Group 481"/>
            <p:cNvGrpSpPr/>
            <p:nvPr/>
          </p:nvGrpSpPr>
          <p:grpSpPr>
            <a:xfrm>
              <a:off x="1422981" y="2024387"/>
              <a:ext cx="8881780" cy="1695156"/>
              <a:chOff x="827899" y="5157192"/>
              <a:chExt cx="8881780" cy="1407124"/>
            </a:xfrm>
          </p:grpSpPr>
          <p:cxnSp>
            <p:nvCxnSpPr>
              <p:cNvPr id="483" name="Straight Connector 482"/>
              <p:cNvCxnSpPr>
                <a:cxnSpLocks/>
              </p:cNvCxnSpPr>
              <p:nvPr/>
            </p:nvCxnSpPr>
            <p:spPr bwMode="auto">
              <a:xfrm>
                <a:off x="827899" y="6037101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4" name="Straight Connector 483"/>
              <p:cNvCxnSpPr/>
              <p:nvPr/>
            </p:nvCxnSpPr>
            <p:spPr bwMode="auto">
              <a:xfrm>
                <a:off x="944264" y="597975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5" name="Straight Connector 484"/>
              <p:cNvCxnSpPr>
                <a:cxnSpLocks/>
              </p:cNvCxnSpPr>
              <p:nvPr/>
            </p:nvCxnSpPr>
            <p:spPr bwMode="auto">
              <a:xfrm>
                <a:off x="1016272" y="621034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6" name="Straight Connector 485"/>
              <p:cNvCxnSpPr>
                <a:cxnSpLocks/>
              </p:cNvCxnSpPr>
              <p:nvPr/>
            </p:nvCxnSpPr>
            <p:spPr bwMode="auto">
              <a:xfrm>
                <a:off x="1088280" y="603696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7" name="Straight Connector 486"/>
              <p:cNvCxnSpPr>
                <a:cxnSpLocks/>
              </p:cNvCxnSpPr>
              <p:nvPr/>
            </p:nvCxnSpPr>
            <p:spPr bwMode="auto">
              <a:xfrm>
                <a:off x="1160288" y="590826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488" name="Group 487"/>
              <p:cNvGrpSpPr/>
              <p:nvPr/>
            </p:nvGrpSpPr>
            <p:grpSpPr>
              <a:xfrm>
                <a:off x="1232296" y="5157192"/>
                <a:ext cx="1404894" cy="1401355"/>
                <a:chOff x="1232296" y="5898106"/>
                <a:chExt cx="1404894" cy="660441"/>
              </a:xfrm>
            </p:grpSpPr>
            <p:cxnSp>
              <p:nvCxnSpPr>
                <p:cNvPr id="593" name="Straight Connector 592"/>
                <p:cNvCxnSpPr>
                  <a:cxnSpLocks/>
                </p:cNvCxnSpPr>
                <p:nvPr/>
              </p:nvCxnSpPr>
              <p:spPr bwMode="auto">
                <a:xfrm>
                  <a:off x="1232296" y="612402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4" name="Straight Connector 593"/>
                <p:cNvCxnSpPr>
                  <a:cxnSpLocks/>
                </p:cNvCxnSpPr>
                <p:nvPr/>
              </p:nvCxnSpPr>
              <p:spPr bwMode="auto">
                <a:xfrm>
                  <a:off x="1304304" y="604056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5" name="Straight Connector 594"/>
                <p:cNvCxnSpPr/>
                <p:nvPr/>
              </p:nvCxnSpPr>
              <p:spPr bwMode="auto">
                <a:xfrm>
                  <a:off x="1389695" y="596959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6" name="Straight Connector 595"/>
                <p:cNvCxnSpPr>
                  <a:cxnSpLocks/>
                </p:cNvCxnSpPr>
                <p:nvPr/>
              </p:nvCxnSpPr>
              <p:spPr bwMode="auto">
                <a:xfrm>
                  <a:off x="1461703" y="620018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7" name="Straight Connector 596"/>
                <p:cNvCxnSpPr>
                  <a:cxnSpLocks/>
                </p:cNvCxnSpPr>
                <p:nvPr/>
              </p:nvCxnSpPr>
              <p:spPr bwMode="auto">
                <a:xfrm>
                  <a:off x="1533711" y="602680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8" name="Straight Connector 597"/>
                <p:cNvCxnSpPr>
                  <a:cxnSpLocks/>
                </p:cNvCxnSpPr>
                <p:nvPr/>
              </p:nvCxnSpPr>
              <p:spPr bwMode="auto">
                <a:xfrm>
                  <a:off x="1605719" y="589810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9" name="Straight Connector 598"/>
                <p:cNvCxnSpPr>
                  <a:cxnSpLocks/>
                </p:cNvCxnSpPr>
                <p:nvPr/>
              </p:nvCxnSpPr>
              <p:spPr bwMode="auto">
                <a:xfrm>
                  <a:off x="1677727" y="611386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0" name="Straight Connector 599"/>
                <p:cNvCxnSpPr>
                  <a:cxnSpLocks/>
                </p:cNvCxnSpPr>
                <p:nvPr/>
              </p:nvCxnSpPr>
              <p:spPr bwMode="auto">
                <a:xfrm>
                  <a:off x="1749735" y="603040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1" name="Straight Connector 600"/>
                <p:cNvCxnSpPr/>
                <p:nvPr/>
              </p:nvCxnSpPr>
              <p:spPr bwMode="auto">
                <a:xfrm>
                  <a:off x="1831719" y="5989920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2" name="Straight Connector 601"/>
                <p:cNvCxnSpPr>
                  <a:cxnSpLocks/>
                </p:cNvCxnSpPr>
                <p:nvPr/>
              </p:nvCxnSpPr>
              <p:spPr bwMode="auto">
                <a:xfrm>
                  <a:off x="1903727" y="6220506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3" name="Straight Connector 602"/>
                <p:cNvCxnSpPr>
                  <a:cxnSpLocks/>
                </p:cNvCxnSpPr>
                <p:nvPr/>
              </p:nvCxnSpPr>
              <p:spPr bwMode="auto">
                <a:xfrm>
                  <a:off x="1975735" y="604712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4" name="Straight Connector 603"/>
                <p:cNvCxnSpPr>
                  <a:cxnSpLocks/>
                </p:cNvCxnSpPr>
                <p:nvPr/>
              </p:nvCxnSpPr>
              <p:spPr bwMode="auto">
                <a:xfrm>
                  <a:off x="2047743" y="5918430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5" name="Straight Connector 604"/>
                <p:cNvCxnSpPr>
                  <a:cxnSpLocks/>
                </p:cNvCxnSpPr>
                <p:nvPr/>
              </p:nvCxnSpPr>
              <p:spPr bwMode="auto">
                <a:xfrm>
                  <a:off x="2119751" y="6134188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6" name="Straight Connector 605"/>
                <p:cNvCxnSpPr>
                  <a:cxnSpLocks/>
                </p:cNvCxnSpPr>
                <p:nvPr/>
              </p:nvCxnSpPr>
              <p:spPr bwMode="auto">
                <a:xfrm>
                  <a:off x="2191759" y="6050730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7" name="Straight Connector 606"/>
                <p:cNvCxnSpPr/>
                <p:nvPr/>
              </p:nvCxnSpPr>
              <p:spPr bwMode="auto">
                <a:xfrm>
                  <a:off x="2277150" y="597975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8" name="Straight Connector 607"/>
                <p:cNvCxnSpPr>
                  <a:cxnSpLocks/>
                </p:cNvCxnSpPr>
                <p:nvPr/>
              </p:nvCxnSpPr>
              <p:spPr bwMode="auto">
                <a:xfrm>
                  <a:off x="2349158" y="621034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09" name="Straight Connector 608"/>
                <p:cNvCxnSpPr>
                  <a:cxnSpLocks/>
                </p:cNvCxnSpPr>
                <p:nvPr/>
              </p:nvCxnSpPr>
              <p:spPr bwMode="auto">
                <a:xfrm>
                  <a:off x="2421166" y="603696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10" name="Straight Connector 609"/>
                <p:cNvCxnSpPr>
                  <a:cxnSpLocks/>
                </p:cNvCxnSpPr>
                <p:nvPr/>
              </p:nvCxnSpPr>
              <p:spPr bwMode="auto">
                <a:xfrm>
                  <a:off x="2493174" y="590826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11" name="Straight Connector 610"/>
                <p:cNvCxnSpPr>
                  <a:cxnSpLocks/>
                </p:cNvCxnSpPr>
                <p:nvPr/>
              </p:nvCxnSpPr>
              <p:spPr bwMode="auto">
                <a:xfrm>
                  <a:off x="2565182" y="612402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12" name="Straight Connector 611"/>
                <p:cNvCxnSpPr>
                  <a:cxnSpLocks/>
                </p:cNvCxnSpPr>
                <p:nvPr/>
              </p:nvCxnSpPr>
              <p:spPr bwMode="auto">
                <a:xfrm>
                  <a:off x="2637190" y="604056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89" name="Group 488"/>
              <p:cNvGrpSpPr/>
              <p:nvPr/>
            </p:nvGrpSpPr>
            <p:grpSpPr>
              <a:xfrm>
                <a:off x="2684806" y="5552065"/>
                <a:ext cx="805471" cy="1005755"/>
                <a:chOff x="2686409" y="5953096"/>
                <a:chExt cx="805471" cy="650279"/>
              </a:xfrm>
            </p:grpSpPr>
            <p:cxnSp>
              <p:nvCxnSpPr>
                <p:cNvPr id="581" name="Straight Connector 580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2" name="Straight Connector 581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3" name="Straight Connector 582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4" name="Straight Connector 583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5" name="Straight Connector 584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6" name="Straight Connector 585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7" name="Straight Connector 586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8" name="Straight Connector 587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9" name="Straight Connector 588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0" name="Straight Connector 589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1" name="Straight Connector 590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92" name="Straight Connector 591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0" name="Group 489"/>
              <p:cNvGrpSpPr/>
              <p:nvPr/>
            </p:nvGrpSpPr>
            <p:grpSpPr>
              <a:xfrm>
                <a:off x="3542268" y="5898099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569" name="Straight Connector 568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0" name="Straight Connector 569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1" name="Straight Connector 570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2" name="Straight Connector 571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3" name="Straight Connector 572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4" name="Straight Connector 573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5" name="Straight Connector 574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6" name="Straight Connector 575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7" name="Straight Connector 576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8" name="Straight Connector 577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79" name="Straight Connector 578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80" name="Straight Connector 579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1" name="Group 490"/>
              <p:cNvGrpSpPr/>
              <p:nvPr/>
            </p:nvGrpSpPr>
            <p:grpSpPr>
              <a:xfrm>
                <a:off x="4421462" y="5903875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557" name="Straight Connector 556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8" name="Straight Connector 557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9" name="Straight Connector 558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0" name="Straight Connector 559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1" name="Straight Connector 560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2" name="Straight Connector 561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3" name="Straight Connector 562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4" name="Straight Connector 563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5" name="Straight Connector 564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6" name="Straight Connector 565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7" name="Straight Connector 566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8" name="Straight Connector 567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2" name="Group 491"/>
              <p:cNvGrpSpPr/>
              <p:nvPr/>
            </p:nvGrpSpPr>
            <p:grpSpPr>
              <a:xfrm>
                <a:off x="5346432" y="5914037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545" name="Straight Connector 544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6" name="Straight Connector 545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7" name="Straight Connector 546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8" name="Straight Connector 547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9" name="Straight Connector 548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0" name="Straight Connector 549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1" name="Straight Connector 550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2" name="Straight Connector 551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3" name="Straight Connector 552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4" name="Straight Connector 553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5" name="Straight Connector 554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6" name="Straight Connector 555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3" name="Group 492"/>
              <p:cNvGrpSpPr/>
              <p:nvPr/>
            </p:nvGrpSpPr>
            <p:grpSpPr>
              <a:xfrm>
                <a:off x="6239094" y="6043659"/>
                <a:ext cx="805471" cy="509706"/>
                <a:chOff x="2686409" y="5953096"/>
                <a:chExt cx="805471" cy="650279"/>
              </a:xfrm>
            </p:grpSpPr>
            <p:cxnSp>
              <p:nvCxnSpPr>
                <p:cNvPr id="533" name="Straight Connector 532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4" name="Straight Connector 533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5" name="Straight Connector 534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6" name="Straight Connector 535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7" name="Straight Connector 536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8" name="Straight Connector 537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9" name="Straight Connector 538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0" name="Straight Connector 539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1" name="Straight Connector 540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2" name="Straight Connector 541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3" name="Straight Connector 542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44" name="Straight Connector 543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4" name="Group 493"/>
              <p:cNvGrpSpPr/>
              <p:nvPr/>
            </p:nvGrpSpPr>
            <p:grpSpPr>
              <a:xfrm>
                <a:off x="7143023" y="5891999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521" name="Straight Connector 520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2" name="Straight Connector 521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3" name="Straight Connector 522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4" name="Straight Connector 523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5" name="Straight Connector 524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6" name="Straight Connector 525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7" name="Straight Connector 526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8" name="Straight Connector 527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9" name="Straight Connector 528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0" name="Straight Connector 529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1" name="Straight Connector 530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32" name="Straight Connector 531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5" name="Group 494"/>
              <p:cNvGrpSpPr/>
              <p:nvPr/>
            </p:nvGrpSpPr>
            <p:grpSpPr>
              <a:xfrm>
                <a:off x="8023931" y="5902161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509" name="Straight Connector 508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0" name="Straight Connector 509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1" name="Straight Connector 510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2" name="Straight Connector 511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3" name="Straight Connector 512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4" name="Straight Connector 513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5" name="Straight Connector 514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6" name="Straight Connector 515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7" name="Straight Connector 516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8" name="Straight Connector 517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9" name="Straight Connector 518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0" name="Straight Connector 519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496" name="Group 495"/>
              <p:cNvGrpSpPr/>
              <p:nvPr/>
            </p:nvGrpSpPr>
            <p:grpSpPr>
              <a:xfrm>
                <a:off x="8904208" y="5902927"/>
                <a:ext cx="805471" cy="650279"/>
                <a:chOff x="2686409" y="5953096"/>
                <a:chExt cx="805471" cy="650279"/>
              </a:xfrm>
            </p:grpSpPr>
            <p:cxnSp>
              <p:nvCxnSpPr>
                <p:cNvPr id="497" name="Straight Connector 496"/>
                <p:cNvCxnSpPr>
                  <a:cxnSpLocks/>
                </p:cNvCxnSpPr>
                <p:nvPr/>
              </p:nvCxnSpPr>
              <p:spPr bwMode="auto">
                <a:xfrm>
                  <a:off x="2686409" y="6034748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98" name="Straight Connector 497"/>
                <p:cNvCxnSpPr>
                  <a:cxnSpLocks/>
                </p:cNvCxnSpPr>
                <p:nvPr/>
              </p:nvCxnSpPr>
              <p:spPr bwMode="auto">
                <a:xfrm>
                  <a:off x="2758417" y="6265334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99" name="Straight Connector 498"/>
                <p:cNvCxnSpPr>
                  <a:cxnSpLocks/>
                </p:cNvCxnSpPr>
                <p:nvPr/>
              </p:nvCxnSpPr>
              <p:spPr bwMode="auto">
                <a:xfrm>
                  <a:off x="2830425" y="6091954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0" name="Straight Connector 499"/>
                <p:cNvCxnSpPr>
                  <a:cxnSpLocks/>
                </p:cNvCxnSpPr>
                <p:nvPr/>
              </p:nvCxnSpPr>
              <p:spPr bwMode="auto">
                <a:xfrm>
                  <a:off x="2902433" y="5963258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1" name="Straight Connector 500"/>
                <p:cNvCxnSpPr>
                  <a:cxnSpLocks/>
                </p:cNvCxnSpPr>
                <p:nvPr/>
              </p:nvCxnSpPr>
              <p:spPr bwMode="auto">
                <a:xfrm>
                  <a:off x="2974441" y="6179016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2" name="Straight Connector 501"/>
                <p:cNvCxnSpPr>
                  <a:cxnSpLocks/>
                </p:cNvCxnSpPr>
                <p:nvPr/>
              </p:nvCxnSpPr>
              <p:spPr bwMode="auto">
                <a:xfrm>
                  <a:off x="3046449" y="6095558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3" name="Straight Connector 502"/>
                <p:cNvCxnSpPr>
                  <a:cxnSpLocks/>
                </p:cNvCxnSpPr>
                <p:nvPr/>
              </p:nvCxnSpPr>
              <p:spPr bwMode="auto">
                <a:xfrm>
                  <a:off x="3131840" y="6024586"/>
                  <a:ext cx="0" cy="564234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4" name="Straight Connector 503"/>
                <p:cNvCxnSpPr>
                  <a:cxnSpLocks/>
                </p:cNvCxnSpPr>
                <p:nvPr/>
              </p:nvCxnSpPr>
              <p:spPr bwMode="auto">
                <a:xfrm>
                  <a:off x="3203848" y="6255172"/>
                  <a:ext cx="0" cy="331346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5" name="Straight Connector 504"/>
                <p:cNvCxnSpPr>
                  <a:cxnSpLocks/>
                </p:cNvCxnSpPr>
                <p:nvPr/>
              </p:nvCxnSpPr>
              <p:spPr bwMode="auto">
                <a:xfrm>
                  <a:off x="3275856" y="6081792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6" name="Straight Connector 505"/>
                <p:cNvCxnSpPr>
                  <a:cxnSpLocks/>
                </p:cNvCxnSpPr>
                <p:nvPr/>
              </p:nvCxnSpPr>
              <p:spPr bwMode="auto">
                <a:xfrm>
                  <a:off x="3347864" y="5953096"/>
                  <a:ext cx="0" cy="63932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7" name="Straight Connector 506"/>
                <p:cNvCxnSpPr>
                  <a:cxnSpLocks/>
                </p:cNvCxnSpPr>
                <p:nvPr/>
              </p:nvCxnSpPr>
              <p:spPr bwMode="auto">
                <a:xfrm>
                  <a:off x="3419872" y="6168854"/>
                  <a:ext cx="0" cy="421268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08" name="Straight Connector 507"/>
                <p:cNvCxnSpPr>
                  <a:cxnSpLocks/>
                </p:cNvCxnSpPr>
                <p:nvPr/>
              </p:nvCxnSpPr>
              <p:spPr bwMode="auto">
                <a:xfrm>
                  <a:off x="3491880" y="6085396"/>
                  <a:ext cx="0" cy="507817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</p:grpSp>
      <p:sp>
        <p:nvSpPr>
          <p:cNvPr id="31" name="Rectangle 30"/>
          <p:cNvSpPr/>
          <p:nvPr/>
        </p:nvSpPr>
        <p:spPr>
          <a:xfrm>
            <a:off x="4845922" y="2648132"/>
            <a:ext cx="26901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Angsana New" panose="02020603050405020304" pitchFamily="18" charset="-34"/>
              </a:rPr>
              <a:t>… FIRE</a:t>
            </a:r>
            <a:endParaRPr lang="en-GB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Angsana New" panose="02020603050405020304" pitchFamily="18" charset="-34"/>
            </a:endParaRPr>
          </a:p>
        </p:txBody>
      </p:sp>
      <p:sp>
        <p:nvSpPr>
          <p:cNvPr id="624" name="Text Box 8"/>
          <p:cNvSpPr txBox="1">
            <a:spLocks noChangeArrowheads="1"/>
          </p:cNvSpPr>
          <p:nvPr/>
        </p:nvSpPr>
        <p:spPr bwMode="auto">
          <a:xfrm>
            <a:off x="4993439" y="3878413"/>
            <a:ext cx="3109826" cy="101566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Weeds grow back rapidly suppressing natural regeneration.</a:t>
            </a:r>
            <a:endParaRPr lang="th-TH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839927"/>
      </p:ext>
    </p:extLst>
  </p:cSld>
  <p:clrMapOvr>
    <a:masterClrMapping/>
  </p:clrMapOvr>
  <p:transition spd="slow" advTm="917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" decel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200"/>
                            </p:stCondLst>
                            <p:childTnLst>
                              <p:par>
                                <p:cTn id="1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24" grpId="0" animBg="1"/>
    </p:bldLst>
  </p:timing>
  <p:extLst>
    <p:ext uri="{3A86A75C-4F4B-4683-9AE1-C65F6400EC91}">
      <p14:laserTraceLst xmlns:p14="http://schemas.microsoft.com/office/powerpoint/2010/main">
        <p14:tracePtLst>
          <p14:tracePt t="2765" x="8991600" y="6203950"/>
          <p14:tracePt t="2771" x="8902700" y="6197600"/>
          <p14:tracePt t="2789" x="8896350" y="6159500"/>
          <p14:tracePt t="2805" x="8839200" y="6038850"/>
          <p14:tracePt t="2834" x="8312150" y="5448300"/>
          <p14:tracePt t="2850" x="8178800" y="5276850"/>
          <p14:tracePt t="2863" x="8153400" y="5232400"/>
          <p14:tracePt t="2889" x="8115300" y="5207000"/>
          <p14:tracePt t="2981" x="8413750" y="5124450"/>
          <p14:tracePt t="2989" x="9067800" y="4978400"/>
          <p14:tracePt t="3035" x="9036050" y="4629150"/>
          <p14:tracePt t="3043" x="8712200" y="4445000"/>
          <p14:tracePt t="3055" x="8401050" y="4318000"/>
          <p14:tracePt t="3072" x="7588250" y="4127500"/>
          <p14:tracePt t="3089" x="6413500" y="4114800"/>
          <p14:tracePt t="3105" x="6026150" y="4368800"/>
          <p14:tracePt t="3122" x="5937250" y="4724400"/>
          <p14:tracePt t="3139" x="6096000" y="5149850"/>
          <p14:tracePt t="3155" x="6451600" y="5448300"/>
          <p14:tracePt t="3172" x="6978650" y="5562600"/>
          <p14:tracePt t="3189" x="7493000" y="5473700"/>
          <p14:tracePt t="3205" x="7912100" y="5213350"/>
          <p14:tracePt t="3222" x="7988300" y="5016500"/>
          <p14:tracePt t="3239" x="7912100" y="4781550"/>
          <p14:tracePt t="3255" x="7620000" y="4508500"/>
          <p14:tracePt t="3272" x="6845300" y="4032250"/>
          <p14:tracePt t="3289" x="5403850" y="3282950"/>
          <p14:tracePt t="3305" x="4451350" y="2990850"/>
          <p14:tracePt t="3322" x="4032250" y="2959100"/>
          <p14:tracePt t="3338" x="3854450" y="3009900"/>
          <p14:tracePt t="3355" x="3810000" y="3092450"/>
          <p14:tracePt t="3372" x="3860800" y="3244850"/>
          <p14:tracePt t="3389" x="4191000" y="3587750"/>
          <p14:tracePt t="3405" x="4362450" y="3778250"/>
          <p14:tracePt t="3422" x="4445000" y="3917950"/>
          <p14:tracePt t="3439" x="4483100" y="4006850"/>
          <p14:tracePt t="3455" x="4470400" y="4044950"/>
          <p14:tracePt t="3641" x="4508500" y="4057650"/>
          <p14:tracePt t="3668" x="4178300" y="4368800"/>
          <p14:tracePt t="3675" x="3917950" y="4470400"/>
          <p14:tracePt t="3688" x="3657600" y="4572000"/>
          <p14:tracePt t="3705" x="3327400" y="4743450"/>
          <p14:tracePt t="3722" x="3162300" y="4864100"/>
          <p14:tracePt t="3738" x="3035300" y="4978400"/>
          <p14:tracePt t="3755" x="2921000" y="5086350"/>
          <p14:tracePt t="3772" x="2813050" y="5194300"/>
          <p14:tracePt t="3788" x="2724150" y="5270500"/>
          <p14:tracePt t="3805" x="2667000" y="5340350"/>
          <p14:tracePt t="3822" x="2609850" y="5429250"/>
          <p14:tracePt t="3838" x="2552700" y="5511800"/>
          <p14:tracePt t="3855" x="2482850" y="5638800"/>
          <p14:tracePt t="3872" x="2400300" y="5759450"/>
          <p14:tracePt t="3888" x="2317750" y="5867400"/>
          <p14:tracePt t="3905" x="2235200" y="5988050"/>
          <p14:tracePt t="3922" x="2133600" y="6146800"/>
          <p14:tracePt t="3938" x="2070100" y="6235700"/>
          <p14:tracePt t="3955" x="2038350" y="6299200"/>
          <p14:tracePt t="3972" x="2019300" y="6318250"/>
          <p14:tracePt t="3989" x="2019300" y="6324600"/>
          <p14:tracePt t="4053" x="2019300" y="6337300"/>
          <p14:tracePt t="4061" x="2019300" y="6343650"/>
          <p14:tracePt t="4071" x="2019300" y="6350000"/>
          <p14:tracePt t="4088" x="2019300" y="6362700"/>
          <p14:tracePt t="4105" x="2019300" y="6369050"/>
          <p14:tracePt t="4121" x="2019300" y="6388100"/>
          <p14:tracePt t="4138" x="2032000" y="6388100"/>
          <p14:tracePt t="4155" x="2044700" y="6388100"/>
          <p14:tracePt t="4172" x="2063750" y="6388100"/>
          <p14:tracePt t="4188" x="2076450" y="6388100"/>
          <p14:tracePt t="4205" x="2101850" y="6388100"/>
          <p14:tracePt t="4221" x="2108200" y="6388100"/>
          <p14:tracePt t="4238" x="2108200" y="6394450"/>
          <p14:tracePt t="4255" x="2108200" y="6407150"/>
          <p14:tracePt t="4272" x="2108200" y="6413500"/>
          <p14:tracePt t="4288" x="2127250" y="6419850"/>
          <p14:tracePt t="4305" x="2152650" y="6413500"/>
          <p14:tracePt t="4322" x="2184400" y="6369050"/>
          <p14:tracePt t="4338" x="2241550" y="6305550"/>
          <p14:tracePt t="4355" x="2311400" y="6172200"/>
          <p14:tracePt t="4371" x="2381250" y="6064250"/>
          <p14:tracePt t="4388" x="2444750" y="5962650"/>
          <p14:tracePt t="4405" x="2489200" y="5880100"/>
          <p14:tracePt t="4421" x="2514600" y="5810250"/>
          <p14:tracePt t="4438" x="2533650" y="5734050"/>
          <p14:tracePt t="4455" x="2559050" y="5632450"/>
          <p14:tracePt t="4471" x="2559050" y="5581650"/>
          <p14:tracePt t="4488" x="2552700" y="5549900"/>
          <p14:tracePt t="4505" x="2546350" y="5530850"/>
          <p14:tracePt t="4521" x="2540000" y="5518150"/>
          <p14:tracePt t="4538" x="2527300" y="5486400"/>
          <p14:tracePt t="4555" x="2514600" y="5461000"/>
          <p14:tracePt t="4571" x="2489200" y="5422900"/>
          <p14:tracePt t="4588" x="2470150" y="5403850"/>
          <p14:tracePt t="4605" x="2457450" y="5384800"/>
          <p14:tracePt t="4621" x="2438400" y="5372100"/>
          <p14:tracePt t="4638" x="2419350" y="5353050"/>
          <p14:tracePt t="4655" x="2400300" y="5346700"/>
          <p14:tracePt t="4671" x="2374900" y="5334000"/>
          <p14:tracePt t="4688" x="2362200" y="5327650"/>
          <p14:tracePt t="4705" x="2343150" y="5314950"/>
          <p14:tracePt t="4721" x="2317750" y="5308600"/>
          <p14:tracePt t="4738" x="2260600" y="5295900"/>
          <p14:tracePt t="4755" x="2228850" y="5295900"/>
          <p14:tracePt t="4771" x="2178050" y="5295900"/>
          <p14:tracePt t="4788" x="2139950" y="5295900"/>
          <p14:tracePt t="4805" x="2114550" y="5295900"/>
          <p14:tracePt t="4821" x="2070100" y="5314950"/>
          <p14:tracePt t="4838" x="2032000" y="5321300"/>
          <p14:tracePt t="4855" x="2006600" y="5340350"/>
          <p14:tracePt t="4872" x="1962150" y="5359400"/>
          <p14:tracePt t="4888" x="1924050" y="5384800"/>
          <p14:tracePt t="4905" x="1892300" y="5397500"/>
          <p14:tracePt t="4921" x="1879600" y="5410200"/>
          <p14:tracePt t="4938" x="1860550" y="5416550"/>
          <p14:tracePt t="4954" x="1841500" y="5435600"/>
          <p14:tracePt t="4972" x="1803400" y="5461000"/>
          <p14:tracePt t="4988" x="1778000" y="5480050"/>
          <p14:tracePt t="5005" x="1758950" y="5499100"/>
          <p14:tracePt t="5021" x="1746250" y="5511800"/>
          <p14:tracePt t="5038" x="1727200" y="5530850"/>
          <p14:tracePt t="5055" x="1708150" y="5562600"/>
          <p14:tracePt t="5071" x="1676400" y="5632450"/>
          <p14:tracePt t="5088" x="1657350" y="5676900"/>
          <p14:tracePt t="5104" x="1638300" y="5702300"/>
          <p14:tracePt t="5121" x="1638300" y="5734050"/>
          <p14:tracePt t="5138" x="1638300" y="5746750"/>
          <p14:tracePt t="5154" x="1638300" y="5765800"/>
          <p14:tracePt t="5171" x="1651000" y="5791200"/>
          <p14:tracePt t="5188" x="1676400" y="5842000"/>
          <p14:tracePt t="5205" x="1733550" y="5873750"/>
          <p14:tracePt t="5221" x="1803400" y="5911850"/>
          <p14:tracePt t="5238" x="1885950" y="5956300"/>
          <p14:tracePt t="5255" x="1968500" y="6007100"/>
          <p14:tracePt t="5271" x="2063750" y="6045200"/>
          <p14:tracePt t="5288" x="2209800" y="6076950"/>
          <p14:tracePt t="5304" x="2362200" y="6121400"/>
          <p14:tracePt t="5321" x="2533650" y="6146800"/>
          <p14:tracePt t="5338" x="2762250" y="6159500"/>
          <p14:tracePt t="5354" x="3022600" y="6159500"/>
          <p14:tracePt t="5371" x="3232150" y="6159500"/>
          <p14:tracePt t="5388" x="3435350" y="6153150"/>
          <p14:tracePt t="5405" x="3594100" y="6153150"/>
          <p14:tracePt t="5421" x="3689350" y="6140450"/>
          <p14:tracePt t="5438" x="3752850" y="6140450"/>
          <p14:tracePt t="5455" x="3784600" y="6134100"/>
          <p14:tracePt t="5471" x="3797300" y="6121400"/>
          <p14:tracePt t="5474" x="3810000" y="6121400"/>
          <p14:tracePt t="5490" x="3816350" y="6115050"/>
          <p14:tracePt t="5505" x="3835400" y="6096000"/>
          <p14:tracePt t="5521" x="3854450" y="6076950"/>
          <p14:tracePt t="5538" x="3867150" y="6064250"/>
          <p14:tracePt t="5554" x="3898900" y="6045200"/>
          <p14:tracePt t="5571" x="3937000" y="6026150"/>
          <p14:tracePt t="5588" x="4000500" y="6000750"/>
          <p14:tracePt t="5605" x="4070350" y="5969000"/>
          <p14:tracePt t="5621" x="4121150" y="5905500"/>
          <p14:tracePt t="5638" x="4146550" y="5835650"/>
          <p14:tracePt t="5654" x="4159250" y="5772150"/>
          <p14:tracePt t="5671" x="4171950" y="5676900"/>
          <p14:tracePt t="5688" x="4171950" y="5613400"/>
          <p14:tracePt t="5705" x="4165600" y="5575300"/>
          <p14:tracePt t="5721" x="4140200" y="5537200"/>
          <p14:tracePt t="5738" x="4102100" y="5499100"/>
          <p14:tracePt t="5757" x="4032250" y="5461000"/>
          <p14:tracePt t="5777" x="3930650" y="5416550"/>
          <p14:tracePt t="5788" x="3911600" y="5410200"/>
          <p14:tracePt t="5804" x="3841750" y="5384800"/>
          <p14:tracePt t="5822" x="3759200" y="5372100"/>
          <p14:tracePt t="5838" x="3708400" y="5372100"/>
          <p14:tracePt t="5854" x="3613150" y="5391150"/>
          <p14:tracePt t="5871" x="3467100" y="5473700"/>
          <p14:tracePt t="5888" x="3321050" y="5594350"/>
          <p14:tracePt t="5904" x="3149600" y="5784850"/>
          <p14:tracePt t="5922" x="2965450" y="6057900"/>
          <p14:tracePt t="5938" x="2908300" y="6229350"/>
          <p14:tracePt t="5954" x="2914650" y="6362700"/>
          <p14:tracePt t="5971" x="3028950" y="6470650"/>
          <p14:tracePt t="5988" x="3295650" y="6521450"/>
          <p14:tracePt t="6004" x="3619500" y="6521450"/>
          <p14:tracePt t="6022" x="4057650" y="6432550"/>
          <p14:tracePt t="6037" x="4203700" y="6343650"/>
          <p14:tracePt t="6054" x="4235450" y="6280150"/>
          <p14:tracePt t="6072" x="4222750" y="6210300"/>
          <p14:tracePt t="6087" x="4140200" y="6165850"/>
          <p14:tracePt t="6104" x="3949700" y="6146800"/>
          <p14:tracePt t="6121" x="3619500" y="6191250"/>
          <p14:tracePt t="6137" x="3105150" y="6470650"/>
          <p14:tracePt t="6154" x="2705100" y="6794500"/>
          <p14:tracePt t="6172" x="2451100" y="6851650"/>
          <p14:tracePt t="6187" x="2336800" y="6851650"/>
          <p14:tracePt t="6204" x="2330450" y="6851650"/>
          <p14:tracePt t="6221" x="2368550" y="6851650"/>
          <p14:tracePt t="6237" x="2495550" y="6851650"/>
          <p14:tracePt t="6254" x="2584450" y="6851650"/>
          <p14:tracePt t="6271" x="2635250" y="6851650"/>
          <p14:tracePt t="6287" x="2647950" y="6851650"/>
          <p14:tracePt t="6304" x="2660650" y="6851650"/>
          <p14:tracePt t="6321" x="2622550" y="6851650"/>
          <p14:tracePt t="6338" x="2508250" y="6851650"/>
          <p14:tracePt t="6354" x="2374900" y="6851650"/>
          <p14:tracePt t="6371" x="2209800" y="6851650"/>
        </p14:tracePtLst>
      </p14:laserTrace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B7549-3AB6-E4D7-D33C-FD9D19924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51" y="1237676"/>
            <a:ext cx="10972800" cy="1143000"/>
          </a:xfrm>
        </p:spPr>
        <p:txBody>
          <a:bodyPr/>
          <a:lstStyle/>
          <a:p>
            <a:r>
              <a:rPr lang="en-US" dirty="0"/>
              <a:t>ALL TEACHING MATERIALS IN DROP BOX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972AEB-9FA7-373F-5833-F98F04FF62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859934"/>
            <a:ext cx="10972800" cy="1371600"/>
          </a:xfrm>
        </p:spPr>
        <p:txBody>
          <a:bodyPr/>
          <a:lstStyle/>
          <a:p>
            <a:r>
              <a:rPr lang="en-GB" sz="4400" dirty="0"/>
              <a:t>https://www.dropbox.com/sh/a9u0y72mkhufglr/AABMd5YE3RhwHfS03ZJWJlzXa?dl=0</a:t>
            </a:r>
          </a:p>
        </p:txBody>
      </p:sp>
    </p:spTree>
    <p:extLst>
      <p:ext uri="{BB962C8B-B14F-4D97-AF65-F5344CB8AC3E}">
        <p14:creationId xmlns:p14="http://schemas.microsoft.com/office/powerpoint/2010/main" val="3014071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7513722" y="5670790"/>
            <a:ext cx="478389" cy="995163"/>
            <a:chOff x="10908704" y="2828628"/>
            <a:chExt cx="291982" cy="1730359"/>
          </a:xfrm>
        </p:grpSpPr>
        <p:sp>
          <p:nvSpPr>
            <p:cNvPr id="58" name="Oval 57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8190" y="5520905"/>
            <a:ext cx="554559" cy="1185319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4513" y="5355617"/>
            <a:ext cx="631890" cy="1350607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3238" y="5570263"/>
            <a:ext cx="813730" cy="1125926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8725964" y="5937652"/>
            <a:ext cx="387478" cy="649700"/>
            <a:chOff x="10908704" y="2828628"/>
            <a:chExt cx="291982" cy="1730359"/>
          </a:xfrm>
        </p:grpSpPr>
        <p:sp>
          <p:nvSpPr>
            <p:cNvPr id="54" name="Oval 5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637796" y="5937652"/>
            <a:ext cx="414969" cy="735368"/>
            <a:chOff x="10978943" y="2797567"/>
            <a:chExt cx="77163" cy="1270937"/>
          </a:xfrm>
        </p:grpSpPr>
        <p:sp>
          <p:nvSpPr>
            <p:cNvPr id="61" name="Oval 6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43736" y="5520905"/>
            <a:ext cx="462257" cy="1139401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209545" y="5160853"/>
            <a:ext cx="388760" cy="1411249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198642" y="5385655"/>
            <a:ext cx="370076" cy="1245799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054942" y="5160853"/>
            <a:ext cx="490415" cy="1475937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2160105" y="7713"/>
            <a:ext cx="7858746" cy="2492896"/>
          </a:xfrm>
        </p:spPr>
        <p:txBody>
          <a:bodyPr/>
          <a:lstStyle/>
          <a:p>
            <a:r>
              <a:rPr lang="en-US" dirty="0"/>
              <a:t>Closer than 1.8 m i.e. &gt;3,086/ha</a:t>
            </a:r>
            <a:br>
              <a:rPr lang="en-US" dirty="0"/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Weeding and fertilizer application for 2 rainy seasons after planting, but of lower intensity in 2</a:t>
            </a:r>
            <a:r>
              <a:rPr lang="en-US" sz="3600" baseline="30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nd</a:t>
            </a: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year.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1546429" y="6039676"/>
            <a:ext cx="9687251" cy="672317"/>
            <a:chOff x="22428" y="5891999"/>
            <a:chExt cx="9687251" cy="672317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Straight Connector 103"/>
            <p:cNvCxnSpPr>
              <a:cxnSpLocks/>
            </p:cNvCxnSpPr>
            <p:nvPr/>
          </p:nvCxnSpPr>
          <p:spPr bwMode="auto">
            <a:xfrm>
              <a:off x="755891" y="6120559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5" name="Straight Connector 104"/>
            <p:cNvCxnSpPr>
              <a:cxnSpLocks/>
            </p:cNvCxnSpPr>
            <p:nvPr/>
          </p:nvCxnSpPr>
          <p:spPr bwMode="auto">
            <a:xfrm>
              <a:off x="827899" y="6037101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944264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7" name="Straight Connector 106"/>
            <p:cNvCxnSpPr>
              <a:cxnSpLocks/>
            </p:cNvCxnSpPr>
            <p:nvPr/>
          </p:nvCxnSpPr>
          <p:spPr bwMode="auto">
            <a:xfrm>
              <a:off x="1016272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>
              <a:cxnSpLocks/>
            </p:cNvCxnSpPr>
            <p:nvPr/>
          </p:nvCxnSpPr>
          <p:spPr bwMode="auto">
            <a:xfrm>
              <a:off x="1088280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Straight Connector 108"/>
            <p:cNvCxnSpPr>
              <a:cxnSpLocks/>
            </p:cNvCxnSpPr>
            <p:nvPr/>
          </p:nvCxnSpPr>
          <p:spPr bwMode="auto">
            <a:xfrm>
              <a:off x="1160288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42" name="Group 241"/>
            <p:cNvGrpSpPr/>
            <p:nvPr/>
          </p:nvGrpSpPr>
          <p:grpSpPr>
            <a:xfrm>
              <a:off x="1232296" y="5983813"/>
              <a:ext cx="1404894" cy="574734"/>
              <a:chOff x="1232296" y="5898106"/>
              <a:chExt cx="1404894" cy="660441"/>
            </a:xfrm>
          </p:grpSpPr>
          <p:cxnSp>
            <p:nvCxnSpPr>
              <p:cNvPr id="110" name="Straight Connector 109"/>
              <p:cNvCxnSpPr>
                <a:cxnSpLocks/>
              </p:cNvCxnSpPr>
              <p:nvPr/>
            </p:nvCxnSpPr>
            <p:spPr bwMode="auto">
              <a:xfrm>
                <a:off x="1232296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Straight Connector 110"/>
              <p:cNvCxnSpPr>
                <a:cxnSpLocks/>
              </p:cNvCxnSpPr>
              <p:nvPr/>
            </p:nvCxnSpPr>
            <p:spPr bwMode="auto">
              <a:xfrm>
                <a:off x="1304304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1389695" y="596959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3" name="Straight Connector 112"/>
              <p:cNvCxnSpPr>
                <a:cxnSpLocks/>
              </p:cNvCxnSpPr>
              <p:nvPr/>
            </p:nvCxnSpPr>
            <p:spPr bwMode="auto">
              <a:xfrm>
                <a:off x="1461703" y="620018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4" name="Straight Connector 113"/>
              <p:cNvCxnSpPr>
                <a:cxnSpLocks/>
              </p:cNvCxnSpPr>
              <p:nvPr/>
            </p:nvCxnSpPr>
            <p:spPr bwMode="auto">
              <a:xfrm>
                <a:off x="1533711" y="602680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Straight Connector 114"/>
              <p:cNvCxnSpPr>
                <a:cxnSpLocks/>
              </p:cNvCxnSpPr>
              <p:nvPr/>
            </p:nvCxnSpPr>
            <p:spPr bwMode="auto">
              <a:xfrm>
                <a:off x="1605719" y="589810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6" name="Straight Connector 115"/>
              <p:cNvCxnSpPr>
                <a:cxnSpLocks/>
              </p:cNvCxnSpPr>
              <p:nvPr/>
            </p:nvCxnSpPr>
            <p:spPr bwMode="auto">
              <a:xfrm>
                <a:off x="1677727" y="611386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7" name="Straight Connector 116"/>
              <p:cNvCxnSpPr>
                <a:cxnSpLocks/>
              </p:cNvCxnSpPr>
              <p:nvPr/>
            </p:nvCxnSpPr>
            <p:spPr bwMode="auto">
              <a:xfrm>
                <a:off x="1749735" y="603040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8" name="Straight Connector 117"/>
              <p:cNvCxnSpPr/>
              <p:nvPr/>
            </p:nvCxnSpPr>
            <p:spPr bwMode="auto">
              <a:xfrm>
                <a:off x="1831719" y="5989920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Straight Connector 118"/>
              <p:cNvCxnSpPr>
                <a:cxnSpLocks/>
              </p:cNvCxnSpPr>
              <p:nvPr/>
            </p:nvCxnSpPr>
            <p:spPr bwMode="auto">
              <a:xfrm>
                <a:off x="1903727" y="6220506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0" name="Straight Connector 119"/>
              <p:cNvCxnSpPr>
                <a:cxnSpLocks/>
              </p:cNvCxnSpPr>
              <p:nvPr/>
            </p:nvCxnSpPr>
            <p:spPr bwMode="auto">
              <a:xfrm>
                <a:off x="1975735" y="604712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Straight Connector 120"/>
              <p:cNvCxnSpPr>
                <a:cxnSpLocks/>
              </p:cNvCxnSpPr>
              <p:nvPr/>
            </p:nvCxnSpPr>
            <p:spPr bwMode="auto">
              <a:xfrm>
                <a:off x="2047743" y="5918430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Straight Connector 121"/>
              <p:cNvCxnSpPr>
                <a:cxnSpLocks/>
              </p:cNvCxnSpPr>
              <p:nvPr/>
            </p:nvCxnSpPr>
            <p:spPr bwMode="auto">
              <a:xfrm>
                <a:off x="2119751" y="6134188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Straight Connector 122"/>
              <p:cNvCxnSpPr>
                <a:cxnSpLocks/>
              </p:cNvCxnSpPr>
              <p:nvPr/>
            </p:nvCxnSpPr>
            <p:spPr bwMode="auto">
              <a:xfrm>
                <a:off x="2191759" y="6050730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2277150" y="597975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Straight Connector 124"/>
              <p:cNvCxnSpPr>
                <a:cxnSpLocks/>
              </p:cNvCxnSpPr>
              <p:nvPr/>
            </p:nvCxnSpPr>
            <p:spPr bwMode="auto">
              <a:xfrm>
                <a:off x="2349158" y="621034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Straight Connector 125"/>
              <p:cNvCxnSpPr>
                <a:cxnSpLocks/>
              </p:cNvCxnSpPr>
              <p:nvPr/>
            </p:nvCxnSpPr>
            <p:spPr bwMode="auto">
              <a:xfrm>
                <a:off x="2421166" y="603696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Straight Connector 126"/>
              <p:cNvCxnSpPr>
                <a:cxnSpLocks/>
              </p:cNvCxnSpPr>
              <p:nvPr/>
            </p:nvCxnSpPr>
            <p:spPr bwMode="auto">
              <a:xfrm>
                <a:off x="2493174" y="590826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Straight Connector 127"/>
              <p:cNvCxnSpPr>
                <a:cxnSpLocks/>
              </p:cNvCxnSpPr>
              <p:nvPr/>
            </p:nvCxnSpPr>
            <p:spPr bwMode="auto">
              <a:xfrm>
                <a:off x="2565182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Straight Connector 128"/>
              <p:cNvCxnSpPr>
                <a:cxnSpLocks/>
              </p:cNvCxnSpPr>
              <p:nvPr/>
            </p:nvCxnSpPr>
            <p:spPr bwMode="auto">
              <a:xfrm>
                <a:off x="2637190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7" name="Group 146"/>
            <p:cNvGrpSpPr/>
            <p:nvPr/>
          </p:nvGrpSpPr>
          <p:grpSpPr>
            <a:xfrm>
              <a:off x="2684806" y="5907541"/>
              <a:ext cx="805471" cy="650279"/>
              <a:chOff x="2686409" y="5953096"/>
              <a:chExt cx="805471" cy="650279"/>
            </a:xfrm>
          </p:grpSpPr>
          <p:cxnSp>
            <p:nvCxnSpPr>
              <p:cNvPr id="130" name="Straight Connector 1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1" name="Straight Connector 1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Straight Connector 1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Straight Connector 1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4" name="Straight Connector 1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Straight Connector 1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Straight Connector 1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Straight Connector 1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Straight Connector 1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9" name="Straight Connector 1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0" name="Straight Connector 1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Straight Connector 1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3542268" y="5898099"/>
              <a:ext cx="805471" cy="650279"/>
              <a:chOff x="2686409" y="5953096"/>
              <a:chExt cx="805471" cy="650279"/>
            </a:xfrm>
          </p:grpSpPr>
          <p:cxnSp>
            <p:nvCxnSpPr>
              <p:cNvPr id="149" name="Straight Connector 148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Straight Connector 149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Straight Connector 150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Straight Connector 151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" name="Straight Connector 152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4" name="Straight Connector 153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Straight Connector 154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6" name="Straight Connector 155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7" name="Straight Connector 156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Straight Connector 157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Straight Connector 158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0" name="Straight Connector 159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61" name="Group 160"/>
            <p:cNvGrpSpPr/>
            <p:nvPr/>
          </p:nvGrpSpPr>
          <p:grpSpPr>
            <a:xfrm>
              <a:off x="4421462" y="5903875"/>
              <a:ext cx="805471" cy="650279"/>
              <a:chOff x="2686409" y="5953096"/>
              <a:chExt cx="805471" cy="650279"/>
            </a:xfrm>
          </p:grpSpPr>
          <p:cxnSp>
            <p:nvCxnSpPr>
              <p:cNvPr id="162" name="Straight Connector 161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Straight Connector 162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Straight Connector 163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5" name="Straight Connector 164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6" name="Straight Connector 165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7" name="Straight Connector 166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Straight Connector 167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9" name="Straight Connector 168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0" name="Straight Connector 169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Straight Connector 170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Straight Connector 171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Straight Connector 172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77" name="Group 176"/>
            <p:cNvGrpSpPr/>
            <p:nvPr/>
          </p:nvGrpSpPr>
          <p:grpSpPr>
            <a:xfrm>
              <a:off x="5346432" y="5914037"/>
              <a:ext cx="805471" cy="650279"/>
              <a:chOff x="2686409" y="5953096"/>
              <a:chExt cx="805471" cy="650279"/>
            </a:xfrm>
          </p:grpSpPr>
          <p:cxnSp>
            <p:nvCxnSpPr>
              <p:cNvPr id="178" name="Straight Connector 177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9" name="Straight Connector 178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0" name="Straight Connector 179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1" name="Straight Connector 180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2" name="Straight Connector 181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3" name="Straight Connector 182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" name="Straight Connector 183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" name="Straight Connector 184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6" name="Straight Connector 185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7" name="Straight Connector 186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8" name="Straight Connector 187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9" name="Straight Connector 188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90" name="Group 189"/>
            <p:cNvGrpSpPr/>
            <p:nvPr/>
          </p:nvGrpSpPr>
          <p:grpSpPr>
            <a:xfrm>
              <a:off x="6239094" y="6043659"/>
              <a:ext cx="805471" cy="509706"/>
              <a:chOff x="2686409" y="5953096"/>
              <a:chExt cx="805471" cy="650279"/>
            </a:xfrm>
          </p:grpSpPr>
          <p:cxnSp>
            <p:nvCxnSpPr>
              <p:cNvPr id="191" name="Straight Connector 190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2" name="Straight Connector 191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3" name="Straight Connector 192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" name="Straight Connector 193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5" name="Straight Connector 194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Straight Connector 195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7" name="Straight Connector 196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8" name="Straight Connector 197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9" name="Straight Connector 198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0" name="Straight Connector 199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Straight Connector 200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Straight Connector 201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03" name="Group 202"/>
            <p:cNvGrpSpPr/>
            <p:nvPr/>
          </p:nvGrpSpPr>
          <p:grpSpPr>
            <a:xfrm>
              <a:off x="7143023" y="5891999"/>
              <a:ext cx="805471" cy="650279"/>
              <a:chOff x="2686409" y="5953096"/>
              <a:chExt cx="805471" cy="650279"/>
            </a:xfrm>
          </p:grpSpPr>
          <p:cxnSp>
            <p:nvCxnSpPr>
              <p:cNvPr id="204" name="Straight Connector 203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5" name="Straight Connector 204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6" name="Straight Connector 205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7" name="Straight Connector 206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8" name="Straight Connector 207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9" name="Straight Connector 208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0" name="Straight Connector 209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1" name="Straight Connector 210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2" name="Straight Connector 211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3" name="Straight Connector 212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4" name="Straight Connector 213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5" name="Straight Connector 214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16" name="Group 215"/>
            <p:cNvGrpSpPr/>
            <p:nvPr/>
          </p:nvGrpSpPr>
          <p:grpSpPr>
            <a:xfrm>
              <a:off x="8023931" y="5902161"/>
              <a:ext cx="805471" cy="650279"/>
              <a:chOff x="2686409" y="5953096"/>
              <a:chExt cx="805471" cy="650279"/>
            </a:xfrm>
          </p:grpSpPr>
          <p:cxnSp>
            <p:nvCxnSpPr>
              <p:cNvPr id="217" name="Straight Connector 216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8" name="Straight Connector 217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9" name="Straight Connector 218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0" name="Straight Connector 219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1" name="Straight Connector 220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2" name="Straight Connector 221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Straight Connector 222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4" name="Straight Connector 223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5" name="Straight Connector 224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6" name="Straight Connector 225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7" name="Straight Connector 226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Straight Connector 227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9" name="Group 228"/>
            <p:cNvGrpSpPr/>
            <p:nvPr/>
          </p:nvGrpSpPr>
          <p:grpSpPr>
            <a:xfrm>
              <a:off x="8904208" y="5902927"/>
              <a:ext cx="805471" cy="650279"/>
              <a:chOff x="2686409" y="5953096"/>
              <a:chExt cx="805471" cy="650279"/>
            </a:xfrm>
          </p:grpSpPr>
          <p:cxnSp>
            <p:nvCxnSpPr>
              <p:cNvPr id="230" name="Straight Connector 2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1" name="Straight Connector 2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2" name="Straight Connector 2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3" name="Straight Connector 2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4" name="Straight Connector 2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5" name="Straight Connector 2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6" name="Straight Connector 2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7" name="Straight Connector 2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8" name="Straight Connector 2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9" name="Straight Connector 2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0" name="Straight Connector 2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1" name="Straight Connector 2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174" name="Group 173"/>
          <p:cNvGrpSpPr/>
          <p:nvPr/>
        </p:nvGrpSpPr>
        <p:grpSpPr>
          <a:xfrm>
            <a:off x="2040539" y="5705935"/>
            <a:ext cx="478389" cy="995163"/>
            <a:chOff x="10908704" y="2828628"/>
            <a:chExt cx="291982" cy="1730359"/>
          </a:xfrm>
        </p:grpSpPr>
        <p:sp>
          <p:nvSpPr>
            <p:cNvPr id="175" name="Oval 174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244" name="Picture 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007" y="5556050"/>
            <a:ext cx="554559" cy="1185319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055" y="5605408"/>
            <a:ext cx="813730" cy="1125926"/>
          </a:xfrm>
          <a:prstGeom prst="rect">
            <a:avLst/>
          </a:prstGeom>
        </p:spPr>
      </p:pic>
      <p:grpSp>
        <p:nvGrpSpPr>
          <p:cNvPr id="246" name="Group 245"/>
          <p:cNvGrpSpPr/>
          <p:nvPr/>
        </p:nvGrpSpPr>
        <p:grpSpPr>
          <a:xfrm>
            <a:off x="3252781" y="5972797"/>
            <a:ext cx="387478" cy="649700"/>
            <a:chOff x="10908704" y="2828628"/>
            <a:chExt cx="291982" cy="1730359"/>
          </a:xfrm>
        </p:grpSpPr>
        <p:sp>
          <p:nvSpPr>
            <p:cNvPr id="247" name="Oval 246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48" name="Rectangle 247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2725459" y="5420800"/>
            <a:ext cx="370076" cy="1245799"/>
            <a:chOff x="10908704" y="2476619"/>
            <a:chExt cx="293841" cy="2082368"/>
          </a:xfrm>
        </p:grpSpPr>
        <p:sp>
          <p:nvSpPr>
            <p:cNvPr id="250" name="Oval 249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51" name="Rectangle 25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8005193"/>
      </p:ext>
    </p:extLst>
  </p:cSld>
  <p:clrMapOvr>
    <a:masterClrMapping/>
  </p:clrMapOvr>
  <p:transition spd="slow" advTm="1112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7509034" y="4975936"/>
            <a:ext cx="576605" cy="1721611"/>
            <a:chOff x="10908704" y="2828628"/>
            <a:chExt cx="291982" cy="1730359"/>
          </a:xfrm>
        </p:grpSpPr>
        <p:sp>
          <p:nvSpPr>
            <p:cNvPr id="58" name="Oval 57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177" y="4598520"/>
            <a:ext cx="1000884" cy="213929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289" y="4832407"/>
            <a:ext cx="1143086" cy="190541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8542" y="4040319"/>
            <a:ext cx="1433738" cy="2687465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8556584" y="5057146"/>
            <a:ext cx="552171" cy="1561801"/>
            <a:chOff x="10908704" y="2828628"/>
            <a:chExt cx="291982" cy="1730359"/>
          </a:xfrm>
        </p:grpSpPr>
        <p:sp>
          <p:nvSpPr>
            <p:cNvPr id="54" name="Oval 5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329927" y="5552498"/>
            <a:ext cx="718150" cy="1152116"/>
            <a:chOff x="10978943" y="2797567"/>
            <a:chExt cx="77163" cy="1270937"/>
          </a:xfrm>
        </p:grpSpPr>
        <p:sp>
          <p:nvSpPr>
            <p:cNvPr id="61" name="Oval 6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23023" y="4975936"/>
            <a:ext cx="968892" cy="1715964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24839" y="4832407"/>
            <a:ext cx="768778" cy="1771289"/>
            <a:chOff x="10908704" y="2828628"/>
            <a:chExt cx="291982" cy="1730359"/>
          </a:xfrm>
        </p:grpSpPr>
        <p:sp>
          <p:nvSpPr>
            <p:cNvPr id="70" name="Oval 69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981732" y="4459171"/>
            <a:ext cx="649581" cy="2203877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050254" y="4398589"/>
            <a:ext cx="692863" cy="2269795"/>
            <a:chOff x="10978943" y="2797567"/>
            <a:chExt cx="77163" cy="1270937"/>
          </a:xfrm>
        </p:grpSpPr>
        <p:sp>
          <p:nvSpPr>
            <p:cNvPr id="81" name="Oval 80"/>
            <p:cNvSpPr/>
            <p:nvPr/>
          </p:nvSpPr>
          <p:spPr bwMode="auto">
            <a:xfrm>
              <a:off x="10978943" y="2797567"/>
              <a:ext cx="77163" cy="63076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 flipH="1">
              <a:off x="11007732" y="3415584"/>
              <a:ext cx="24496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41740" y="1"/>
            <a:ext cx="9144000" cy="1325563"/>
          </a:xfrm>
        </p:spPr>
        <p:txBody>
          <a:bodyPr/>
          <a:lstStyle/>
          <a:p>
            <a:r>
              <a:rPr lang="en-US" dirty="0"/>
              <a:t>Closer than 1.8 m i.e. &gt;3,086/ha</a:t>
            </a:r>
            <a:br>
              <a:rPr lang="en-US" dirty="0"/>
            </a:br>
            <a:r>
              <a:rPr lang="en-US" sz="36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Rapid canopy closure (within 2 years) and weed suppression ... BUT … 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43" name="Group 242"/>
          <p:cNvGrpSpPr/>
          <p:nvPr/>
        </p:nvGrpSpPr>
        <p:grpSpPr>
          <a:xfrm>
            <a:off x="1541741" y="6309320"/>
            <a:ext cx="9687251" cy="434266"/>
            <a:chOff x="22428" y="5891999"/>
            <a:chExt cx="9687251" cy="672317"/>
          </a:xfrm>
        </p:grpSpPr>
        <p:cxnSp>
          <p:nvCxnSpPr>
            <p:cNvPr id="4" name="Straight Connector 3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5" name="Straight Connector 74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" name="Straight Connector 75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7" name="Straight Connector 96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" name="Straight Connector 97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9" name="Straight Connector 98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Straight Connector 99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1" name="Straight Connector 100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2" name="Straight Connector 101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3" name="Straight Connector 102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" name="Straight Connector 103"/>
            <p:cNvCxnSpPr>
              <a:cxnSpLocks/>
            </p:cNvCxnSpPr>
            <p:nvPr/>
          </p:nvCxnSpPr>
          <p:spPr bwMode="auto">
            <a:xfrm>
              <a:off x="755891" y="6120559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5" name="Straight Connector 104"/>
            <p:cNvCxnSpPr>
              <a:cxnSpLocks/>
            </p:cNvCxnSpPr>
            <p:nvPr/>
          </p:nvCxnSpPr>
          <p:spPr bwMode="auto">
            <a:xfrm>
              <a:off x="827899" y="6037101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" name="Straight Connector 105"/>
            <p:cNvCxnSpPr/>
            <p:nvPr/>
          </p:nvCxnSpPr>
          <p:spPr bwMode="auto">
            <a:xfrm>
              <a:off x="944264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7" name="Straight Connector 106"/>
            <p:cNvCxnSpPr>
              <a:cxnSpLocks/>
            </p:cNvCxnSpPr>
            <p:nvPr/>
          </p:nvCxnSpPr>
          <p:spPr bwMode="auto">
            <a:xfrm>
              <a:off x="1016272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8" name="Straight Connector 107"/>
            <p:cNvCxnSpPr>
              <a:cxnSpLocks/>
            </p:cNvCxnSpPr>
            <p:nvPr/>
          </p:nvCxnSpPr>
          <p:spPr bwMode="auto">
            <a:xfrm>
              <a:off x="1088280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9" name="Straight Connector 108"/>
            <p:cNvCxnSpPr>
              <a:cxnSpLocks/>
            </p:cNvCxnSpPr>
            <p:nvPr/>
          </p:nvCxnSpPr>
          <p:spPr bwMode="auto">
            <a:xfrm>
              <a:off x="1160288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42" name="Group 241"/>
            <p:cNvGrpSpPr/>
            <p:nvPr/>
          </p:nvGrpSpPr>
          <p:grpSpPr>
            <a:xfrm>
              <a:off x="1232296" y="5983813"/>
              <a:ext cx="1404894" cy="574734"/>
              <a:chOff x="1232296" y="5898106"/>
              <a:chExt cx="1404894" cy="660441"/>
            </a:xfrm>
          </p:grpSpPr>
          <p:cxnSp>
            <p:nvCxnSpPr>
              <p:cNvPr id="110" name="Straight Connector 109"/>
              <p:cNvCxnSpPr>
                <a:cxnSpLocks/>
              </p:cNvCxnSpPr>
              <p:nvPr/>
            </p:nvCxnSpPr>
            <p:spPr bwMode="auto">
              <a:xfrm>
                <a:off x="1232296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Straight Connector 110"/>
              <p:cNvCxnSpPr>
                <a:cxnSpLocks/>
              </p:cNvCxnSpPr>
              <p:nvPr/>
            </p:nvCxnSpPr>
            <p:spPr bwMode="auto">
              <a:xfrm>
                <a:off x="1304304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1389695" y="596959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3" name="Straight Connector 112"/>
              <p:cNvCxnSpPr>
                <a:cxnSpLocks/>
              </p:cNvCxnSpPr>
              <p:nvPr/>
            </p:nvCxnSpPr>
            <p:spPr bwMode="auto">
              <a:xfrm>
                <a:off x="1461703" y="620018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4" name="Straight Connector 113"/>
              <p:cNvCxnSpPr>
                <a:cxnSpLocks/>
              </p:cNvCxnSpPr>
              <p:nvPr/>
            </p:nvCxnSpPr>
            <p:spPr bwMode="auto">
              <a:xfrm>
                <a:off x="1533711" y="602680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Straight Connector 114"/>
              <p:cNvCxnSpPr>
                <a:cxnSpLocks/>
              </p:cNvCxnSpPr>
              <p:nvPr/>
            </p:nvCxnSpPr>
            <p:spPr bwMode="auto">
              <a:xfrm>
                <a:off x="1605719" y="589810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6" name="Straight Connector 115"/>
              <p:cNvCxnSpPr>
                <a:cxnSpLocks/>
              </p:cNvCxnSpPr>
              <p:nvPr/>
            </p:nvCxnSpPr>
            <p:spPr bwMode="auto">
              <a:xfrm>
                <a:off x="1677727" y="611386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7" name="Straight Connector 116"/>
              <p:cNvCxnSpPr>
                <a:cxnSpLocks/>
              </p:cNvCxnSpPr>
              <p:nvPr/>
            </p:nvCxnSpPr>
            <p:spPr bwMode="auto">
              <a:xfrm>
                <a:off x="1749735" y="603040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8" name="Straight Connector 117"/>
              <p:cNvCxnSpPr/>
              <p:nvPr/>
            </p:nvCxnSpPr>
            <p:spPr bwMode="auto">
              <a:xfrm>
                <a:off x="1831719" y="5989920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Straight Connector 118"/>
              <p:cNvCxnSpPr>
                <a:cxnSpLocks/>
              </p:cNvCxnSpPr>
              <p:nvPr/>
            </p:nvCxnSpPr>
            <p:spPr bwMode="auto">
              <a:xfrm>
                <a:off x="1903727" y="6220506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0" name="Straight Connector 119"/>
              <p:cNvCxnSpPr>
                <a:cxnSpLocks/>
              </p:cNvCxnSpPr>
              <p:nvPr/>
            </p:nvCxnSpPr>
            <p:spPr bwMode="auto">
              <a:xfrm>
                <a:off x="1975735" y="604712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Straight Connector 120"/>
              <p:cNvCxnSpPr>
                <a:cxnSpLocks/>
              </p:cNvCxnSpPr>
              <p:nvPr/>
            </p:nvCxnSpPr>
            <p:spPr bwMode="auto">
              <a:xfrm>
                <a:off x="2047743" y="5918430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Straight Connector 121"/>
              <p:cNvCxnSpPr>
                <a:cxnSpLocks/>
              </p:cNvCxnSpPr>
              <p:nvPr/>
            </p:nvCxnSpPr>
            <p:spPr bwMode="auto">
              <a:xfrm>
                <a:off x="2119751" y="6134188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Straight Connector 122"/>
              <p:cNvCxnSpPr>
                <a:cxnSpLocks/>
              </p:cNvCxnSpPr>
              <p:nvPr/>
            </p:nvCxnSpPr>
            <p:spPr bwMode="auto">
              <a:xfrm>
                <a:off x="2191759" y="6050730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4" name="Straight Connector 123"/>
              <p:cNvCxnSpPr/>
              <p:nvPr/>
            </p:nvCxnSpPr>
            <p:spPr bwMode="auto">
              <a:xfrm>
                <a:off x="2277150" y="597975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Straight Connector 124"/>
              <p:cNvCxnSpPr>
                <a:cxnSpLocks/>
              </p:cNvCxnSpPr>
              <p:nvPr/>
            </p:nvCxnSpPr>
            <p:spPr bwMode="auto">
              <a:xfrm>
                <a:off x="2349158" y="621034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Straight Connector 125"/>
              <p:cNvCxnSpPr>
                <a:cxnSpLocks/>
              </p:cNvCxnSpPr>
              <p:nvPr/>
            </p:nvCxnSpPr>
            <p:spPr bwMode="auto">
              <a:xfrm>
                <a:off x="2421166" y="603696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Straight Connector 126"/>
              <p:cNvCxnSpPr>
                <a:cxnSpLocks/>
              </p:cNvCxnSpPr>
              <p:nvPr/>
            </p:nvCxnSpPr>
            <p:spPr bwMode="auto">
              <a:xfrm>
                <a:off x="2493174" y="590826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Straight Connector 127"/>
              <p:cNvCxnSpPr>
                <a:cxnSpLocks/>
              </p:cNvCxnSpPr>
              <p:nvPr/>
            </p:nvCxnSpPr>
            <p:spPr bwMode="auto">
              <a:xfrm>
                <a:off x="2565182" y="612402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Straight Connector 128"/>
              <p:cNvCxnSpPr>
                <a:cxnSpLocks/>
              </p:cNvCxnSpPr>
              <p:nvPr/>
            </p:nvCxnSpPr>
            <p:spPr bwMode="auto">
              <a:xfrm>
                <a:off x="2637190" y="604056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7" name="Group 146"/>
            <p:cNvGrpSpPr/>
            <p:nvPr/>
          </p:nvGrpSpPr>
          <p:grpSpPr>
            <a:xfrm>
              <a:off x="2684806" y="5907541"/>
              <a:ext cx="805471" cy="650279"/>
              <a:chOff x="2686409" y="5953096"/>
              <a:chExt cx="805471" cy="650279"/>
            </a:xfrm>
          </p:grpSpPr>
          <p:cxnSp>
            <p:nvCxnSpPr>
              <p:cNvPr id="130" name="Straight Connector 1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1" name="Straight Connector 1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Straight Connector 1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Straight Connector 1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4" name="Straight Connector 1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Straight Connector 1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Straight Connector 1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Straight Connector 1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Straight Connector 1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9" name="Straight Connector 1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0" name="Straight Connector 1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Straight Connector 1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3542268" y="5898099"/>
              <a:ext cx="805471" cy="650279"/>
              <a:chOff x="2686409" y="5953096"/>
              <a:chExt cx="805471" cy="650279"/>
            </a:xfrm>
          </p:grpSpPr>
          <p:cxnSp>
            <p:nvCxnSpPr>
              <p:cNvPr id="149" name="Straight Connector 148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Straight Connector 149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Straight Connector 150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Straight Connector 151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" name="Straight Connector 152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4" name="Straight Connector 153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Straight Connector 154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6" name="Straight Connector 155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7" name="Straight Connector 156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Straight Connector 157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Straight Connector 158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0" name="Straight Connector 159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61" name="Group 160"/>
            <p:cNvGrpSpPr/>
            <p:nvPr/>
          </p:nvGrpSpPr>
          <p:grpSpPr>
            <a:xfrm>
              <a:off x="4421462" y="5903875"/>
              <a:ext cx="805471" cy="650279"/>
              <a:chOff x="2686409" y="5953096"/>
              <a:chExt cx="805471" cy="650279"/>
            </a:xfrm>
          </p:grpSpPr>
          <p:cxnSp>
            <p:nvCxnSpPr>
              <p:cNvPr id="162" name="Straight Connector 161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Straight Connector 162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Straight Connector 163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5" name="Straight Connector 164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6" name="Straight Connector 165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7" name="Straight Connector 166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Straight Connector 167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9" name="Straight Connector 168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0" name="Straight Connector 169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Straight Connector 170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Straight Connector 171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Straight Connector 172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77" name="Group 176"/>
            <p:cNvGrpSpPr/>
            <p:nvPr/>
          </p:nvGrpSpPr>
          <p:grpSpPr>
            <a:xfrm>
              <a:off x="5346432" y="5914037"/>
              <a:ext cx="805471" cy="650279"/>
              <a:chOff x="2686409" y="5953096"/>
              <a:chExt cx="805471" cy="650279"/>
            </a:xfrm>
          </p:grpSpPr>
          <p:cxnSp>
            <p:nvCxnSpPr>
              <p:cNvPr id="178" name="Straight Connector 177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9" name="Straight Connector 178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0" name="Straight Connector 179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1" name="Straight Connector 180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2" name="Straight Connector 181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3" name="Straight Connector 182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4" name="Straight Connector 183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5" name="Straight Connector 184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6" name="Straight Connector 185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7" name="Straight Connector 186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8" name="Straight Connector 187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9" name="Straight Connector 188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90" name="Group 189"/>
            <p:cNvGrpSpPr/>
            <p:nvPr/>
          </p:nvGrpSpPr>
          <p:grpSpPr>
            <a:xfrm>
              <a:off x="6239094" y="6043659"/>
              <a:ext cx="805471" cy="509706"/>
              <a:chOff x="2686409" y="5953096"/>
              <a:chExt cx="805471" cy="650279"/>
            </a:xfrm>
          </p:grpSpPr>
          <p:cxnSp>
            <p:nvCxnSpPr>
              <p:cNvPr id="191" name="Straight Connector 190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2" name="Straight Connector 191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3" name="Straight Connector 192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" name="Straight Connector 193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5" name="Straight Connector 194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Straight Connector 195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7" name="Straight Connector 196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8" name="Straight Connector 197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9" name="Straight Connector 198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0" name="Straight Connector 199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Straight Connector 200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Straight Connector 201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03" name="Group 202"/>
            <p:cNvGrpSpPr/>
            <p:nvPr/>
          </p:nvGrpSpPr>
          <p:grpSpPr>
            <a:xfrm>
              <a:off x="7143023" y="5891999"/>
              <a:ext cx="805471" cy="650279"/>
              <a:chOff x="2686409" y="5953096"/>
              <a:chExt cx="805471" cy="650279"/>
            </a:xfrm>
          </p:grpSpPr>
          <p:cxnSp>
            <p:nvCxnSpPr>
              <p:cNvPr id="204" name="Straight Connector 203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5" name="Straight Connector 204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6" name="Straight Connector 205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7" name="Straight Connector 206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8" name="Straight Connector 207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9" name="Straight Connector 208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0" name="Straight Connector 209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1" name="Straight Connector 210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2" name="Straight Connector 211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3" name="Straight Connector 212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4" name="Straight Connector 213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5" name="Straight Connector 214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16" name="Group 215"/>
            <p:cNvGrpSpPr/>
            <p:nvPr/>
          </p:nvGrpSpPr>
          <p:grpSpPr>
            <a:xfrm>
              <a:off x="8023931" y="5902161"/>
              <a:ext cx="805471" cy="650279"/>
              <a:chOff x="2686409" y="5953096"/>
              <a:chExt cx="805471" cy="650279"/>
            </a:xfrm>
          </p:grpSpPr>
          <p:cxnSp>
            <p:nvCxnSpPr>
              <p:cNvPr id="217" name="Straight Connector 216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8" name="Straight Connector 217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9" name="Straight Connector 218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0" name="Straight Connector 219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1" name="Straight Connector 220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2" name="Straight Connector 221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Straight Connector 222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4" name="Straight Connector 223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5" name="Straight Connector 224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6" name="Straight Connector 225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7" name="Straight Connector 226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Straight Connector 227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29" name="Group 228"/>
            <p:cNvGrpSpPr/>
            <p:nvPr/>
          </p:nvGrpSpPr>
          <p:grpSpPr>
            <a:xfrm>
              <a:off x="8904208" y="5902927"/>
              <a:ext cx="805471" cy="650279"/>
              <a:chOff x="2686409" y="5953096"/>
              <a:chExt cx="805471" cy="650279"/>
            </a:xfrm>
          </p:grpSpPr>
          <p:cxnSp>
            <p:nvCxnSpPr>
              <p:cNvPr id="230" name="Straight Connector 229"/>
              <p:cNvCxnSpPr>
                <a:cxnSpLocks/>
              </p:cNvCxnSpPr>
              <p:nvPr/>
            </p:nvCxnSpPr>
            <p:spPr bwMode="auto">
              <a:xfrm>
                <a:off x="2686409" y="6034748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1" name="Straight Connector 230"/>
              <p:cNvCxnSpPr>
                <a:cxnSpLocks/>
              </p:cNvCxnSpPr>
              <p:nvPr/>
            </p:nvCxnSpPr>
            <p:spPr bwMode="auto">
              <a:xfrm>
                <a:off x="2758417" y="6265334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2" name="Straight Connector 231"/>
              <p:cNvCxnSpPr>
                <a:cxnSpLocks/>
              </p:cNvCxnSpPr>
              <p:nvPr/>
            </p:nvCxnSpPr>
            <p:spPr bwMode="auto">
              <a:xfrm>
                <a:off x="2830425" y="6091954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3" name="Straight Connector 232"/>
              <p:cNvCxnSpPr>
                <a:cxnSpLocks/>
              </p:cNvCxnSpPr>
              <p:nvPr/>
            </p:nvCxnSpPr>
            <p:spPr bwMode="auto">
              <a:xfrm>
                <a:off x="2902433" y="5963258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4" name="Straight Connector 233"/>
              <p:cNvCxnSpPr>
                <a:cxnSpLocks/>
              </p:cNvCxnSpPr>
              <p:nvPr/>
            </p:nvCxnSpPr>
            <p:spPr bwMode="auto">
              <a:xfrm>
                <a:off x="2974441" y="6179016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5" name="Straight Connector 234"/>
              <p:cNvCxnSpPr>
                <a:cxnSpLocks/>
              </p:cNvCxnSpPr>
              <p:nvPr/>
            </p:nvCxnSpPr>
            <p:spPr bwMode="auto">
              <a:xfrm>
                <a:off x="3046449" y="6095558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6" name="Straight Connector 235"/>
              <p:cNvCxnSpPr>
                <a:cxnSpLocks/>
              </p:cNvCxnSpPr>
              <p:nvPr/>
            </p:nvCxnSpPr>
            <p:spPr bwMode="auto">
              <a:xfrm>
                <a:off x="3131840" y="6024586"/>
                <a:ext cx="0" cy="564234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7" name="Straight Connector 236"/>
              <p:cNvCxnSpPr>
                <a:cxnSpLocks/>
              </p:cNvCxnSpPr>
              <p:nvPr/>
            </p:nvCxnSpPr>
            <p:spPr bwMode="auto">
              <a:xfrm>
                <a:off x="3203848" y="6255172"/>
                <a:ext cx="0" cy="331346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8" name="Straight Connector 237"/>
              <p:cNvCxnSpPr>
                <a:cxnSpLocks/>
              </p:cNvCxnSpPr>
              <p:nvPr/>
            </p:nvCxnSpPr>
            <p:spPr bwMode="auto">
              <a:xfrm>
                <a:off x="3275856" y="6081792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9" name="Straight Connector 238"/>
              <p:cNvCxnSpPr>
                <a:cxnSpLocks/>
              </p:cNvCxnSpPr>
              <p:nvPr/>
            </p:nvCxnSpPr>
            <p:spPr bwMode="auto">
              <a:xfrm>
                <a:off x="3347864" y="5953096"/>
                <a:ext cx="0" cy="63932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0" name="Straight Connector 239"/>
              <p:cNvCxnSpPr>
                <a:cxnSpLocks/>
              </p:cNvCxnSpPr>
              <p:nvPr/>
            </p:nvCxnSpPr>
            <p:spPr bwMode="auto">
              <a:xfrm>
                <a:off x="3419872" y="6168854"/>
                <a:ext cx="0" cy="421268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1" name="Straight Connector 240"/>
              <p:cNvCxnSpPr>
                <a:cxnSpLocks/>
              </p:cNvCxnSpPr>
              <p:nvPr/>
            </p:nvCxnSpPr>
            <p:spPr bwMode="auto">
              <a:xfrm>
                <a:off x="3491880" y="6085396"/>
                <a:ext cx="0" cy="507817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174" name="Group 173"/>
          <p:cNvGrpSpPr/>
          <p:nvPr/>
        </p:nvGrpSpPr>
        <p:grpSpPr>
          <a:xfrm>
            <a:off x="1833201" y="4398589"/>
            <a:ext cx="864588" cy="2332333"/>
            <a:chOff x="10908704" y="2828628"/>
            <a:chExt cx="291982" cy="1730359"/>
          </a:xfrm>
        </p:grpSpPr>
        <p:sp>
          <p:nvSpPr>
            <p:cNvPr id="175" name="Oval 174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176" name="Rectangle 175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244" name="Picture 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122" y="5057146"/>
            <a:ext cx="802756" cy="1715817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375" y="5303550"/>
            <a:ext cx="1054723" cy="1459378"/>
          </a:xfrm>
          <a:prstGeom prst="rect">
            <a:avLst/>
          </a:prstGeom>
        </p:spPr>
      </p:pic>
      <p:grpSp>
        <p:nvGrpSpPr>
          <p:cNvPr id="246" name="Group 245"/>
          <p:cNvGrpSpPr/>
          <p:nvPr/>
        </p:nvGrpSpPr>
        <p:grpSpPr>
          <a:xfrm>
            <a:off x="3146180" y="6042199"/>
            <a:ext cx="633369" cy="649700"/>
            <a:chOff x="10908704" y="2828628"/>
            <a:chExt cx="291982" cy="1730359"/>
          </a:xfrm>
        </p:grpSpPr>
        <p:sp>
          <p:nvSpPr>
            <p:cNvPr id="247" name="Oval 246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48" name="Rectangle 247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2683034" y="4975935"/>
            <a:ext cx="538703" cy="1721770"/>
            <a:chOff x="10908704" y="2476619"/>
            <a:chExt cx="293841" cy="2082368"/>
          </a:xfrm>
        </p:grpSpPr>
        <p:sp>
          <p:nvSpPr>
            <p:cNvPr id="250" name="Oval 249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51" name="Rectangle 25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2552695"/>
      </p:ext>
    </p:extLst>
  </p:cSld>
  <p:clrMapOvr>
    <a:masterClrMapping/>
  </p:clrMapOvr>
  <p:transition spd="slow" advTm="12026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7513722" y="5016349"/>
            <a:ext cx="576605" cy="1721611"/>
            <a:chOff x="10908704" y="2828628"/>
            <a:chExt cx="291982" cy="1730359"/>
          </a:xfrm>
        </p:grpSpPr>
        <p:sp>
          <p:nvSpPr>
            <p:cNvPr id="58" name="Oval 57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865" y="4638933"/>
            <a:ext cx="1000884" cy="213929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233" y="3692712"/>
            <a:ext cx="1827858" cy="304685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358" y="2664691"/>
            <a:ext cx="2190195" cy="4105403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8561272" y="5097559"/>
            <a:ext cx="552171" cy="1561801"/>
            <a:chOff x="10908704" y="2828628"/>
            <a:chExt cx="291982" cy="1730359"/>
          </a:xfrm>
        </p:grpSpPr>
        <p:sp>
          <p:nvSpPr>
            <p:cNvPr id="54" name="Oval 5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62" name="Rectangle 61"/>
          <p:cNvSpPr/>
          <p:nvPr/>
        </p:nvSpPr>
        <p:spPr bwMode="auto">
          <a:xfrm flipH="1">
            <a:off x="5089584" y="5838348"/>
            <a:ext cx="150874" cy="946183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5842962" y="4268494"/>
            <a:ext cx="968892" cy="2507566"/>
            <a:chOff x="10908704" y="2828628"/>
            <a:chExt cx="291982" cy="1730359"/>
          </a:xfrm>
        </p:grpSpPr>
        <p:sp>
          <p:nvSpPr>
            <p:cNvPr id="64" name="Oval 63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040494" y="3864708"/>
            <a:ext cx="1007835" cy="2838753"/>
            <a:chOff x="10908704" y="2476619"/>
            <a:chExt cx="293841" cy="2082368"/>
          </a:xfrm>
        </p:grpSpPr>
        <p:sp>
          <p:nvSpPr>
            <p:cNvPr id="73" name="Oval 72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82" name="Rectangle 81"/>
          <p:cNvSpPr/>
          <p:nvPr/>
        </p:nvSpPr>
        <p:spPr bwMode="auto">
          <a:xfrm flipH="1">
            <a:off x="6973607" y="4799864"/>
            <a:ext cx="200017" cy="1933577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90" name="Title 1"/>
          <p:cNvSpPr>
            <a:spLocks noGrp="1"/>
          </p:cNvSpPr>
          <p:nvPr>
            <p:ph type="title"/>
          </p:nvPr>
        </p:nvSpPr>
        <p:spPr>
          <a:xfrm>
            <a:off x="1541740" y="1"/>
            <a:ext cx="9144000" cy="1325563"/>
          </a:xfrm>
        </p:spPr>
        <p:txBody>
          <a:bodyPr/>
          <a:lstStyle/>
          <a:p>
            <a:r>
              <a:rPr lang="en-US" dirty="0"/>
              <a:t>Closer than 1.8 m i.e. &gt;3,086/ha</a:t>
            </a:r>
            <a:br>
              <a:rPr lang="en-US" dirty="0"/>
            </a:br>
            <a: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Rapid canopy closure (within 2 years) ... BUT …</a:t>
            </a:r>
            <a:b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recruitment of tree seedlings inhibited and </a:t>
            </a:r>
            <a:b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competition shades out some of the trees. </a:t>
            </a:r>
            <a:b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 sz="28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Extra costs wasted – less value for money.</a:t>
            </a:r>
            <a:endParaRPr lang="en-GB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44" name="Picture 2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377" y="3360652"/>
            <a:ext cx="1864033" cy="3452724"/>
          </a:xfrm>
          <a:prstGeom prst="rect">
            <a:avLst/>
          </a:prstGeom>
        </p:spPr>
      </p:pic>
      <p:pic>
        <p:nvPicPr>
          <p:cNvPr id="245" name="Picture 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9063" y="4440771"/>
            <a:ext cx="1054723" cy="2362570"/>
          </a:xfrm>
          <a:prstGeom prst="rect">
            <a:avLst/>
          </a:prstGeom>
        </p:spPr>
      </p:pic>
      <p:grpSp>
        <p:nvGrpSpPr>
          <p:cNvPr id="246" name="Group 245"/>
          <p:cNvGrpSpPr/>
          <p:nvPr/>
        </p:nvGrpSpPr>
        <p:grpSpPr>
          <a:xfrm>
            <a:off x="3359256" y="4268495"/>
            <a:ext cx="633369" cy="2483569"/>
            <a:chOff x="10908704" y="2828628"/>
            <a:chExt cx="291982" cy="1730359"/>
          </a:xfrm>
        </p:grpSpPr>
        <p:sp>
          <p:nvSpPr>
            <p:cNvPr id="247" name="Oval 246"/>
            <p:cNvSpPr/>
            <p:nvPr/>
          </p:nvSpPr>
          <p:spPr bwMode="auto">
            <a:xfrm>
              <a:off x="10908704" y="2828628"/>
              <a:ext cx="291982" cy="111431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48" name="Rectangle 247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2687721" y="4638934"/>
            <a:ext cx="956236" cy="2099185"/>
            <a:chOff x="10908704" y="2476619"/>
            <a:chExt cx="293841" cy="2082368"/>
          </a:xfrm>
        </p:grpSpPr>
        <p:sp>
          <p:nvSpPr>
            <p:cNvPr id="250" name="Oval 249"/>
            <p:cNvSpPr/>
            <p:nvPr/>
          </p:nvSpPr>
          <p:spPr bwMode="auto">
            <a:xfrm>
              <a:off x="10908704" y="2476619"/>
              <a:ext cx="293841" cy="146632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251" name="Rectangle 250"/>
            <p:cNvSpPr/>
            <p:nvPr/>
          </p:nvSpPr>
          <p:spPr bwMode="auto">
            <a:xfrm>
              <a:off x="11020563" y="3906067"/>
              <a:ext cx="68264" cy="652920"/>
            </a:xfrm>
            <a:prstGeom prst="rect">
              <a:avLst/>
            </a:prstGeom>
            <a:solidFill>
              <a:srgbClr val="CC6600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sp>
        <p:nvSpPr>
          <p:cNvPr id="176" name="Rectangle 175"/>
          <p:cNvSpPr/>
          <p:nvPr/>
        </p:nvSpPr>
        <p:spPr bwMode="auto">
          <a:xfrm>
            <a:off x="2191783" y="5430032"/>
            <a:ext cx="378475" cy="1341302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175" name="Oval 174"/>
          <p:cNvSpPr/>
          <p:nvPr/>
        </p:nvSpPr>
        <p:spPr bwMode="auto">
          <a:xfrm>
            <a:off x="1571604" y="3216635"/>
            <a:ext cx="1618832" cy="2289158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430564" y="5065614"/>
            <a:ext cx="161380" cy="1747762"/>
          </a:xfrm>
          <a:prstGeom prst="rect">
            <a:avLst/>
          </a:prstGeom>
          <a:solidFill>
            <a:srgbClr val="CC6600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4868964" y="2460807"/>
            <a:ext cx="1330753" cy="2693966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81" name="Oval 80"/>
          <p:cNvSpPr/>
          <p:nvPr/>
        </p:nvSpPr>
        <p:spPr bwMode="auto">
          <a:xfrm>
            <a:off x="6146687" y="2414891"/>
            <a:ext cx="1784476" cy="2499445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4574282" y="5212610"/>
            <a:ext cx="1099204" cy="766447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>
              <a:solidFill>
                <a:srgbClr val="A2FFA3"/>
              </a:solidFill>
              <a:latin typeface="Book Antiqua" pitchFamily="18" charset="0"/>
              <a:cs typeface="Angsana New" panose="02020603050405020304" pitchFamily="18" charset="-34"/>
            </a:endParaRPr>
          </a:p>
        </p:txBody>
      </p:sp>
      <p:pic>
        <p:nvPicPr>
          <p:cNvPr id="252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53336" y="1872138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3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9580" y="-171400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" name="Picture 6" descr="http://images.clipartpanda.com/bird-clipart-Twitter-Bird-Clip-Art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00936" y="2024538"/>
            <a:ext cx="1171299" cy="99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" name="Group 255"/>
          <p:cNvGrpSpPr/>
          <p:nvPr/>
        </p:nvGrpSpPr>
        <p:grpSpPr>
          <a:xfrm>
            <a:off x="1565979" y="6717665"/>
            <a:ext cx="661455" cy="98352"/>
            <a:chOff x="22428" y="5904801"/>
            <a:chExt cx="661455" cy="650279"/>
          </a:xfrm>
        </p:grpSpPr>
        <p:cxnSp>
          <p:nvCxnSpPr>
            <p:cNvPr id="257" name="Straight Connector 256"/>
            <p:cNvCxnSpPr/>
            <p:nvPr/>
          </p:nvCxnSpPr>
          <p:spPr bwMode="auto">
            <a:xfrm>
              <a:off x="22428" y="5986453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8" name="Straight Connector 257"/>
            <p:cNvCxnSpPr>
              <a:cxnSpLocks/>
            </p:cNvCxnSpPr>
            <p:nvPr/>
          </p:nvCxnSpPr>
          <p:spPr bwMode="auto">
            <a:xfrm>
              <a:off x="94436" y="6217039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9" name="Straight Connector 258"/>
            <p:cNvCxnSpPr>
              <a:cxnSpLocks/>
            </p:cNvCxnSpPr>
            <p:nvPr/>
          </p:nvCxnSpPr>
          <p:spPr bwMode="auto">
            <a:xfrm>
              <a:off x="166444" y="6043659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0" name="Straight Connector 259"/>
            <p:cNvCxnSpPr>
              <a:cxnSpLocks/>
            </p:cNvCxnSpPr>
            <p:nvPr/>
          </p:nvCxnSpPr>
          <p:spPr bwMode="auto">
            <a:xfrm>
              <a:off x="238452" y="5914963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1" name="Straight Connector 260"/>
            <p:cNvCxnSpPr>
              <a:cxnSpLocks/>
            </p:cNvCxnSpPr>
            <p:nvPr/>
          </p:nvCxnSpPr>
          <p:spPr bwMode="auto">
            <a:xfrm>
              <a:off x="310460" y="6130721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2" name="Straight Connector 261"/>
            <p:cNvCxnSpPr>
              <a:cxnSpLocks/>
            </p:cNvCxnSpPr>
            <p:nvPr/>
          </p:nvCxnSpPr>
          <p:spPr bwMode="auto">
            <a:xfrm>
              <a:off x="382468" y="6047263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3" name="Straight Connector 262"/>
            <p:cNvCxnSpPr/>
            <p:nvPr/>
          </p:nvCxnSpPr>
          <p:spPr bwMode="auto">
            <a:xfrm>
              <a:off x="467859" y="5976291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4" name="Straight Connector 263"/>
            <p:cNvCxnSpPr>
              <a:cxnSpLocks/>
            </p:cNvCxnSpPr>
            <p:nvPr/>
          </p:nvCxnSpPr>
          <p:spPr bwMode="auto">
            <a:xfrm>
              <a:off x="539867" y="6206877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5" name="Straight Connector 264"/>
            <p:cNvCxnSpPr>
              <a:cxnSpLocks/>
            </p:cNvCxnSpPr>
            <p:nvPr/>
          </p:nvCxnSpPr>
          <p:spPr bwMode="auto">
            <a:xfrm>
              <a:off x="611875" y="6033497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6" name="Straight Connector 265"/>
            <p:cNvCxnSpPr>
              <a:cxnSpLocks/>
            </p:cNvCxnSpPr>
            <p:nvPr/>
          </p:nvCxnSpPr>
          <p:spPr bwMode="auto">
            <a:xfrm>
              <a:off x="683883" y="5904801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267" name="Straight Connector 266"/>
          <p:cNvCxnSpPr>
            <a:cxnSpLocks/>
          </p:cNvCxnSpPr>
          <p:nvPr/>
        </p:nvCxnSpPr>
        <p:spPr bwMode="auto">
          <a:xfrm>
            <a:off x="2299441" y="6598120"/>
            <a:ext cx="0" cy="20464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8" name="Straight Connector 267"/>
          <p:cNvCxnSpPr>
            <a:cxnSpLocks/>
          </p:cNvCxnSpPr>
          <p:nvPr/>
        </p:nvCxnSpPr>
        <p:spPr bwMode="auto">
          <a:xfrm>
            <a:off x="2371449" y="6559167"/>
            <a:ext cx="0" cy="2466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9" name="Straight Connector 268"/>
          <p:cNvCxnSpPr>
            <a:cxnSpLocks/>
          </p:cNvCxnSpPr>
          <p:nvPr/>
        </p:nvCxnSpPr>
        <p:spPr bwMode="auto">
          <a:xfrm>
            <a:off x="2487814" y="6530835"/>
            <a:ext cx="0" cy="27409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0" name="Straight Connector 269"/>
          <p:cNvCxnSpPr>
            <a:cxnSpLocks/>
          </p:cNvCxnSpPr>
          <p:nvPr/>
        </p:nvCxnSpPr>
        <p:spPr bwMode="auto">
          <a:xfrm>
            <a:off x="2559822" y="6641665"/>
            <a:ext cx="0" cy="160962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1" name="Straight Connector 270"/>
          <p:cNvCxnSpPr>
            <a:cxnSpLocks/>
          </p:cNvCxnSpPr>
          <p:nvPr/>
        </p:nvCxnSpPr>
        <p:spPr bwMode="auto">
          <a:xfrm>
            <a:off x="2631830" y="6559030"/>
            <a:ext cx="0" cy="24668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2" name="Straight Connector 271"/>
          <p:cNvCxnSpPr>
            <a:cxnSpLocks/>
          </p:cNvCxnSpPr>
          <p:nvPr/>
        </p:nvCxnSpPr>
        <p:spPr bwMode="auto">
          <a:xfrm>
            <a:off x="2703838" y="6497959"/>
            <a:ext cx="0" cy="310574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73" name="Group 272"/>
          <p:cNvGrpSpPr/>
          <p:nvPr/>
        </p:nvGrpSpPr>
        <p:grpSpPr>
          <a:xfrm>
            <a:off x="2775846" y="6738912"/>
            <a:ext cx="1404894" cy="80572"/>
            <a:chOff x="1232296" y="5898106"/>
            <a:chExt cx="1404894" cy="660441"/>
          </a:xfrm>
        </p:grpSpPr>
        <p:cxnSp>
          <p:nvCxnSpPr>
            <p:cNvPr id="274" name="Straight Connector 273"/>
            <p:cNvCxnSpPr>
              <a:cxnSpLocks/>
            </p:cNvCxnSpPr>
            <p:nvPr/>
          </p:nvCxnSpPr>
          <p:spPr bwMode="auto">
            <a:xfrm>
              <a:off x="1232296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5" name="Straight Connector 274"/>
            <p:cNvCxnSpPr>
              <a:cxnSpLocks/>
            </p:cNvCxnSpPr>
            <p:nvPr/>
          </p:nvCxnSpPr>
          <p:spPr bwMode="auto">
            <a:xfrm>
              <a:off x="1304304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6" name="Straight Connector 275"/>
            <p:cNvCxnSpPr/>
            <p:nvPr/>
          </p:nvCxnSpPr>
          <p:spPr bwMode="auto">
            <a:xfrm>
              <a:off x="1389695" y="596959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7" name="Straight Connector 276"/>
            <p:cNvCxnSpPr>
              <a:cxnSpLocks/>
            </p:cNvCxnSpPr>
            <p:nvPr/>
          </p:nvCxnSpPr>
          <p:spPr bwMode="auto">
            <a:xfrm>
              <a:off x="1461703" y="620018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8" name="Straight Connector 277"/>
            <p:cNvCxnSpPr>
              <a:cxnSpLocks/>
            </p:cNvCxnSpPr>
            <p:nvPr/>
          </p:nvCxnSpPr>
          <p:spPr bwMode="auto">
            <a:xfrm>
              <a:off x="1533711" y="602680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9" name="Straight Connector 278"/>
            <p:cNvCxnSpPr>
              <a:cxnSpLocks/>
            </p:cNvCxnSpPr>
            <p:nvPr/>
          </p:nvCxnSpPr>
          <p:spPr bwMode="auto">
            <a:xfrm>
              <a:off x="1605719" y="589810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0" name="Straight Connector 279"/>
            <p:cNvCxnSpPr>
              <a:cxnSpLocks/>
            </p:cNvCxnSpPr>
            <p:nvPr/>
          </p:nvCxnSpPr>
          <p:spPr bwMode="auto">
            <a:xfrm>
              <a:off x="1677727" y="611386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1" name="Straight Connector 280"/>
            <p:cNvCxnSpPr>
              <a:cxnSpLocks/>
            </p:cNvCxnSpPr>
            <p:nvPr/>
          </p:nvCxnSpPr>
          <p:spPr bwMode="auto">
            <a:xfrm>
              <a:off x="1749735" y="603040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2" name="Straight Connector 281"/>
            <p:cNvCxnSpPr/>
            <p:nvPr/>
          </p:nvCxnSpPr>
          <p:spPr bwMode="auto">
            <a:xfrm>
              <a:off x="1831719" y="5989920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3" name="Straight Connector 282"/>
            <p:cNvCxnSpPr>
              <a:cxnSpLocks/>
            </p:cNvCxnSpPr>
            <p:nvPr/>
          </p:nvCxnSpPr>
          <p:spPr bwMode="auto">
            <a:xfrm>
              <a:off x="1903727" y="6220506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4" name="Straight Connector 283"/>
            <p:cNvCxnSpPr>
              <a:cxnSpLocks/>
            </p:cNvCxnSpPr>
            <p:nvPr/>
          </p:nvCxnSpPr>
          <p:spPr bwMode="auto">
            <a:xfrm>
              <a:off x="1975735" y="604712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5" name="Straight Connector 284"/>
            <p:cNvCxnSpPr>
              <a:cxnSpLocks/>
            </p:cNvCxnSpPr>
            <p:nvPr/>
          </p:nvCxnSpPr>
          <p:spPr bwMode="auto">
            <a:xfrm>
              <a:off x="2047743" y="5918430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6" name="Straight Connector 285"/>
            <p:cNvCxnSpPr>
              <a:cxnSpLocks/>
            </p:cNvCxnSpPr>
            <p:nvPr/>
          </p:nvCxnSpPr>
          <p:spPr bwMode="auto">
            <a:xfrm>
              <a:off x="2119751" y="6134188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7" name="Straight Connector 286"/>
            <p:cNvCxnSpPr>
              <a:cxnSpLocks/>
            </p:cNvCxnSpPr>
            <p:nvPr/>
          </p:nvCxnSpPr>
          <p:spPr bwMode="auto">
            <a:xfrm>
              <a:off x="2191759" y="6050730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8" name="Straight Connector 287"/>
            <p:cNvCxnSpPr/>
            <p:nvPr/>
          </p:nvCxnSpPr>
          <p:spPr bwMode="auto">
            <a:xfrm>
              <a:off x="2277150" y="597975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9" name="Straight Connector 288"/>
            <p:cNvCxnSpPr>
              <a:cxnSpLocks/>
            </p:cNvCxnSpPr>
            <p:nvPr/>
          </p:nvCxnSpPr>
          <p:spPr bwMode="auto">
            <a:xfrm>
              <a:off x="2349158" y="621034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0" name="Straight Connector 289"/>
            <p:cNvCxnSpPr>
              <a:cxnSpLocks/>
            </p:cNvCxnSpPr>
            <p:nvPr/>
          </p:nvCxnSpPr>
          <p:spPr bwMode="auto">
            <a:xfrm>
              <a:off x="2421166" y="603696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1" name="Straight Connector 290"/>
            <p:cNvCxnSpPr>
              <a:cxnSpLocks/>
            </p:cNvCxnSpPr>
            <p:nvPr/>
          </p:nvCxnSpPr>
          <p:spPr bwMode="auto">
            <a:xfrm>
              <a:off x="2493174" y="590826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2" name="Straight Connector 291"/>
            <p:cNvCxnSpPr>
              <a:cxnSpLocks/>
            </p:cNvCxnSpPr>
            <p:nvPr/>
          </p:nvCxnSpPr>
          <p:spPr bwMode="auto">
            <a:xfrm>
              <a:off x="2565182" y="612402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3" name="Straight Connector 292"/>
            <p:cNvCxnSpPr>
              <a:cxnSpLocks/>
            </p:cNvCxnSpPr>
            <p:nvPr/>
          </p:nvCxnSpPr>
          <p:spPr bwMode="auto">
            <a:xfrm>
              <a:off x="2637190" y="604056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94" name="Group 293"/>
          <p:cNvGrpSpPr/>
          <p:nvPr/>
        </p:nvGrpSpPr>
        <p:grpSpPr>
          <a:xfrm>
            <a:off x="4228357" y="6754239"/>
            <a:ext cx="805471" cy="64518"/>
            <a:chOff x="2686409" y="5953096"/>
            <a:chExt cx="805471" cy="650279"/>
          </a:xfrm>
        </p:grpSpPr>
        <p:cxnSp>
          <p:nvCxnSpPr>
            <p:cNvPr id="295" name="Straight Connector 294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6" name="Straight Connector 295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7" name="Straight Connector 296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8" name="Straight Connector 297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9" name="Straight Connector 298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0" name="Straight Connector 299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1" name="Straight Connector 300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2" name="Straight Connector 301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3" name="Straight Connector 302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4" name="Straight Connector 303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5" name="Straight Connector 304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6" name="Straight Connector 305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07" name="Group 306"/>
          <p:cNvGrpSpPr/>
          <p:nvPr/>
        </p:nvGrpSpPr>
        <p:grpSpPr>
          <a:xfrm>
            <a:off x="5085819" y="6714218"/>
            <a:ext cx="805471" cy="95097"/>
            <a:chOff x="2686409" y="5953096"/>
            <a:chExt cx="805471" cy="650279"/>
          </a:xfrm>
        </p:grpSpPr>
        <p:cxnSp>
          <p:nvCxnSpPr>
            <p:cNvPr id="308" name="Straight Connector 307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9" name="Straight Connector 308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0" name="Straight Connector 309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1" name="Straight Connector 310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2" name="Straight Connector 311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3" name="Straight Connector 312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4" name="Straight Connector 313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5" name="Straight Connector 314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6" name="Straight Connector 315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7" name="Straight Connector 316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8" name="Straight Connector 317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9" name="Straight Connector 318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0" name="Group 319"/>
          <p:cNvGrpSpPr/>
          <p:nvPr/>
        </p:nvGrpSpPr>
        <p:grpSpPr>
          <a:xfrm>
            <a:off x="5965013" y="6769373"/>
            <a:ext cx="805471" cy="45719"/>
            <a:chOff x="2686409" y="5953096"/>
            <a:chExt cx="805471" cy="650279"/>
          </a:xfrm>
        </p:grpSpPr>
        <p:cxnSp>
          <p:nvCxnSpPr>
            <p:cNvPr id="321" name="Straight Connector 320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2" name="Straight Connector 321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3" name="Straight Connector 322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4" name="Straight Connector 323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5" name="Straight Connector 324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6" name="Straight Connector 325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7" name="Straight Connector 326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" name="Straight Connector 327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9" name="Straight Connector 328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0" name="Straight Connector 329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1" name="Straight Connector 330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2" name="Straight Connector 331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33" name="Group 332"/>
          <p:cNvGrpSpPr/>
          <p:nvPr/>
        </p:nvGrpSpPr>
        <p:grpSpPr>
          <a:xfrm>
            <a:off x="6889983" y="6757578"/>
            <a:ext cx="805471" cy="67674"/>
            <a:chOff x="2686409" y="5953096"/>
            <a:chExt cx="805471" cy="650279"/>
          </a:xfrm>
        </p:grpSpPr>
        <p:cxnSp>
          <p:nvCxnSpPr>
            <p:cNvPr id="334" name="Straight Connector 333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5" name="Straight Connector 334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6" name="Straight Connector 335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7" name="Straight Connector 336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8" name="Straight Connector 337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9" name="Straight Connector 338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0" name="Straight Connector 339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1" name="Straight Connector 340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2" name="Straight Connector 341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3" name="Straight Connector 342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4" name="Straight Connector 343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5" name="Straight Connector 344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46" name="Group 345"/>
          <p:cNvGrpSpPr/>
          <p:nvPr/>
        </p:nvGrpSpPr>
        <p:grpSpPr>
          <a:xfrm>
            <a:off x="7782645" y="6644212"/>
            <a:ext cx="805471" cy="170090"/>
            <a:chOff x="2686409" y="5953096"/>
            <a:chExt cx="805471" cy="650279"/>
          </a:xfrm>
        </p:grpSpPr>
        <p:cxnSp>
          <p:nvCxnSpPr>
            <p:cNvPr id="347" name="Straight Connector 346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8" name="Straight Connector 347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9" name="Straight Connector 348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0" name="Straight Connector 349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1" name="Straight Connector 350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2" name="Straight Connector 351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3" name="Straight Connector 352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4" name="Straight Connector 353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5" name="Straight Connector 354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6" name="Straight Connector 355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7" name="Straight Connector 356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8" name="Straight Connector 357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59" name="Group 358"/>
          <p:cNvGrpSpPr/>
          <p:nvPr/>
        </p:nvGrpSpPr>
        <p:grpSpPr>
          <a:xfrm>
            <a:off x="8686574" y="6602005"/>
            <a:ext cx="805471" cy="201210"/>
            <a:chOff x="2686409" y="5953096"/>
            <a:chExt cx="805471" cy="650279"/>
          </a:xfrm>
        </p:grpSpPr>
        <p:cxnSp>
          <p:nvCxnSpPr>
            <p:cNvPr id="360" name="Straight Connector 359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1" name="Straight Connector 360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2" name="Straight Connector 361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3" name="Straight Connector 362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4" name="Straight Connector 363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5" name="Straight Connector 364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6" name="Straight Connector 365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7" name="Straight Connector 366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8" name="Straight Connector 367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9" name="Straight Connector 368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0" name="Straight Connector 369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1" name="Straight Connector 370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72" name="Group 371"/>
          <p:cNvGrpSpPr/>
          <p:nvPr/>
        </p:nvGrpSpPr>
        <p:grpSpPr>
          <a:xfrm>
            <a:off x="9567482" y="6692356"/>
            <a:ext cx="805471" cy="121021"/>
            <a:chOff x="2686409" y="5953096"/>
            <a:chExt cx="805471" cy="650279"/>
          </a:xfrm>
        </p:grpSpPr>
        <p:cxnSp>
          <p:nvCxnSpPr>
            <p:cNvPr id="373" name="Straight Connector 372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4" name="Straight Connector 373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5" name="Straight Connector 374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6" name="Straight Connector 375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7" name="Straight Connector 376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8" name="Straight Connector 377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9" name="Straight Connector 378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0" name="Straight Connector 379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1" name="Straight Connector 380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2" name="Straight Connector 381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3" name="Straight Connector 382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4" name="Straight Connector 383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85" name="Group 384"/>
          <p:cNvGrpSpPr/>
          <p:nvPr/>
        </p:nvGrpSpPr>
        <p:grpSpPr>
          <a:xfrm>
            <a:off x="10216690" y="6484911"/>
            <a:ext cx="805471" cy="315894"/>
            <a:chOff x="2686409" y="5953096"/>
            <a:chExt cx="805471" cy="650279"/>
          </a:xfrm>
        </p:grpSpPr>
        <p:cxnSp>
          <p:nvCxnSpPr>
            <p:cNvPr id="386" name="Straight Connector 385"/>
            <p:cNvCxnSpPr>
              <a:cxnSpLocks/>
            </p:cNvCxnSpPr>
            <p:nvPr/>
          </p:nvCxnSpPr>
          <p:spPr bwMode="auto">
            <a:xfrm>
              <a:off x="2686409" y="6034748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7" name="Straight Connector 386"/>
            <p:cNvCxnSpPr>
              <a:cxnSpLocks/>
            </p:cNvCxnSpPr>
            <p:nvPr/>
          </p:nvCxnSpPr>
          <p:spPr bwMode="auto">
            <a:xfrm>
              <a:off x="2758417" y="6265334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8" name="Straight Connector 387"/>
            <p:cNvCxnSpPr>
              <a:cxnSpLocks/>
            </p:cNvCxnSpPr>
            <p:nvPr/>
          </p:nvCxnSpPr>
          <p:spPr bwMode="auto">
            <a:xfrm>
              <a:off x="2830425" y="6091954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9" name="Straight Connector 388"/>
            <p:cNvCxnSpPr>
              <a:cxnSpLocks/>
            </p:cNvCxnSpPr>
            <p:nvPr/>
          </p:nvCxnSpPr>
          <p:spPr bwMode="auto">
            <a:xfrm>
              <a:off x="2902433" y="5963258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0" name="Straight Connector 389"/>
            <p:cNvCxnSpPr>
              <a:cxnSpLocks/>
            </p:cNvCxnSpPr>
            <p:nvPr/>
          </p:nvCxnSpPr>
          <p:spPr bwMode="auto">
            <a:xfrm>
              <a:off x="2974441" y="6179016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1" name="Straight Connector 390"/>
            <p:cNvCxnSpPr>
              <a:cxnSpLocks/>
            </p:cNvCxnSpPr>
            <p:nvPr/>
          </p:nvCxnSpPr>
          <p:spPr bwMode="auto">
            <a:xfrm>
              <a:off x="3046449" y="6095558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2" name="Straight Connector 391"/>
            <p:cNvCxnSpPr>
              <a:cxnSpLocks/>
            </p:cNvCxnSpPr>
            <p:nvPr/>
          </p:nvCxnSpPr>
          <p:spPr bwMode="auto">
            <a:xfrm>
              <a:off x="3131840" y="6024586"/>
              <a:ext cx="0" cy="564234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3" name="Straight Connector 392"/>
            <p:cNvCxnSpPr>
              <a:cxnSpLocks/>
            </p:cNvCxnSpPr>
            <p:nvPr/>
          </p:nvCxnSpPr>
          <p:spPr bwMode="auto">
            <a:xfrm>
              <a:off x="3203848" y="6255172"/>
              <a:ext cx="0" cy="331346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4" name="Straight Connector 393"/>
            <p:cNvCxnSpPr>
              <a:cxnSpLocks/>
            </p:cNvCxnSpPr>
            <p:nvPr/>
          </p:nvCxnSpPr>
          <p:spPr bwMode="auto">
            <a:xfrm>
              <a:off x="3275856" y="6081792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5" name="Straight Connector 394"/>
            <p:cNvCxnSpPr>
              <a:cxnSpLocks/>
            </p:cNvCxnSpPr>
            <p:nvPr/>
          </p:nvCxnSpPr>
          <p:spPr bwMode="auto">
            <a:xfrm>
              <a:off x="3347864" y="5953096"/>
              <a:ext cx="0" cy="63932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6" name="Straight Connector 395"/>
            <p:cNvCxnSpPr>
              <a:cxnSpLocks/>
            </p:cNvCxnSpPr>
            <p:nvPr/>
          </p:nvCxnSpPr>
          <p:spPr bwMode="auto">
            <a:xfrm>
              <a:off x="3419872" y="6168854"/>
              <a:ext cx="0" cy="42126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7" name="Straight Connector 396"/>
            <p:cNvCxnSpPr>
              <a:cxnSpLocks/>
            </p:cNvCxnSpPr>
            <p:nvPr/>
          </p:nvCxnSpPr>
          <p:spPr bwMode="auto">
            <a:xfrm>
              <a:off x="3491880" y="6085396"/>
              <a:ext cx="0" cy="507817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98" name="Group 397"/>
          <p:cNvGrpSpPr/>
          <p:nvPr/>
        </p:nvGrpSpPr>
        <p:grpSpPr>
          <a:xfrm>
            <a:off x="2000114" y="6273340"/>
            <a:ext cx="326312" cy="550772"/>
            <a:chOff x="10260632" y="4745675"/>
            <a:chExt cx="326312" cy="550772"/>
          </a:xfrm>
        </p:grpSpPr>
        <p:sp>
          <p:nvSpPr>
            <p:cNvPr id="399" name="Rectangle 398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00" name="Oval 399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04" name="Group 403"/>
          <p:cNvGrpSpPr/>
          <p:nvPr/>
        </p:nvGrpSpPr>
        <p:grpSpPr>
          <a:xfrm>
            <a:off x="3944931" y="6210755"/>
            <a:ext cx="326312" cy="550772"/>
            <a:chOff x="10260632" y="4745675"/>
            <a:chExt cx="326312" cy="550772"/>
          </a:xfrm>
        </p:grpSpPr>
        <p:sp>
          <p:nvSpPr>
            <p:cNvPr id="405" name="Rectangle 404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06" name="Oval 405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10" name="Group 409"/>
          <p:cNvGrpSpPr/>
          <p:nvPr/>
        </p:nvGrpSpPr>
        <p:grpSpPr>
          <a:xfrm>
            <a:off x="4617199" y="6210755"/>
            <a:ext cx="326312" cy="550772"/>
            <a:chOff x="10260632" y="4745675"/>
            <a:chExt cx="326312" cy="550772"/>
          </a:xfrm>
        </p:grpSpPr>
        <p:sp>
          <p:nvSpPr>
            <p:cNvPr id="411" name="Rectangle 410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12" name="Oval 411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7361039" y="6196952"/>
            <a:ext cx="326312" cy="550772"/>
            <a:chOff x="10260632" y="4745675"/>
            <a:chExt cx="326312" cy="550772"/>
          </a:xfrm>
        </p:grpSpPr>
        <p:sp>
          <p:nvSpPr>
            <p:cNvPr id="417" name="Rectangle 416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18" name="Oval 417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25" name="Group 424"/>
          <p:cNvGrpSpPr/>
          <p:nvPr/>
        </p:nvGrpSpPr>
        <p:grpSpPr>
          <a:xfrm>
            <a:off x="9773863" y="6147846"/>
            <a:ext cx="326312" cy="550772"/>
            <a:chOff x="10260632" y="4745675"/>
            <a:chExt cx="326312" cy="550772"/>
          </a:xfrm>
        </p:grpSpPr>
        <p:sp>
          <p:nvSpPr>
            <p:cNvPr id="426" name="Rectangle 425"/>
            <p:cNvSpPr/>
            <p:nvPr/>
          </p:nvSpPr>
          <p:spPr bwMode="auto">
            <a:xfrm>
              <a:off x="10398455" y="5086262"/>
              <a:ext cx="53437" cy="210185"/>
            </a:xfrm>
            <a:prstGeom prst="rect">
              <a:avLst/>
            </a:prstGeom>
            <a:solidFill>
              <a:srgbClr val="F6CD1E"/>
            </a:solidFill>
            <a:ln w="127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27" name="Oval 426"/>
            <p:cNvSpPr/>
            <p:nvPr/>
          </p:nvSpPr>
          <p:spPr bwMode="auto">
            <a:xfrm>
              <a:off x="10260632" y="4745675"/>
              <a:ext cx="326312" cy="358716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2800">
                <a:solidFill>
                  <a:srgbClr val="A2FFA3"/>
                </a:solidFill>
                <a:latin typeface="Book Antiqua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28" name="Group 427"/>
          <p:cNvGrpSpPr/>
          <p:nvPr/>
        </p:nvGrpSpPr>
        <p:grpSpPr>
          <a:xfrm>
            <a:off x="8149583" y="4296816"/>
            <a:ext cx="803564" cy="2485676"/>
            <a:chOff x="10513885" y="554585"/>
            <a:chExt cx="2632813" cy="4465669"/>
          </a:xfrm>
        </p:grpSpPr>
        <p:cxnSp>
          <p:nvCxnSpPr>
            <p:cNvPr id="429" name="Straight Connector 428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0" name="Straight Connector 429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1" name="Straight Connector 430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2" name="Straight Connector 431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3" name="Straight Connector 432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4" name="Teardrop 433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5" name="Teardrop 434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6" name="Teardrop 435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7" name="Teardrop 436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38" name="Teardrop 437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39" name="Teardrop 438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0" name="Teardrop 439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5951435" y="4440771"/>
            <a:ext cx="769149" cy="2304459"/>
            <a:chOff x="10513885" y="554585"/>
            <a:chExt cx="2632813" cy="4465669"/>
          </a:xfrm>
        </p:grpSpPr>
        <p:cxnSp>
          <p:nvCxnSpPr>
            <p:cNvPr id="442" name="Straight Connector 441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3" name="Straight Connector 442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4" name="Straight Connector 443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5" name="Straight Connector 444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6" name="Straight Connector 445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47" name="Teardrop 446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8" name="Teardrop 447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49" name="Teardrop 448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0" name="Teardrop 449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1" name="Teardrop 450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52" name="Teardrop 451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53" name="Teardrop 452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  <p:grpSp>
        <p:nvGrpSpPr>
          <p:cNvPr id="454" name="Group 453"/>
          <p:cNvGrpSpPr/>
          <p:nvPr/>
        </p:nvGrpSpPr>
        <p:grpSpPr>
          <a:xfrm>
            <a:off x="3332319" y="4575163"/>
            <a:ext cx="699557" cy="2204339"/>
            <a:chOff x="10513885" y="554585"/>
            <a:chExt cx="2632813" cy="4465669"/>
          </a:xfrm>
        </p:grpSpPr>
        <p:cxnSp>
          <p:nvCxnSpPr>
            <p:cNvPr id="455" name="Straight Connector 454"/>
            <p:cNvCxnSpPr/>
            <p:nvPr/>
          </p:nvCxnSpPr>
          <p:spPr bwMode="auto">
            <a:xfrm rot="16200000" flipH="1">
              <a:off x="11013951" y="947494"/>
              <a:ext cx="1214446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6" name="Straight Connector 455"/>
            <p:cNvCxnSpPr/>
            <p:nvPr/>
          </p:nvCxnSpPr>
          <p:spPr bwMode="auto">
            <a:xfrm rot="5400000">
              <a:off x="10906794" y="1411841"/>
              <a:ext cx="2000264" cy="357190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7" name="Straight Connector 456"/>
            <p:cNvCxnSpPr/>
            <p:nvPr/>
          </p:nvCxnSpPr>
          <p:spPr bwMode="auto">
            <a:xfrm>
              <a:off x="10728199" y="2019064"/>
              <a:ext cx="1000132" cy="500066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8" name="Straight Connector 457"/>
            <p:cNvCxnSpPr/>
            <p:nvPr/>
          </p:nvCxnSpPr>
          <p:spPr bwMode="auto">
            <a:xfrm rot="10800000" flipV="1">
              <a:off x="11728331" y="1233246"/>
              <a:ext cx="1357322" cy="1285884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9" name="Straight Connector 458"/>
            <p:cNvCxnSpPr/>
            <p:nvPr/>
          </p:nvCxnSpPr>
          <p:spPr bwMode="auto">
            <a:xfrm rot="5400000">
              <a:off x="10478166" y="3769295"/>
              <a:ext cx="2500330" cy="1588"/>
            </a:xfrm>
            <a:prstGeom prst="line">
              <a:avLst/>
            </a:prstGeom>
            <a:solidFill>
              <a:schemeClr val="accent1"/>
            </a:solidFill>
            <a:ln w="136525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0" name="Teardrop 459"/>
            <p:cNvSpPr/>
            <p:nvPr/>
          </p:nvSpPr>
          <p:spPr bwMode="auto">
            <a:xfrm>
              <a:off x="10513885" y="1947626"/>
              <a:ext cx="357190" cy="714380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1" name="Teardrop 460"/>
            <p:cNvSpPr/>
            <p:nvPr/>
          </p:nvSpPr>
          <p:spPr bwMode="auto">
            <a:xfrm>
              <a:off x="11249050" y="554585"/>
              <a:ext cx="214314" cy="500066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2" name="Teardrop 461"/>
            <p:cNvSpPr/>
            <p:nvPr/>
          </p:nvSpPr>
          <p:spPr bwMode="auto">
            <a:xfrm>
              <a:off x="11381534" y="1358091"/>
              <a:ext cx="285752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3" name="Teardrop 462"/>
            <p:cNvSpPr/>
            <p:nvPr/>
          </p:nvSpPr>
          <p:spPr bwMode="auto">
            <a:xfrm>
              <a:off x="11906926" y="574553"/>
              <a:ext cx="285752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4" name="Teardrop 463"/>
            <p:cNvSpPr/>
            <p:nvPr/>
          </p:nvSpPr>
          <p:spPr bwMode="auto">
            <a:xfrm>
              <a:off x="12932384" y="1160248"/>
              <a:ext cx="214314" cy="571504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Angsana New" pitchFamily="18" charset="-34"/>
              </a:endParaRPr>
            </a:p>
          </p:txBody>
        </p:sp>
        <p:sp>
          <p:nvSpPr>
            <p:cNvPr id="465" name="Teardrop 464"/>
            <p:cNvSpPr/>
            <p:nvPr/>
          </p:nvSpPr>
          <p:spPr bwMode="auto">
            <a:xfrm>
              <a:off x="12485660" y="1565725"/>
              <a:ext cx="214314" cy="642942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  <p:sp>
          <p:nvSpPr>
            <p:cNvPr id="466" name="Teardrop 465"/>
            <p:cNvSpPr/>
            <p:nvPr/>
          </p:nvSpPr>
          <p:spPr bwMode="auto">
            <a:xfrm>
              <a:off x="11832368" y="2054782"/>
              <a:ext cx="357190" cy="785818"/>
            </a:xfrm>
            <a:prstGeom prst="teardrop">
              <a:avLst/>
            </a:prstGeom>
            <a:solidFill>
              <a:srgbClr val="D26E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A2FF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cs typeface="Angsana New" panose="02020603050405020304" pitchFamily="18" charset="-34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86071060"/>
      </p:ext>
    </p:extLst>
  </p:cSld>
  <p:clrMapOvr>
    <a:masterClrMapping/>
  </p:clrMapOvr>
  <p:transition spd="slow" advTm="1928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7500" decel="7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2795 0.15602 L 0.21944 0.24583 C 0.27135 0.2662 0.34861 0.27731 0.42969 0.27731 C 0.52066 0.27731 0.59479 0.2662 0.6467 0.24583 L 0.89375 0.15602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4" y="606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L -1.38889E-6 0.00116 C 0.0816 -0.00856 0.1599 -0.02592 0.24427 -0.02592 C 0.27066 -0.02592 0.27934 -0.00741 0.29983 -1.48148E-6 C 0.32604 0.00996 0.35816 0.01736 0.38125 0.02732 C 0.40174 0.03611 0.41649 0.04815 0.43698 0.05509 C 0.4632 0.0625 0.49219 0.06389 0.52136 0.06829 C 0.55625 0.08704 0.59983 0.10139 0.62899 0.12338 C 0.64948 0.13658 0.66129 0.15255 0.6849 0.16412 C 0.70799 0.1757 0.73993 0.1831 0.76927 0.1919 C 0.77795 0.20509 0.78056 0.22083 0.79531 0.23241 C 0.80972 0.24398 0.83906 0.24861 0.85052 0.25996 C 0.87691 0.28611 0.90608 0.34283 0.90608 0.34445 L 0.96198 0.34283 L 0.96198 0.34445 L 0.96198 0.34283 " pathEditMode="relative" rAng="0" ptsTypes="AAAAAAAAAAAAAAAA">
                                      <p:cBhvr>
                                        <p:cTn id="8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90" y="159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7500" decel="7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0712 0.07408 L 0.55452 0.16389 C 0.6066 0.18426 0.68369 0.19537 0.76476 0.19537 C 0.85573 0.19537 0.92987 0.18426 0.98178 0.16389 L 1.22882 0.07408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76" y="60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174" y="268475"/>
            <a:ext cx="11799651" cy="859932"/>
          </a:xfrm>
        </p:spPr>
        <p:txBody>
          <a:bodyPr/>
          <a:lstStyle/>
          <a:p>
            <a:r>
              <a:rPr lang="en-US" dirty="0">
                <a:effectLst/>
              </a:rPr>
              <a:t>How much natural regeneration is needed?</a:t>
            </a:r>
            <a:endParaRPr lang="en-GB" dirty="0"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2822" y="1309235"/>
            <a:ext cx="107863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US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Seasonally dry tropics (1,500 – 2,000 mm rainfall per year) 3,086/ha (=1.8 m average spacing) optimal stocking density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E35FDB-A7BD-75F5-497A-5B35FD6FBC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" t="1844" r="5347" b="2554"/>
          <a:stretch/>
        </p:blipFill>
        <p:spPr>
          <a:xfrm>
            <a:off x="5175116" y="2547825"/>
            <a:ext cx="6850255" cy="415453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7E58027-458B-7A94-26E5-926836B42EB6}"/>
              </a:ext>
            </a:extLst>
          </p:cNvPr>
          <p:cNvSpPr/>
          <p:nvPr/>
        </p:nvSpPr>
        <p:spPr>
          <a:xfrm>
            <a:off x="702822" y="2635945"/>
            <a:ext cx="42785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US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Tropical rain forests – trial wider spacing …</a:t>
            </a:r>
          </a:p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endParaRPr lang="en-US" sz="32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  <a:p>
            <a:pPr marL="446088" indent="-446088" eaLnBrk="0" fontAlgn="base" hangingPunct="0">
              <a:spcAft>
                <a:spcPct val="0"/>
              </a:spcAft>
              <a:buFontTx/>
              <a:buChar char="•"/>
            </a:pPr>
            <a:r>
              <a:rPr lang="en-US" sz="32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Drier tropics – trial closer spacing …</a:t>
            </a:r>
            <a:endParaRPr lang="en-US" sz="2400" b="1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anose="02020603050405020304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332830"/>
      </p:ext>
    </p:extLst>
  </p:cSld>
  <p:clrMapOvr>
    <a:masterClrMapping/>
  </p:clrMapOvr>
  <p:transition spd="slow" advTm="120549"/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3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14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8000" fill="hold" grpId="0" nodeType="clickEffect" p14:presetBounceEnd="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">
                                          <p:cBhvr additive="base">
                                            <p:cTn id="19" dur="500" fill="hold"/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">
                                          <p:cBhvr additive="base">
                                            <p:cTn id="20" dur="500" fill="hold"/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uild="p"/>
          <p:bldP spid="7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4" accel="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build="p"/>
          <p:bldP spid="7" grpId="0" build="p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4663" y="5013176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US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FORRU - CMU </a:t>
            </a:r>
          </a:p>
          <a:p>
            <a:pPr marL="342900" indent="-342900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/>
            </a:pPr>
            <a:r>
              <a:rPr lang="en-GB" sz="44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 you for listening</a:t>
            </a:r>
            <a:r>
              <a:rPr lang="en-GB" sz="32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44663" y="188640"/>
            <a:ext cx="6887441" cy="1311128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Website: </a:t>
            </a: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www.forru.org</a:t>
            </a:r>
            <a:endParaRPr lang="en-GB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987425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400" b="1" kern="0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Facebook: Forru Cmu </a:t>
            </a:r>
            <a:endParaRPr lang="en-US" sz="4400" b="1" kern="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188639"/>
            <a:ext cx="4871216" cy="6558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AutoShape 2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0" name="AutoShape 4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0902" name="AutoShape 6" descr="data:image/jpeg;base64,/9j/4AAQSkZJRgABAQAAAQABAAD/2wCEAAkGBg4NDQ8PDg0QEA8PDhAODQ4PEBEPDw0NFBAVFRQQEhIXGyYfFxkkGhQeHy8gIygpLCwsFR4xNTAqNSYrLCkBCQoKDgwOGA8PGTUdHSQqKi4qNSo1MSoqKSosLTAuKSosKTUrKSkqKSkpKSksKSkpLCksLCkpLCwpLCw2LCkpKf/AABEIAMwAzAMBIgACEQEDEQH/xAAbAAABBQEBAAAAAAAAAAAAAAAAAQIFBgcDBP/EAE4QAAECAwEGDwwIBgIDAAAAAAEAAgMEEQUGEiFRc9EHExYiMTI1QVJxcpKiscEUM2FkgZGjsrPCw+IVIyQ0QnSh0hclU1Rik4PwQ2Ph/8QAGgEAAgMBAQAAAAAAAAAAAAAAAAMCBAUBBv/EACwRAAIBAQUHBAIDAAAAAAAAAAABAgMEERIxMhMhM0FRUnFCYWKRFCKBsdH/2gAMAwEAAhEDEQA/ANxQhCABeGftqXl++RAHcAa5/mCgLorrCCYMs7YwPijHwWZ1WoMq+Kb4nATUudUk+Hwq5Ts16xT3IROrduiWuNd1DB1kB7hjc4Mzrlq88W9L8ihWWbDGzU+WnUujpaCNlrRxmifsqXQXjn1JbV54t6X5EavPFvS/IofSoGJnOGdGlQMTOcM6NlS7Qxz6kxq88W9L8iNXni3pfkUPpUDEznDOjSoGJnOGdGypdoY59SY1eeLel+RGrzxb0vyKH0qBiZzhnRpUDEznDOjZUu0Mc+pMavPFvS/IjV54t6X5FD6VAxM5wzo0qBiZzhnRsqXaGOfUmNXni3pfkRq88W9L8ih9KgYmc4Z0aVAxM5wzo2VLtDHPqTGrzxb0vyI1eeLel+RQ+lQMTOcM6NKgYmc4Z0bKl2hjn1JjV54t6X5EavPFvS/IofSoGJnOGdKIMDEzz/8A1GypdoY59SXF3g35Y+SLX3V75S7GWiGj76Gf8xVvnCrTpGEfw04iQvNFsvgOr4HZ1zY0n7BtJo0mHFa8BzXBzTsEGoPEU5ZnZ1rx5N+tJArrobtq7ydoV/sq1Yc1DD4Z8D2HbMdiOdVatB09+aHwqKXk9qEIVcYCr119smBCENhpEi1FRsth757POrA40CzS6OaMedfh2rhCb5MHWVYs0MU9/IVVlhicZCTv9c7ag0pwjmUjGmGw21J4gN/wBIL2GzE1o/QKEmZkxHEnyDEFor937FXSj0R7Re/YN6MQ2fKV5i5c6oqmpJZELx9UVTKoqugPqiqZVFUAPqiqZVFUAPqiqZVFUAPqiqZVFUAPqiqdAlokU0hw3vP+DXO6l74dzU67YlnjlFresqLlFZs6k3kiOqiqlxchPH/wgccRmdKbj57+iP8AYzOo7WHcjuCXQi4cdzdq4jq8ykJW0w7A/Ad47x48S4T1hzMuy/iwi1tQ2+vmkVOwMBUfVdujNbg3xJ+alhEGIjanF4OJeWxbUdJzAca3tb2K3G3ONlFmzd8LxxwgYDjC5WrBoQ8b+tPHvH/uJLSzhIlf6kagx4cAQagioOMJygrj53TZRgJwsJhniGx+inVkyjhk0XU71ecpl1GlZgzXTjzXYiRXfqVp03tCsvlz9ricuL6xVuy+rwJrcj0WtGowN4Rw8QURfL3Wy7CziPWFHXyvwX6lWWY++RfJl8i+UyI++RfJl8i+QA++RfJl8i+QA++RfJl8iqAH3yL5MqiqAO8GE6I9rGNLnONGtGySr5YlxcKE0PmAIsTZvThhs8AH4j4SuNw1ihkLul418QUhV/BCxjwnqorWs60V3fhiW6VNXXsayGGijQABsACgHkTkIVEsAhCEAV27v7l/zQ+1Z5fLQrvT9h/5ofas6vlq2Th/yU62o9EvGvHtdiOHi31LWmKwj4CDxCuyoG+U7Nu+odyB2J080xccmTlwL/q4g/8AZ7rVb1TLgDrImU91quayq/EZcp6UcJvaFZbLn7ZE5cX1itSm9oVlcuftkTlxvWKfZfV4IVuQtsnXM4j1qOqvdbR1zOI9ajarQhpKsszpVFVzqlqpkR9UVTKoqgB9UVTaoqgB1UVSVRVADqrrJy5jRYcMbMR7Wec0XCqmbj4V/aECu8Xv5sNxH6qM3hi2Sir2kahChBjWtaKNa0NaMQAoE9CFgmiCELnMR2w4b3u2rGlzuICpQAkxNQ4Tb6JEaxuN7g0fqvFqlkv7uDzwswtW1Yk3FdFiGtTrG70Nm81oXjqtGNiV37Mquv0Re7s7blo8peQo7Hv01hvWmpoK1Ko1U2qSqt06apxwoTOWJ3sdVT02fqHcgdir1VPzZ+zu5A7ETzQR5k3ofbSJlPcarqqToeH6uLlfcarssmvxGXKelHGb2hWKylqOFoRmuaCBFmACMBoHuW1Te0KwiX3Tj5WZ9dyfZPV4IVuRLW1aEO+ZV17rTs4N8b68bXg7BB4jVeK6TbQ+S7rCiGkjYJHEaLSgv1RVlmWaqWqgYdoRW/jrygCvQy2HfiYDxEhTuIktVLVR7LWYdkOHmK6ttCEfx04wQi4D11RVcWzDDsPb5wugcMY86LgHVSpq0C5W5qTmJKFFiwA57tMvnEuFaRHAbBxBKq1FSV7JQg5O5FBU7cQf5jC5MX2ZV31G2f8A2rec/Ou8lc1Jy8QRIUAMe2t64FxpUUOycRVSdrhKLSTHxoyTTJNCELNLQKJuseRZ8yR/SI85A7VLLjNyjI0N0OK2+Y8Uc01FR5FKDukmzjV6uMXSLVdRtn/2rec/OjUZZ/8Aat5z860vzIdGVNhIypJVW7RDsSWkpERZaC2HEMeGy+BcdaQ6ownwLMIkw922e4+XArVKaqRxIVKLi7mTcWbhs2zwPBWp8wUxaVpASzy1pP1Y2cA3lRiFabQH2V+THYia3o7HmW3QqmnRYMZzqYI9ABvDS2LQVnOhD93j/mPhsWjLItHEkXKelHGb2hWES+6UfKzPruW7ze0KwmX3Sj5WZ9dyfZPV4IVuQy6PbQ+S7rCh1M3R7aHyXdYUQtOnpRVlmIlQlTCIUSoSrpwSiWiKJaLoAHHGfOVtmhySbJlq443t3rFKLa9DncmW443t3qjb+GvP+j7PqLKhCFjF0EIQgAQhCABCEIApmixuYPzMLqcseWw6K+5o/Mwupyx9bNi4X8lKvqGkK0Wh91fkx2KsEK0Wh91fkx2J9TNC48yzaEXeI/5j4bFoyzrQj7xH/MfDYtFWNaOLIu09KOM3tCsKl90o+VmPXct1m9oVhcvulHysx67k+x+rwQrchl0e2h8l3WFEKYuj20Pku6wohalPSipLMEqEqaRESpaJaLpwSiWiVFEAJRWSyLvZ2TgMl4Ig6Wy+vb+GXO1zi41N8N8quoooyhGaukrzqk1kW/8AilaOKX/1O/epi5C72dnJ6FAjaTpbxELryGWu1sMuFDfHfCziisuh0P5rA5Mb2LlXq0KapyajyYyFSTkt5tCEIWCaAKLuotKJKSMxHhXumQmXzL4VbW+AwioxqUUDd3uVOZL3gmU1fOKfVEZaWZ8dFO0cUv8A6nfvSfxUtLFL/wCp371USElFvfj0u1GftJdSet27ebn4OkxxCvA9sTWMLXXza0wlxxqvJ1ElFOMIxV0VcRcm8xpVotD7q/JjsVYKs9ofdX5MdiXUzROPMs2hJ3iPl/hsWirOtCTvEfL/AA2LRVjWniyLtLQjjN7QrC5fdKPlZj13LdJvaFYZL7pR8rMeu5Psfq8C63IbdHtofJd1hRCl7ottD5LusKJC1KelFWWYJQEBKE0gFEqEoC6cBLRCWi6AiVLRC6AlFZdDofzWByY3sXKuUVk0O91YHJjexck1+FLwydPUvJsqEIXmjTBQN3e5U3kveCnlA3dblTeS94JlHiR8ojPSzESEicUi9MZY1IQnUSLh0YQrPaH3V+THYq0QrNaA+yvyY7EipmiceZZdCXvEbL/DYtEWd6EveI2X+GxaIsW08WRepaEcZvaFYbL7pR8rMeu5blN7QrDZfdGPlZj13J9i9XgXW5DbottD5LusKJCl7ottD5LusKJC1aelFSWYBKhKE0gACVCcF0AohKlopHBEtEUSoASismh4P5rA5Mb2LlXKKyaHm6sDkxvZOSq/Cl4ZOnqXk2NCELzBqAoK7rcqbyXvBTqgrudypvJe8E2jxI+URnpZiZTSE8pq9MZQ1IQnEJFw6NKs1ofdX5MdirRVltD7q/JjsSKmaGR5ll0Ju8Rsv8Ni0NZ5oT94jZf4bFoaxLTxZF6loRxm9oVh0vujGysx67luM3tCsOl90Y2VmPXcrFi9XgXX5DbodtD5LusKKCmboofe3cpvUVDLVp6UVJZipUBKE0gKEqROCkcABKhKugFEUSpV04JRWPQ93UgcmN7JyrtFY9D7dSByY3snJVo4UvD/AKJ09a8mwoQheWNUFBXcblzeS94KdUFdxuXN5L3gm0eJHyiM9L8GKlNTykXqDKGJCnJFEBpVltD7q/JjsVca2pAG+QB5VY7VcGy7xjAaOMkJFTNDI5MsmhP3iNl/hsWhrPdCjvEbL/DYtCWHauLIv0tCOM3tDxLDbTb3PacS+2BHLsWtfhr0v0W6xW1BWS6IlklsURwMB1j/AHT2eZNsc0qmF8yFdXxv6HmtKV02E5o2w1zeMbyrFFZLJndNhgE69tA7DhOJ3/d9eW1bJJJiQxWuF7R1halOWF4WVZK/eiGTgkShWhQqUJAnLpwUJUgTgpHASoSqQBRWLQ+H80gcmN7Jyrylrl7Vhyc5DjxA4sYHghgBdrmFooCRjSq0XKnJLoyUHdJNm1oVP/ifJf0pjmM/ej+KEl/SmOYz9687+JW7WaO2h1LgoO7fcubyXvBRf8UJL+lMcxn71GXR6IEpNSUeBDhxw+Iy9aXNYGg1BwkOOJMpWaqpxbjzRGdWDi95npTSnFIV6EzhpSJy6yso+K6jRxneaPCovcdR3seVv4ocRrWYTyt4L3W/GpCDd97v0bhP608698tLNgsDRsDCSd875KgJl7puYDWYakMhjwYz1qrfili5IbdcrjQtC6XLZUuP44jnDiFG9ivahLmLPECAxg2GtAHk31NrBqzxzcupoRWGKQKAukskRobgW1BBBGMKfTYjA4UKWSMGtCzoslGq2tAdY/wcFyk5K14cXATeOphDjQeQrQLcudbEB1oNdkUwKgWlci5hJh4P8ThHkK1KVqjNXVNz6lSdJrfEfNWXCi4SKO4TcB8uNeB9zzvwxB5QR1Lk2UnIWBt9SlBRwcKeAHYXZkedApeE+EtaSrkaiWU19inF80NFgROGzpZkosCJw2dLMn90zvA6AzpRNTvA6Azqe1+S+yOD2Yz6AicNnSzJRYMThs6WZP7qnOB0AlE1OcDoBd2vyX2cwezGiwYnDZ0syX6BicNnSzJ3dc5wOgEvdc5wOgFLa/NfaDB7Mb9AxOGzpZkv0DE4bOlmTu65vgdAJe7JvgjmhG1+a+0cwezOf0DE4bOlmSGwYnDZ0sy692TfBHMCQzc3wOgEbX5r7QYPZnL6BicNnSzJPoGJw2dLMuvdc5wOgEndc5wOgFza/NfaO4PZnI2DE4bOlmSfQD+G39cy691TnA6ASd1TnA6AXNr8l9ncHsx8GwWDbuLvANaF7XPhwGYb1jd4Y+Ib5UU9864nbCu8A0BEGwo8U1eaeEkvdRKnUhnOaJKL5ROVoWo6N9XDBDSaf5RMWDeHgVouMuZLXCI8a89AYuNd7BuRDSDe1O+47PkxK+SEg2E0ABZ9otWNYIbl/ZYp0rnilmeiXhXrQF1QhUCwCEIQAhbVeOYstj9kL2oQBX41zDDvLlqVbiVlQgCtalW4kalW4lZUIArWpVuJGpVuJWVCAK1qVbiRqVbiVlQgCtalW4kalW4lZUIArWpVuJGpVuJWVCAK1qVbiRqVbiVlQgCtalW4kalW4lZUIArbblWYl7ZawIbN5S6EAcoUu1uwF1QhAAhCEAf/2Q=="/>
          <p:cNvSpPr>
            <a:spLocks noChangeAspect="1" noChangeArrowheads="1"/>
          </p:cNvSpPr>
          <p:nvPr/>
        </p:nvSpPr>
        <p:spPr bwMode="auto">
          <a:xfrm>
            <a:off x="1587500" y="-942975"/>
            <a:ext cx="1943100" cy="1943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1800" b="0" kern="0"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80903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60" y="640085"/>
            <a:ext cx="720079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FCA7816-4862-3B14-47D2-11BDA459AA0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9365" r="4741"/>
          <a:stretch/>
        </p:blipFill>
        <p:spPr>
          <a:xfrm>
            <a:off x="1355937" y="1804907"/>
            <a:ext cx="4349325" cy="284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83351"/>
      </p:ext>
    </p:extLst>
  </p:cSld>
  <p:clrMapOvr>
    <a:masterClrMapping/>
  </p:clrMapOvr>
  <p:transition advTm="23857"/>
  <p:extLst>
    <p:ext uri="{3A86A75C-4F4B-4683-9AE1-C65F6400EC91}">
      <p14:laserTraceLst xmlns:p14="http://schemas.microsoft.com/office/powerpoint/2010/main">
        <p14:tracePtLst>
          <p14:tracePt t="2291" x="9018588" y="5795963"/>
          <p14:tracePt t="2308" x="8850313" y="5473700"/>
          <p14:tracePt t="2326" x="8599488" y="5187950"/>
          <p14:tracePt t="2342" x="8331200" y="4857750"/>
          <p14:tracePt t="2359" x="8161338" y="4625975"/>
          <p14:tracePt t="2379" x="7885113" y="4090988"/>
          <p14:tracePt t="2393" x="7813675" y="3813175"/>
          <p14:tracePt t="2410" x="7769225" y="3517900"/>
          <p14:tracePt t="2426" x="7732713" y="3278188"/>
          <p14:tracePt t="2442" x="7732713" y="3170238"/>
          <p14:tracePt t="2459" x="7732713" y="3125788"/>
          <p14:tracePt t="2476" x="7707313" y="3027363"/>
          <p14:tracePt t="2493" x="7697788" y="2982913"/>
          <p14:tracePt t="2510" x="7688263" y="2946400"/>
          <p14:tracePt t="2543" x="7688263" y="2928938"/>
          <p14:tracePt t="2561" x="7688263" y="2911475"/>
          <p14:tracePt t="2586" x="7661275" y="2857500"/>
          <p14:tracePt t="2595" x="7581900" y="2660650"/>
          <p14:tracePt t="2612" x="7581900" y="2473325"/>
          <p14:tracePt t="2627" x="7599363" y="2312988"/>
          <p14:tracePt t="2651" x="7554913" y="2116138"/>
          <p14:tracePt t="2674" x="7278688" y="1857375"/>
          <p14:tracePt t="2681" x="6929438" y="1581150"/>
          <p14:tracePt t="2694" x="6626225" y="1374775"/>
          <p14:tracePt t="2711" x="6242050" y="1143000"/>
          <p14:tracePt t="2730" x="6170613" y="1089025"/>
          <p14:tracePt t="2745" x="6153150" y="1062038"/>
          <p14:tracePt t="2761" x="6108700" y="1044575"/>
          <p14:tracePt t="2778" x="6089650" y="1036638"/>
          <p14:tracePt t="2794" x="6018213" y="1000125"/>
          <p14:tracePt t="2811" x="5921375" y="965200"/>
          <p14:tracePt t="2828" x="5867400" y="955675"/>
          <p14:tracePt t="2845" x="5795963" y="928688"/>
          <p14:tracePt t="2862" x="5670550" y="893763"/>
          <p14:tracePt t="2879" x="5367338" y="795338"/>
          <p14:tracePt t="2895" x="5214938" y="741363"/>
          <p14:tracePt t="2913" x="4786313" y="660400"/>
          <p14:tracePt t="2930" x="4598988" y="633413"/>
          <p14:tracePt t="2945" x="4483100" y="598488"/>
          <p14:tracePt t="2962" x="4286250" y="571500"/>
          <p14:tracePt t="2978" x="4160838" y="554038"/>
          <p14:tracePt t="2995" x="4089400" y="554038"/>
          <p14:tracePt t="3012" x="4027488" y="544513"/>
          <p14:tracePt t="3029" x="4017963" y="544513"/>
          <p14:tracePt t="3049" x="3884613" y="500063"/>
          <p14:tracePt t="3066" x="3795713" y="465138"/>
          <p14:tracePt t="3083" x="3652838" y="411163"/>
          <p14:tracePt t="3097" x="3517900" y="366713"/>
          <p14:tracePt t="3114" x="3357563" y="322263"/>
          <p14:tracePt t="3130" x="3187700" y="303213"/>
          <p14:tracePt t="3147" x="3044825" y="295275"/>
          <p14:tracePt t="3163" x="2938463" y="295275"/>
          <p14:tracePt t="3180" x="2822575" y="285750"/>
          <p14:tracePt t="3197" x="2714625" y="285750"/>
          <p14:tracePt t="3213" x="2670175" y="285750"/>
          <p14:tracePt t="3230" x="2482850" y="285750"/>
          <p14:tracePt t="3247" x="2339975" y="285750"/>
          <p14:tracePt t="3265" x="2017713" y="268288"/>
          <p14:tracePt t="3283" x="1847850" y="268288"/>
          <p14:tracePt t="3297" x="1714500" y="268288"/>
          <p14:tracePt t="3314" x="1589088" y="268288"/>
          <p14:tracePt t="3332" x="1536700" y="268288"/>
          <p14:tracePt t="3348" x="1517650" y="285750"/>
          <p14:tracePt t="3364" x="1500188" y="295275"/>
          <p14:tracePt t="3381" x="1490663" y="303213"/>
          <p14:tracePt t="3398" x="1482725" y="312738"/>
          <p14:tracePt t="3414" x="1455738" y="330200"/>
          <p14:tracePt t="3431" x="1411288" y="347663"/>
          <p14:tracePt t="3450" x="1312863" y="446088"/>
          <p14:tracePt t="3466" x="1258888" y="473075"/>
          <p14:tracePt t="3482" x="1187450" y="536575"/>
          <p14:tracePt t="3499" x="1125538" y="581025"/>
          <p14:tracePt t="3515" x="1081088" y="642938"/>
          <p14:tracePt t="3532" x="1062038" y="669925"/>
          <p14:tracePt t="3549" x="1054100" y="696913"/>
          <p14:tracePt t="3566" x="1044575" y="704850"/>
          <p14:tracePt t="3582" x="1036638" y="731838"/>
          <p14:tracePt t="3599" x="1027113" y="750888"/>
          <p14:tracePt t="3616" x="1017588" y="776288"/>
          <p14:tracePt t="3634" x="1000125" y="812800"/>
          <p14:tracePt t="3650" x="973138" y="830263"/>
          <p14:tracePt t="3666" x="965200" y="874713"/>
          <p14:tracePt t="3683" x="946150" y="901700"/>
          <p14:tracePt t="3699" x="938213" y="946150"/>
          <p14:tracePt t="3716" x="928688" y="973138"/>
          <p14:tracePt t="3733" x="911225" y="1027113"/>
          <p14:tracePt t="3753" x="901700" y="1098550"/>
          <p14:tracePt t="3767" x="901700" y="1108075"/>
          <p14:tracePt t="3784" x="901700" y="1125538"/>
          <p14:tracePt t="3802" x="901700" y="1160463"/>
          <p14:tracePt t="3817" x="911225" y="1196975"/>
          <p14:tracePt t="3834" x="911225" y="1214438"/>
          <p14:tracePt t="3850" x="938213" y="1250950"/>
          <p14:tracePt t="3867" x="946150" y="1295400"/>
          <p14:tracePt t="3883" x="973138" y="1322388"/>
          <p14:tracePt t="3900" x="1009650" y="1357313"/>
          <p14:tracePt t="3917" x="1062038" y="1401763"/>
          <p14:tracePt t="3934" x="1108075" y="1446213"/>
          <p14:tracePt t="3951" x="1160463" y="1465263"/>
          <p14:tracePt t="3970" x="1241425" y="1500188"/>
          <p14:tracePt t="3986" x="1312863" y="1517650"/>
          <p14:tracePt t="4001" x="1374775" y="1544638"/>
          <p14:tracePt t="4019" x="1411288" y="1554163"/>
          <p14:tracePt t="4035" x="1527175" y="1581150"/>
          <p14:tracePt t="4051" x="1643063" y="1608138"/>
          <p14:tracePt t="4068" x="1795463" y="1625600"/>
          <p14:tracePt t="4085" x="1928813" y="1652588"/>
          <p14:tracePt t="4102" x="2054225" y="1660525"/>
          <p14:tracePt t="4118" x="2116138" y="1660525"/>
          <p14:tracePt t="4135" x="2232025" y="1660525"/>
          <p14:tracePt t="4153" x="2330450" y="1652588"/>
          <p14:tracePt t="4171" x="2465388" y="1643063"/>
          <p14:tracePt t="4187" x="2509838" y="1643063"/>
          <p14:tracePt t="4202" x="2598738" y="1643063"/>
          <p14:tracePt t="4219" x="2670175" y="1633538"/>
          <p14:tracePt t="4235" x="2751138" y="1608138"/>
          <p14:tracePt t="4253" x="2803525" y="1608138"/>
          <p14:tracePt t="4272" x="2874963" y="1608138"/>
          <p14:tracePt t="4286" x="2901950" y="1608138"/>
          <p14:tracePt t="4303" x="2938463" y="1608138"/>
          <p14:tracePt t="4322" x="2965450" y="1608138"/>
          <p14:tracePt t="4338" x="3017838" y="1608138"/>
          <p14:tracePt t="4354" x="3062288" y="1608138"/>
          <p14:tracePt t="4370" x="3143250" y="1608138"/>
          <p14:tracePt t="4386" x="3224213" y="1598613"/>
          <p14:tracePt t="4404" x="3303588" y="1598613"/>
          <p14:tracePt t="4420" x="3357563" y="1598613"/>
          <p14:tracePt t="4437" x="3367088" y="1598613"/>
          <p14:tracePt t="4470" x="3402013" y="1598613"/>
          <p14:tracePt t="4487" x="3429000" y="1598613"/>
          <p14:tracePt t="4506" x="3482975" y="1589088"/>
          <p14:tracePt t="4520" x="3500438" y="1581150"/>
          <p14:tracePt t="4538" x="3544888" y="1554163"/>
          <p14:tracePt t="4554" x="3562350" y="1544638"/>
          <p14:tracePt t="4571" x="3616325" y="1509713"/>
          <p14:tracePt t="4588" x="3652838" y="1500188"/>
          <p14:tracePt t="4604" x="3697288" y="1473200"/>
          <p14:tracePt t="4621" x="3705225" y="1473200"/>
          <p14:tracePt t="4658" x="3724275" y="1446213"/>
          <p14:tracePt t="4672" x="3751263" y="1438275"/>
          <p14:tracePt t="4688" x="3759200" y="1438275"/>
          <p14:tracePt t="4706" x="3776663" y="1411288"/>
          <p14:tracePt t="4722" x="3795713" y="1384300"/>
          <p14:tracePt t="4739" x="3840163" y="1330325"/>
          <p14:tracePt t="4755" x="3857625" y="1295400"/>
          <p14:tracePt t="4775" x="3875088" y="1268413"/>
          <p14:tracePt t="4789" x="3884613" y="1258888"/>
          <p14:tracePt t="4805" x="3884613" y="1223963"/>
          <p14:tracePt t="4822" x="3884613" y="1196975"/>
          <p14:tracePt t="4839" x="3884613" y="1169988"/>
          <p14:tracePt t="4856" x="3884613" y="1133475"/>
          <p14:tracePt t="4874" x="3884613" y="1089025"/>
          <p14:tracePt t="4891" x="3884613" y="1036638"/>
          <p14:tracePt t="4907" x="3884613" y="1009650"/>
          <p14:tracePt t="4923" x="3867150" y="990600"/>
          <p14:tracePt t="4941" x="3857625" y="955675"/>
          <p14:tracePt t="4956" x="3848100" y="928688"/>
          <p14:tracePt t="4973" x="3840163" y="919163"/>
          <p14:tracePt t="4990" x="3830638" y="901700"/>
          <p14:tracePt t="5007" x="3830638" y="874713"/>
          <p14:tracePt t="5023" x="3822700" y="866775"/>
          <p14:tracePt t="5058" x="3803650" y="857250"/>
          <p14:tracePt t="5075" x="3776663" y="822325"/>
          <p14:tracePt t="5091" x="3759200" y="803275"/>
          <p14:tracePt t="5107" x="3714750" y="785813"/>
          <p14:tracePt t="5124" x="3687763" y="776288"/>
          <p14:tracePt t="5142" x="3643313" y="758825"/>
          <p14:tracePt t="5158" x="3616325" y="758825"/>
          <p14:tracePt t="5174" x="3598863" y="758825"/>
          <p14:tracePt t="5191" x="3554413" y="741363"/>
          <p14:tracePt t="5209" x="3473450" y="741363"/>
          <p14:tracePt t="5227" x="3394075" y="741363"/>
          <p14:tracePt t="5242" x="3276600" y="714375"/>
          <p14:tracePt t="5258" x="3232150" y="714375"/>
          <p14:tracePt t="5275" x="3152775" y="714375"/>
          <p14:tracePt t="5292" x="3081338" y="714375"/>
          <p14:tracePt t="5308" x="2973388" y="696913"/>
          <p14:tracePt t="5325" x="2874963" y="696913"/>
          <p14:tracePt t="5342" x="2751138" y="687388"/>
          <p14:tracePt t="5359" x="2643188" y="687388"/>
          <p14:tracePt t="5377" x="2562225" y="687388"/>
          <p14:tracePt t="5381" x="2500313" y="687388"/>
          <p14:tracePt t="5393" x="2446338" y="687388"/>
          <p14:tracePt t="5410" x="2339975" y="687388"/>
          <p14:tracePt t="5427" x="2276475" y="687388"/>
          <p14:tracePt t="5443" x="2232025" y="687388"/>
          <p14:tracePt t="5459" x="2214563" y="687388"/>
          <p14:tracePt t="5475" x="2143125" y="687388"/>
          <p14:tracePt t="5492" x="2116138" y="687388"/>
          <p14:tracePt t="5510" x="2017713" y="687388"/>
          <p14:tracePt t="5527" x="1919288" y="687388"/>
          <p14:tracePt t="5543" x="1803400" y="669925"/>
          <p14:tracePt t="5560" x="1714500" y="652463"/>
          <p14:tracePt t="5578" x="1581150" y="652463"/>
          <p14:tracePt t="5595" x="1509713" y="633413"/>
          <p14:tracePt t="5611" x="1455738" y="633413"/>
          <p14:tracePt t="5628" x="1384300" y="633413"/>
          <p14:tracePt t="5643" x="1347788" y="633413"/>
          <p14:tracePt t="5662" x="1322388" y="633413"/>
          <p14:tracePt t="5677" x="1295400" y="633413"/>
          <p14:tracePt t="5694" x="1276350" y="633413"/>
          <p14:tracePt t="5711" x="1231900" y="642938"/>
          <p14:tracePt t="5727" x="1196975" y="660400"/>
          <p14:tracePt t="5744" x="1152525" y="687388"/>
          <p14:tracePt t="5763" x="1116013" y="704850"/>
          <p14:tracePt t="5778" x="1089025" y="714375"/>
          <p14:tracePt t="5795" x="1071563" y="731838"/>
          <p14:tracePt t="5811" x="1062038" y="731838"/>
          <p14:tracePt t="5829" x="1044575" y="758825"/>
          <p14:tracePt t="5846" x="1036638" y="785813"/>
          <p14:tracePt t="5861" x="1027113" y="830263"/>
          <p14:tracePt t="5878" x="1017588" y="884238"/>
          <p14:tracePt t="5883" x="1017588" y="928688"/>
          <p14:tracePt t="5895" x="1017588" y="938213"/>
          <p14:tracePt t="5913" x="1036638" y="1027113"/>
          <p14:tracePt t="5931" x="1054100" y="1081088"/>
          <p14:tracePt t="5948" x="1081088" y="1125538"/>
          <p14:tracePt t="5962" x="1098550" y="1152525"/>
          <p14:tracePt t="5980" x="1108075" y="1169988"/>
          <p14:tracePt t="5995" x="1116013" y="1187450"/>
          <p14:tracePt t="6012" x="1152525" y="1231900"/>
          <p14:tracePt t="6029" x="1179513" y="1250950"/>
          <p14:tracePt t="6045" x="1187450" y="1268413"/>
          <p14:tracePt t="6064" x="1204913" y="1285875"/>
          <p14:tracePt t="6080" x="1231900" y="1312863"/>
          <p14:tracePt t="6097" x="1295400" y="1347788"/>
          <p14:tracePt t="6116" x="1393825" y="1393825"/>
          <p14:tracePt t="6130" x="1465263" y="1428750"/>
          <p14:tracePt t="6146" x="1562100" y="1482725"/>
          <p14:tracePt t="6165" x="1687513" y="1517650"/>
          <p14:tracePt t="6179" x="1857375" y="1544638"/>
          <p14:tracePt t="6196" x="1928813" y="1581150"/>
          <p14:tracePt t="6213" x="2205038" y="1589088"/>
          <p14:tracePt t="6231" x="2295525" y="1608138"/>
          <p14:tracePt t="6247" x="2374900" y="1608138"/>
          <p14:tracePt t="6264" x="2589213" y="1598613"/>
          <p14:tracePt t="6283" x="2768600" y="1598613"/>
          <p14:tracePt t="6299" x="2813050" y="1598613"/>
          <p14:tracePt t="6314" x="2884488" y="1598613"/>
          <p14:tracePt t="6332" x="2901950" y="1589088"/>
          <p14:tracePt t="6347" x="2919413" y="1581150"/>
          <p14:tracePt t="6364" x="2946400" y="1571625"/>
          <p14:tracePt t="6381" x="2990850" y="1554163"/>
          <p14:tracePt t="6387" x="3027363" y="1536700"/>
          <p14:tracePt t="6397" x="3108325" y="1509713"/>
          <p14:tracePt t="6414" x="3170238" y="1509713"/>
          <p14:tracePt t="6431" x="3259138" y="1509713"/>
          <p14:tracePt t="6448" x="3367088" y="1509713"/>
          <p14:tracePt t="6464" x="3402013" y="1517650"/>
          <p14:tracePt t="6482" x="3455988" y="1536700"/>
          <p14:tracePt t="6498" x="3473450" y="1536700"/>
          <p14:tracePt t="6516" x="3490913" y="1536700"/>
          <p14:tracePt t="6533" x="3544888" y="1536700"/>
          <p14:tracePt t="6548" x="3608388" y="1536700"/>
          <p14:tracePt t="6566" x="3643313" y="1536700"/>
          <p14:tracePt t="6599" x="3687763" y="1536700"/>
          <p14:tracePt t="6615" x="3732213" y="1527175"/>
          <p14:tracePt t="6632" x="3759200" y="1517650"/>
          <p14:tracePt t="6650" x="3776663" y="1517650"/>
          <p14:tracePt t="6779" x="3786188" y="1517650"/>
          <p14:tracePt t="6786" x="3795713" y="1517650"/>
          <p14:tracePt t="6818" x="3848100" y="1544638"/>
          <p14:tracePt t="6826" x="3946525" y="1608138"/>
          <p14:tracePt t="6835" x="4017963" y="1643063"/>
          <p14:tracePt t="6851" x="4205288" y="1741488"/>
          <p14:tracePt t="6867" x="4340225" y="1803400"/>
          <p14:tracePt t="6883" x="4510088" y="1928813"/>
          <p14:tracePt t="6900" x="4670425" y="2017713"/>
          <p14:tracePt t="6918" x="4759325" y="2081213"/>
          <p14:tracePt t="6933" x="4830763" y="2125663"/>
          <p14:tracePt t="6951" x="4867275" y="2179638"/>
          <p14:tracePt t="6967" x="4956175" y="2241550"/>
          <p14:tracePt t="6986" x="5099050" y="2312988"/>
          <p14:tracePt t="7004" x="5207000" y="2357438"/>
          <p14:tracePt t="7019" x="5313363" y="2401888"/>
          <p14:tracePt t="7035" x="5340350" y="2411413"/>
          <p14:tracePt t="7052" x="5367338" y="2428875"/>
          <p14:tracePt t="7084" x="5384800" y="2428875"/>
          <p14:tracePt t="7102" x="5402263" y="2428875"/>
          <p14:tracePt t="7119" x="5510213" y="2428875"/>
          <p14:tracePt t="7135" x="5599113" y="2420938"/>
          <p14:tracePt t="7152" x="5867400" y="2420938"/>
          <p14:tracePt t="7168" x="5956300" y="2428875"/>
          <p14:tracePt t="7185" x="6000750" y="2428875"/>
          <p14:tracePt t="7202" x="6054725" y="2438400"/>
          <p14:tracePt t="7237" x="6064250" y="2438400"/>
          <p14:tracePt t="7252" x="6064250" y="2446338"/>
          <p14:tracePt t="7269" x="6072188" y="2465388"/>
          <p14:tracePt t="7286" x="6089650" y="2482850"/>
          <p14:tracePt t="7302" x="6089650" y="2509838"/>
          <p14:tracePt t="7451" x="6072188" y="2482850"/>
          <p14:tracePt t="7459" x="6064250" y="2465388"/>
          <p14:tracePt t="7485" x="6010275" y="2393950"/>
          <p14:tracePt t="7491" x="5946775" y="2322513"/>
          <p14:tracePt t="7505" x="5768975" y="2179638"/>
          <p14:tracePt t="7520" x="5554663" y="2044700"/>
          <p14:tracePt t="7537" x="5143500" y="1795463"/>
          <p14:tracePt t="7555" x="4992688" y="1724025"/>
          <p14:tracePt t="7571" x="4795838" y="1660525"/>
          <p14:tracePt t="7588" x="4518025" y="1571625"/>
          <p14:tracePt t="7604" x="4429125" y="1544638"/>
          <p14:tracePt t="7621" x="4357688" y="1509713"/>
          <p14:tracePt t="7637" x="4340225" y="1509713"/>
          <p14:tracePt t="7654" x="4330700" y="1509713"/>
          <p14:tracePt t="7692" x="4303713" y="1500188"/>
          <p14:tracePt t="7725" x="4214813" y="1465263"/>
          <p14:tracePt t="7739" x="4125913" y="1438275"/>
          <p14:tracePt t="7755" x="3938588" y="1347788"/>
          <p14:tracePt t="7772" x="3697288" y="1250950"/>
          <p14:tracePt t="7788" x="3527425" y="1143000"/>
          <p14:tracePt t="7806" x="3438525" y="1089025"/>
          <p14:tracePt t="7825" x="3394075" y="1062038"/>
          <p14:tracePt t="7883" x="3394075" y="1054100"/>
          <p14:tracePt t="7893" x="3394075" y="1044575"/>
          <p14:tracePt t="7899" x="3384550" y="1044575"/>
          <p14:tracePt t="7909" x="3384550" y="1036638"/>
          <p14:tracePt t="7956" x="3384550" y="1027113"/>
          <p14:tracePt t="7963" x="3384550" y="1017588"/>
          <p14:tracePt t="7972" x="3375025" y="1009650"/>
          <p14:tracePt t="7989" x="3375025" y="990600"/>
          <p14:tracePt t="8693" x="3384550" y="990600"/>
          <p14:tracePt t="8716" x="3394075" y="990600"/>
          <p14:tracePt t="8733" x="3402013" y="990600"/>
          <p14:tracePt t="8748" x="3411538" y="990600"/>
          <p14:tracePt t="8756" x="3419475" y="1009650"/>
          <p14:tracePt t="8764" x="3455988" y="1017588"/>
          <p14:tracePt t="8780" x="3509963" y="1071563"/>
          <p14:tracePt t="8797" x="3608388" y="1116013"/>
          <p14:tracePt t="8813" x="3697288" y="1196975"/>
          <p14:tracePt t="8830" x="3795713" y="1258888"/>
          <p14:tracePt t="8845" x="3929063" y="1330325"/>
          <p14:tracePt t="8864" x="4081463" y="1428750"/>
          <p14:tracePt t="8893" x="4214813" y="1517650"/>
          <p14:tracePt t="8908" x="4313238" y="1581150"/>
          <p14:tracePt t="8924" x="4367213" y="1616075"/>
          <p14:tracePt t="8940" x="4402138" y="1652588"/>
          <p14:tracePt t="8956" x="4411663" y="1660525"/>
          <p14:tracePt t="8965" x="4411663" y="1670050"/>
          <p14:tracePt t="8979" x="4419600" y="1679575"/>
          <p14:tracePt t="9012" x="4419600" y="1687513"/>
          <p14:tracePt t="9036" x="4419600" y="1697038"/>
          <p14:tracePt t="9052" x="4429125" y="1704975"/>
          <p14:tracePt t="9068" x="4429125" y="1714500"/>
          <p14:tracePt t="9085" x="4446588" y="1758950"/>
          <p14:tracePt t="9100" x="4473575" y="1812925"/>
          <p14:tracePt t="9112" x="4554538" y="1911350"/>
          <p14:tracePt t="9133" x="4751388" y="2116138"/>
          <p14:tracePt t="9148" x="4867275" y="2197100"/>
          <p14:tracePt t="9163" x="4938713" y="2241550"/>
          <p14:tracePt t="9180" x="5010150" y="2322513"/>
          <p14:tracePt t="9196" x="5045075" y="2357438"/>
          <p14:tracePt t="9213" x="5089525" y="2411413"/>
          <p14:tracePt t="9230" x="5180013" y="2492375"/>
          <p14:tracePt t="9246" x="5232400" y="2544763"/>
          <p14:tracePt t="9263" x="5367338" y="2660650"/>
          <p14:tracePt t="9280" x="5438775" y="2732088"/>
          <p14:tracePt t="9298" x="5492750" y="2822575"/>
          <p14:tracePt t="9316" x="5581650" y="2911475"/>
          <p14:tracePt t="9333" x="5653088" y="3009900"/>
          <p14:tracePt t="9348" x="5732463" y="3098800"/>
          <p14:tracePt t="9364" x="5778500" y="3143250"/>
          <p14:tracePt t="9381" x="5795963" y="3187700"/>
          <p14:tracePt t="9397" x="5813425" y="3206750"/>
          <p14:tracePt t="9414" x="5813425" y="3224213"/>
          <p14:tracePt t="9431" x="5822950" y="3224213"/>
          <p14:tracePt t="9448" x="5822950" y="3232150"/>
          <p14:tracePt t="9855" x="5813425" y="3232150"/>
          <p14:tracePt t="10996" x="5813425" y="3241675"/>
          <p14:tracePt t="12398" x="5813425" y="3251200"/>
          <p14:tracePt t="12413" x="5822950" y="3251200"/>
          <p14:tracePt t="12439" x="5830888" y="3251200"/>
          <p14:tracePt t="12462" x="5830888" y="3259138"/>
          <p14:tracePt t="12472" x="5840413" y="3278188"/>
          <p14:tracePt t="12481" x="5849938" y="3313113"/>
          <p14:tracePt t="12498" x="5875338" y="3367088"/>
          <p14:tracePt t="12515" x="5894388" y="3411538"/>
          <p14:tracePt t="12533" x="5902325" y="3446463"/>
          <p14:tracePt t="12549" x="5921375" y="3509963"/>
          <p14:tracePt t="12566" x="5921375" y="3536950"/>
          <p14:tracePt t="12582" x="5921375" y="3581400"/>
          <p14:tracePt t="12598" x="5911850" y="3662363"/>
          <p14:tracePt t="12615" x="5911850" y="3768725"/>
          <p14:tracePt t="12632" x="5911850" y="3840163"/>
          <p14:tracePt t="12649" x="5902325" y="3884613"/>
          <p14:tracePt t="12665" x="5902325" y="3938588"/>
          <p14:tracePt t="12682" x="5902325" y="3992563"/>
          <p14:tracePt t="12701" x="5902325" y="4044950"/>
          <p14:tracePt t="12717" x="5911850" y="4125913"/>
          <p14:tracePt t="12733" x="5911850" y="4170363"/>
          <p14:tracePt t="12750" x="5929313" y="4224338"/>
          <p14:tracePt t="12766" x="5929313" y="4278313"/>
          <p14:tracePt t="12784" x="5929313" y="4313238"/>
          <p14:tracePt t="12800" x="5929313" y="4349750"/>
          <p14:tracePt t="12817" x="5929313" y="4384675"/>
          <p14:tracePt t="12833" x="5938838" y="4448175"/>
          <p14:tracePt t="12850" x="5938838" y="4483100"/>
          <p14:tracePt t="12866" x="5956300" y="4537075"/>
          <p14:tracePt t="12884" x="5973763" y="4598988"/>
          <p14:tracePt t="12901" x="5983288" y="4652963"/>
          <p14:tracePt t="12917" x="5992813" y="4706938"/>
          <p14:tracePt t="12933" x="6018213" y="4759325"/>
          <p14:tracePt t="12950" x="6027738" y="4786313"/>
          <p14:tracePt t="12967" x="6037263" y="4840288"/>
          <p14:tracePt t="12985" x="6054725" y="4894263"/>
          <p14:tracePt t="13000" x="6072188" y="4948238"/>
          <p14:tracePt t="13018" x="6081713" y="4992688"/>
          <p14:tracePt t="13034" x="6081713" y="5019675"/>
          <p14:tracePt t="13051" x="6081713" y="5037138"/>
          <p14:tracePt t="13070" x="6081713" y="5045075"/>
          <p14:tracePt t="13085" x="6089650" y="5072063"/>
          <p14:tracePt t="13101" x="6089650" y="5099050"/>
          <p14:tracePt t="13118" x="6089650" y="5116513"/>
          <p14:tracePt t="13134" x="6089650" y="5143500"/>
          <p14:tracePt t="13151" x="6089650" y="5180013"/>
          <p14:tracePt t="13169" x="6089650" y="5197475"/>
          <p14:tracePt t="13207" x="6089650" y="5214938"/>
          <p14:tracePt t="13218" x="6089650" y="5224463"/>
          <p14:tracePt t="13237" x="6089650" y="5251450"/>
          <p14:tracePt t="13254" x="6081713" y="5278438"/>
          <p14:tracePt t="13270" x="6072188" y="5305425"/>
          <p14:tracePt t="13287" x="6072188" y="5330825"/>
          <p14:tracePt t="13303" x="6072188" y="5349875"/>
          <p14:tracePt t="13319" x="6064250" y="5357813"/>
          <p14:tracePt t="13336" x="6064250" y="5367338"/>
          <p14:tracePt t="13543" x="6064250" y="5376863"/>
          <p14:tracePt t="13589" x="6054725" y="5376863"/>
          <p14:tracePt t="13622" x="6054725" y="5384800"/>
          <p14:tracePt t="13694" x="6045200" y="5384800"/>
          <p14:tracePt t="13758" x="6037263" y="5384800"/>
          <p14:tracePt t="13822" x="6027738" y="5384800"/>
          <p14:tracePt t="13837" x="6018213" y="5384800"/>
          <p14:tracePt t="13854" x="6010275" y="5384800"/>
          <p14:tracePt t="13870" x="5992813" y="5376863"/>
          <p14:tracePt t="13880" x="5965825" y="5367338"/>
          <p14:tracePt t="13888" x="5929313" y="5357813"/>
          <p14:tracePt t="13905" x="5867400" y="5322888"/>
          <p14:tracePt t="13923" x="5741988" y="5251450"/>
          <p14:tracePt t="13943" x="5537200" y="5143500"/>
          <p14:tracePt t="13957" x="5313363" y="5010150"/>
          <p14:tracePt t="13975" x="5072063" y="4876800"/>
          <p14:tracePt t="13991" x="4956175" y="4830763"/>
          <p14:tracePt t="14006" x="4902200" y="4813300"/>
          <p14:tracePt t="14039" x="4902200" y="4805363"/>
          <p14:tracePt t="14063" x="4894263" y="4805363"/>
          <p14:tracePt t="14077" x="4894263" y="4795838"/>
          <p14:tracePt t="14119" x="4902200" y="4795838"/>
          <p14:tracePt t="14125" x="4911725" y="4795838"/>
          <p14:tracePt t="14140" x="4929188" y="4795838"/>
          <p14:tracePt t="14159" x="4946650" y="4795838"/>
          <p14:tracePt t="14319" x="4956175" y="4795838"/>
          <p14:tracePt t="14327" x="4965700" y="4795838"/>
          <p14:tracePt t="14342" x="4992688" y="4795838"/>
          <p14:tracePt t="14358" x="5072063" y="4786313"/>
          <p14:tracePt t="14375" x="5187950" y="4778375"/>
          <p14:tracePt t="14391" x="5268913" y="4768850"/>
          <p14:tracePt t="14409" x="5322888" y="4751388"/>
          <p14:tracePt t="14427" x="5330825" y="4751388"/>
          <p14:tracePt t="15118" x="5322888" y="4741863"/>
          <p14:tracePt t="15126" x="5295900" y="4733925"/>
          <p14:tracePt t="15134" x="5259388" y="4724400"/>
          <p14:tracePt t="15151" x="5197475" y="4724400"/>
          <p14:tracePt t="15162" x="5126038" y="4697413"/>
          <p14:tracePt t="15181" x="4884738" y="4652963"/>
          <p14:tracePt t="15198" x="4732338" y="4608513"/>
          <p14:tracePt t="15214" x="4348163" y="4483100"/>
          <p14:tracePt t="15231" x="3983038" y="4384675"/>
          <p14:tracePt t="15246" x="3697288" y="4268788"/>
          <p14:tracePt t="15263" x="3581400" y="4206875"/>
          <p14:tracePt t="15280" x="3517900" y="4179888"/>
          <p14:tracePt t="15296" x="3509963" y="4170363"/>
          <p14:tracePt t="15313" x="3429000" y="4081463"/>
          <p14:tracePt t="15330" x="3276600" y="3956050"/>
          <p14:tracePt t="15350" x="3017838" y="3805238"/>
          <p14:tracePt t="15366" x="2830513" y="3697288"/>
          <p14:tracePt t="15383" x="2679700" y="3571875"/>
          <p14:tracePt t="15398" x="2500313" y="3482975"/>
          <p14:tracePt t="15414" x="2374900" y="3429000"/>
          <p14:tracePt t="15431" x="2286000" y="3367088"/>
          <p14:tracePt t="15449" x="2232025" y="3340100"/>
          <p14:tracePt t="15464" x="2224088" y="3340100"/>
          <p14:tracePt t="15481" x="2179638" y="3322638"/>
          <p14:tracePt t="15497" x="2125663" y="3303588"/>
          <p14:tracePt t="15515" x="1965325" y="3241675"/>
          <p14:tracePt t="15531" x="1822450" y="3241675"/>
          <p14:tracePt t="15550" x="1455738" y="3214688"/>
          <p14:tracePt t="15566" x="1268413" y="3214688"/>
          <p14:tracePt t="15582" x="1169988" y="3214688"/>
          <p14:tracePt t="15599" x="1125538" y="3214688"/>
          <p14:tracePt t="15702" x="1125538" y="3224213"/>
          <p14:tracePt t="15710" x="1116013" y="3232150"/>
          <p14:tracePt t="15720" x="1116013" y="3241675"/>
          <p14:tracePt t="15734" x="1089025" y="3268663"/>
          <p14:tracePt t="15749" x="1044575" y="3313113"/>
          <p14:tracePt t="15766" x="990600" y="3349625"/>
          <p14:tracePt t="15783" x="901700" y="3402013"/>
          <p14:tracePt t="15799" x="857250" y="3421063"/>
          <p14:tracePt t="15816" x="830263" y="3429000"/>
          <p14:tracePt t="15927" x="830263" y="3438525"/>
          <p14:tracePt t="15952" x="830263" y="3446463"/>
          <p14:tracePt t="15966" x="830263" y="3455988"/>
          <p14:tracePt t="16031" x="830263" y="3465513"/>
          <p14:tracePt t="16431" x="830263" y="3473450"/>
          <p14:tracePt t="16495" x="830263" y="3482975"/>
          <p14:tracePt t="16502" x="830263" y="3492500"/>
          <p14:tracePt t="16510" x="839788" y="3500438"/>
          <p14:tracePt t="16520" x="847725" y="3517900"/>
          <p14:tracePt t="16538" x="874713" y="3563938"/>
          <p14:tracePt t="16553" x="901700" y="3598863"/>
          <p14:tracePt t="16570" x="901700" y="3616325"/>
          <p14:tracePt t="16587" x="911225" y="3625850"/>
          <p14:tracePt t="16620" x="919163" y="3635375"/>
          <p14:tracePt t="16816" x="928688" y="3635375"/>
          <p14:tracePt t="16840" x="928688" y="3643313"/>
          <p14:tracePt t="16864" x="938213" y="3643313"/>
          <p14:tracePt t="16870" x="946150" y="3643313"/>
          <p14:tracePt t="17303" x="955675" y="3643313"/>
          <p14:tracePt t="17631" x="965200" y="3643313"/>
          <p14:tracePt t="17662" x="973138" y="3643313"/>
          <p14:tracePt t="17678" x="982663" y="3643313"/>
          <p14:tracePt t="17695" x="990600" y="3643313"/>
          <p14:tracePt t="17704" x="990600" y="3652838"/>
          <p14:tracePt t="17713" x="1000125" y="3652838"/>
          <p14:tracePt t="17727" x="1009650" y="3662363"/>
          <p14:tracePt t="17744" x="1027113" y="3670300"/>
          <p14:tracePt t="17799" x="1036638" y="3670300"/>
          <p14:tracePt t="17818" x="1044575" y="3670300"/>
          <p14:tracePt t="17832" x="1054100" y="3670300"/>
          <p14:tracePt t="17865" x="1062038" y="3670300"/>
          <p14:tracePt t="17887" x="1071563" y="3670300"/>
          <p14:tracePt t="17904" x="1081088" y="3670300"/>
          <p14:tracePt t="17911" x="1089025" y="3670300"/>
          <p14:tracePt t="17927" x="1098550" y="3670300"/>
          <p14:tracePt t="17934" x="1108075" y="3670300"/>
          <p14:tracePt t="17952" x="1116013" y="3670300"/>
          <p14:tracePt t="17967" x="1125538" y="3670300"/>
          <p14:tracePt t="17978" x="1133475" y="3670300"/>
          <p14:tracePt t="17998" x="1152525" y="3662363"/>
          <p14:tracePt t="18012" x="1169988" y="3662363"/>
          <p14:tracePt t="18028" x="1204913" y="3662363"/>
          <p14:tracePt t="18047" x="1258888" y="3662363"/>
          <p14:tracePt t="18063" x="1276350" y="3662363"/>
          <p14:tracePt t="18095" x="1285875" y="3662363"/>
          <p14:tracePt t="18112" x="1322388" y="3662363"/>
          <p14:tracePt t="18130" x="1401763" y="3652838"/>
          <p14:tracePt t="18146" x="1598613" y="3635375"/>
          <p14:tracePt t="18162" x="1731963" y="3652838"/>
          <p14:tracePt t="18179" x="1839913" y="3670300"/>
          <p14:tracePt t="18197" x="1928813" y="3670300"/>
          <p14:tracePt t="18214" x="1982788" y="3670300"/>
          <p14:tracePt t="18229" x="1990725" y="3670300"/>
          <p14:tracePt t="18273" x="2000250" y="3670300"/>
          <p14:tracePt t="18295" x="2000250" y="3679825"/>
          <p14:tracePt t="18311" x="2009775" y="3679825"/>
          <p14:tracePt t="18391" x="2017713" y="3679825"/>
          <p14:tracePt t="18407" x="2027238" y="3679825"/>
          <p14:tracePt t="18423" x="2036763" y="3679825"/>
          <p14:tracePt t="18432" x="2044700" y="3679825"/>
          <p14:tracePt t="18448" x="2054225" y="3679825"/>
          <p14:tracePt t="18471" x="2062163" y="3679825"/>
          <p14:tracePt t="18480" x="2071688" y="3679825"/>
          <p14:tracePt t="18497" x="2089150" y="3670300"/>
          <p14:tracePt t="18517" x="2098675" y="3670300"/>
          <p14:tracePt t="18777" x="2108200" y="3670300"/>
          <p14:tracePt t="18799" x="2108200" y="3662363"/>
          <p14:tracePt t="18832" x="2116138" y="3662363"/>
          <p14:tracePt t="18880" x="2125663" y="3662363"/>
          <p14:tracePt t="19072" x="2160588" y="3662363"/>
          <p14:tracePt t="19079" x="2179638" y="3662363"/>
          <p14:tracePt t="19088" x="2214563" y="3662363"/>
          <p14:tracePt t="19102" x="2276475" y="3662363"/>
          <p14:tracePt t="19120" x="2357438" y="3679825"/>
          <p14:tracePt t="19136" x="2428875" y="3679825"/>
          <p14:tracePt t="19151" x="2446338" y="3679825"/>
          <p14:tracePt t="19168" x="2455863" y="3679825"/>
          <p14:tracePt t="19184" x="2455863" y="3687763"/>
          <p14:tracePt t="19218" x="2473325" y="3687763"/>
          <p14:tracePt t="19235" x="2509838" y="3687763"/>
          <p14:tracePt t="19252" x="2571750" y="3687763"/>
          <p14:tracePt t="19268" x="2705100" y="3687763"/>
          <p14:tracePt t="19289" x="2768600" y="3687763"/>
          <p14:tracePt t="19302" x="2795588" y="3687763"/>
          <p14:tracePt t="19320" x="2822575" y="3687763"/>
          <p14:tracePt t="19377" x="2830513" y="3687763"/>
          <p14:tracePt t="19384" x="2840038" y="3687763"/>
          <p14:tracePt t="19408" x="2857500" y="3687763"/>
          <p14:tracePt t="19415" x="2867025" y="3687763"/>
          <p14:tracePt t="19423" x="2894013" y="3697288"/>
          <p14:tracePt t="19436" x="2928938" y="3697288"/>
          <p14:tracePt t="19453" x="3036888" y="3697288"/>
          <p14:tracePt t="19473" x="3214688" y="3724275"/>
          <p14:tracePt t="19487" x="3394075" y="3733800"/>
          <p14:tracePt t="19503" x="3562350" y="3751263"/>
          <p14:tracePt t="19521" x="3670300" y="3759200"/>
          <p14:tracePt t="19537" x="3697288" y="3778250"/>
          <p14:tracePt t="19553" x="3705225" y="3778250"/>
          <p14:tracePt t="20640" x="3705225" y="3786188"/>
          <p14:tracePt t="20648" x="3697288" y="3795713"/>
          <p14:tracePt t="20660" x="3687763" y="3795713"/>
          <p14:tracePt t="20677" x="3679825" y="3805238"/>
          <p14:tracePt t="20693" x="3670300" y="3813175"/>
          <p14:tracePt t="20712" x="3652838" y="3830638"/>
          <p14:tracePt t="20728" x="3616325" y="3857625"/>
          <p14:tracePt t="20743" x="3589338" y="3884613"/>
          <p14:tracePt t="20760" x="3571875" y="3929063"/>
          <p14:tracePt t="20777" x="3571875" y="3948113"/>
          <p14:tracePt t="20794" x="3571875" y="3973513"/>
          <p14:tracePt t="20810" x="3571875" y="3992563"/>
          <p14:tracePt t="20827" x="3581400" y="4037013"/>
          <p14:tracePt t="20844" x="3625850" y="4081463"/>
          <p14:tracePt t="20860" x="3670300" y="4135438"/>
          <p14:tracePt t="20877" x="3714750" y="4170363"/>
          <p14:tracePt t="20894" x="3768725" y="4206875"/>
          <p14:tracePt t="20912" x="3813175" y="4206875"/>
          <p14:tracePt t="20928" x="3840163" y="4206875"/>
          <p14:tracePt t="20944" x="3867150" y="4206875"/>
          <p14:tracePt t="20961" x="3902075" y="4214813"/>
          <p14:tracePt t="20978" x="3929063" y="4224338"/>
          <p14:tracePt t="20996" x="3946525" y="4233863"/>
          <p14:tracePt t="21028" x="3956050" y="4233863"/>
          <p14:tracePt t="21048" x="3973513" y="4233863"/>
          <p14:tracePt t="21064" x="3990975" y="4241800"/>
          <p14:tracePt t="21079" x="4062413" y="4268788"/>
          <p14:tracePt t="21096" x="4089400" y="4286250"/>
          <p14:tracePt t="21111" x="4133850" y="4305300"/>
          <p14:tracePt t="21129" x="4152900" y="4305300"/>
          <p14:tracePt t="21146" x="4170363" y="4313238"/>
          <p14:tracePt t="21162" x="4187825" y="4313238"/>
          <p14:tracePt t="21180" x="4197350" y="4313238"/>
          <p14:tracePt t="21196" x="4224338" y="4322763"/>
          <p14:tracePt t="21312" x="4224338" y="4330700"/>
          <p14:tracePt t="21984" x="4224338" y="4295775"/>
          <p14:tracePt t="21994" x="4241800" y="4251325"/>
          <p14:tracePt t="22002" x="4268788" y="4152900"/>
          <p14:tracePt t="22017" x="4340225" y="3992563"/>
          <p14:tracePt t="22033" x="4438650" y="3938588"/>
          <p14:tracePt t="22050" x="4589463" y="3830638"/>
          <p14:tracePt t="22068" x="4598988" y="3830638"/>
          <p14:tracePt t="22129" x="4598988" y="382270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BCF8E3-D572-40E6-A45E-552E4109F0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6" t="10591" r="3294" b="1167"/>
          <a:stretch/>
        </p:blipFill>
        <p:spPr>
          <a:xfrm>
            <a:off x="852793" y="92207"/>
            <a:ext cx="10450749" cy="6760081"/>
          </a:xfrm>
          <a:prstGeom prst="rect">
            <a:avLst/>
          </a:prstGeom>
        </p:spPr>
      </p:pic>
      <p:sp>
        <p:nvSpPr>
          <p:cNvPr id="142643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096" y="1013850"/>
            <a:ext cx="6120680" cy="954107"/>
          </a:xfr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65100" dist="127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/>
          <a:p>
            <a:pPr algn="l"/>
            <a:r>
              <a:rPr altLang="en-US" sz="2800" b="1" u="none" kern="1200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+mn-ea"/>
                <a:cs typeface="Angsana New" panose="02020603050405020304" pitchFamily="18" charset="-34"/>
              </a:rPr>
              <a:t>To develop effective methods to restore indigenous forest ecosystems …</a:t>
            </a:r>
          </a:p>
        </p:txBody>
      </p:sp>
      <p:sp>
        <p:nvSpPr>
          <p:cNvPr id="1426435" name="Text Box 3"/>
          <p:cNvSpPr txBox="1">
            <a:spLocks noChangeArrowheads="1"/>
          </p:cNvSpPr>
          <p:nvPr/>
        </p:nvSpPr>
        <p:spPr bwMode="auto">
          <a:xfrm>
            <a:off x="58368" y="42979"/>
            <a:ext cx="12072026" cy="938719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152400" dist="88900" dir="30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>
              <a:spcBef>
                <a:spcPts val="0"/>
              </a:spcBef>
              <a:defRPr lang="en-US" sz="2800" u="none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+mn-cs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algn="ctr">
              <a:defRPr/>
            </a:pPr>
            <a:r>
              <a:rPr lang="en-US" altLang="en-US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FORRU-CMU</a:t>
            </a:r>
            <a:r>
              <a:rPr lang="en-US" altLang="en-US" sz="2700" b="1" dirty="0">
                <a:solidFill>
                  <a:srgbClr val="FAFD00"/>
                </a:solidFill>
              </a:rPr>
              <a:t>, Founded by the Biology Department,  </a:t>
            </a:r>
          </a:p>
          <a:p>
            <a:pPr algn="ctr">
              <a:defRPr/>
            </a:pPr>
            <a:r>
              <a:rPr lang="en-US" altLang="en-US" sz="2700" b="1" dirty="0">
                <a:solidFill>
                  <a:srgbClr val="FAFD00"/>
                </a:solidFill>
              </a:rPr>
              <a:t>Chiang Mai University, November 1994</a:t>
            </a:r>
          </a:p>
        </p:txBody>
      </p:sp>
      <p:sp>
        <p:nvSpPr>
          <p:cNvPr id="1426438" name="Rectangle 6"/>
          <p:cNvSpPr>
            <a:spLocks noChangeArrowheads="1"/>
          </p:cNvSpPr>
          <p:nvPr/>
        </p:nvSpPr>
        <p:spPr bwMode="auto">
          <a:xfrm>
            <a:off x="6760413" y="5811685"/>
            <a:ext cx="5392675" cy="954107"/>
          </a:xfrm>
          <a:prstGeom prst="rect">
            <a:avLst/>
          </a:prstGeom>
          <a:solidFill>
            <a:srgbClr val="326A00">
              <a:alpha val="51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/>
          <a:p>
            <a:pPr algn="r" eaLnBrk="0" fontAlgn="base" hangingPunct="0">
              <a:spcAft>
                <a:spcPct val="0"/>
              </a:spcAft>
              <a:defRPr/>
            </a:pPr>
            <a:r>
              <a:rPr lang="en-US" altLang="en-US" sz="2800" b="1" dirty="0">
                <a:solidFill>
                  <a:srgbClr val="E3E5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Angsana New" panose="02020603050405020304" pitchFamily="18" charset="-34"/>
              </a:rPr>
              <a:t>…for biodiversity conservation and environmental protection. </a:t>
            </a:r>
          </a:p>
        </p:txBody>
      </p:sp>
    </p:spTree>
    <p:extLst>
      <p:ext uri="{BB962C8B-B14F-4D97-AF65-F5344CB8AC3E}">
        <p14:creationId xmlns:p14="http://schemas.microsoft.com/office/powerpoint/2010/main" val="2105715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610" y="3916017"/>
            <a:ext cx="3273435" cy="2083559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783097" y="6096889"/>
            <a:ext cx="3239715" cy="590931"/>
          </a:xfr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algn="l">
              <a:lnSpc>
                <a:spcPct val="90000"/>
              </a:lnSpc>
              <a:spcBef>
                <a:spcPts val="0"/>
              </a:spcBef>
              <a:defRPr/>
            </a:pPr>
            <a:r>
              <a:rPr lang="en-GB" sz="3600" b="1" u="none" kern="1200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Angsana New" pitchFamily="18" charset="-34"/>
              </a:rPr>
              <a:t>TARGET FOREST</a:t>
            </a:r>
            <a:endParaRPr lang="en-US" sz="3600" b="1" u="none" kern="1200" dirty="0">
              <a:solidFill>
                <a:srgbClr val="FF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+mn-ea"/>
              <a:cs typeface="Angsana New" pitchFamily="18" charset="-34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136006" y="188641"/>
            <a:ext cx="259109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FFFF00"/>
                </a:solidFill>
                <a:latin typeface="Calibri" pitchFamily="34" charset="0"/>
              </a:rPr>
              <a:t>Seral Stage e.g. sterilised rock</a:t>
            </a:r>
            <a:endParaRPr lang="en-US" sz="24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999929" y="1409458"/>
            <a:ext cx="252000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FFFF00"/>
                </a:solidFill>
                <a:latin typeface="Calibri" pitchFamily="34" charset="0"/>
              </a:rPr>
              <a:t>Seral Stage e.g. bare earth</a:t>
            </a:r>
            <a:endParaRPr lang="en-US" sz="24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223742" y="2496469"/>
            <a:ext cx="230460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FFFF00"/>
                </a:solidFill>
                <a:latin typeface="Calibri" pitchFamily="34" charset="0"/>
              </a:rPr>
              <a:t>Seral Stage e.g. grassland </a:t>
            </a:r>
            <a:endParaRPr lang="en-US" sz="24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560261" y="3422313"/>
            <a:ext cx="280883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FFFF00"/>
                </a:solidFill>
                <a:latin typeface="Calibri" pitchFamily="34" charset="0"/>
              </a:rPr>
              <a:t>Seral Stage e.g. shrub-land</a:t>
            </a:r>
            <a:endParaRPr lang="en-US" sz="24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825620" y="4470938"/>
            <a:ext cx="2663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rgbClr val="FFFF00"/>
                </a:solidFill>
                <a:latin typeface="Calibri" pitchFamily="34" charset="0"/>
              </a:rPr>
              <a:t>Seral Stage e.g. pioneer forest </a:t>
            </a:r>
            <a:endParaRPr lang="en-US" sz="24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>
            <a:off x="1828801" y="647699"/>
            <a:ext cx="6901568" cy="5990426"/>
          </a:xfrm>
          <a:custGeom>
            <a:avLst/>
            <a:gdLst/>
            <a:ahLst/>
            <a:cxnLst>
              <a:cxn ang="0">
                <a:pos x="3459" y="3703"/>
              </a:cxn>
              <a:cxn ang="0">
                <a:pos x="2632" y="3668"/>
              </a:cxn>
              <a:cxn ang="0">
                <a:pos x="1808" y="3597"/>
              </a:cxn>
              <a:cxn ang="0">
                <a:pos x="1394" y="3518"/>
              </a:cxn>
              <a:cxn ang="0">
                <a:pos x="1019" y="3367"/>
              </a:cxn>
              <a:cxn ang="0">
                <a:pos x="721" y="3208"/>
              </a:cxn>
              <a:cxn ang="0">
                <a:pos x="452" y="2942"/>
              </a:cxn>
              <a:cxn ang="0">
                <a:pos x="216" y="2569"/>
              </a:cxn>
              <a:cxn ang="0">
                <a:pos x="124" y="2171"/>
              </a:cxn>
              <a:cxn ang="0">
                <a:pos x="0" y="1382"/>
              </a:cxn>
              <a:cxn ang="0">
                <a:pos x="3" y="576"/>
              </a:cxn>
              <a:cxn ang="0">
                <a:pos x="162" y="0"/>
              </a:cxn>
            </a:cxnLst>
            <a:rect l="0" t="0" r="r" b="b"/>
            <a:pathLst>
              <a:path w="3459" h="3703">
                <a:moveTo>
                  <a:pt x="3459" y="3703"/>
                </a:moveTo>
                <a:lnTo>
                  <a:pt x="2632" y="3668"/>
                </a:lnTo>
                <a:lnTo>
                  <a:pt x="1808" y="3597"/>
                </a:lnTo>
                <a:lnTo>
                  <a:pt x="1394" y="3518"/>
                </a:lnTo>
                <a:lnTo>
                  <a:pt x="1019" y="3367"/>
                </a:lnTo>
                <a:lnTo>
                  <a:pt x="721" y="3208"/>
                </a:lnTo>
                <a:lnTo>
                  <a:pt x="452" y="2942"/>
                </a:lnTo>
                <a:lnTo>
                  <a:pt x="216" y="2569"/>
                </a:lnTo>
                <a:lnTo>
                  <a:pt x="124" y="2171"/>
                </a:lnTo>
                <a:lnTo>
                  <a:pt x="0" y="1382"/>
                </a:lnTo>
                <a:lnTo>
                  <a:pt x="3" y="576"/>
                </a:lnTo>
                <a:lnTo>
                  <a:pt x="162" y="0"/>
                </a:lnTo>
              </a:path>
            </a:pathLst>
          </a:custGeom>
          <a:noFill/>
          <a:ln w="41275" cmpd="sng">
            <a:solidFill>
              <a:srgbClr val="FF9900"/>
            </a:solidFill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22569" y="1370521"/>
            <a:ext cx="1625442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Geological cataclysm e.g. volcanic eruption </a:t>
            </a:r>
            <a:endParaRPr lang="en-US" sz="20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4109" name="Freeform 13"/>
          <p:cNvSpPr>
            <a:spLocks/>
          </p:cNvSpPr>
          <p:nvPr/>
        </p:nvSpPr>
        <p:spPr bwMode="auto">
          <a:xfrm>
            <a:off x="4189810" y="524794"/>
            <a:ext cx="337874" cy="815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" y="0"/>
              </a:cxn>
              <a:cxn ang="0">
                <a:pos x="239" y="18"/>
              </a:cxn>
              <a:cxn ang="0">
                <a:pos x="346" y="62"/>
              </a:cxn>
              <a:cxn ang="0">
                <a:pos x="425" y="124"/>
              </a:cxn>
              <a:cxn ang="0">
                <a:pos x="470" y="213"/>
              </a:cxn>
              <a:cxn ang="0">
                <a:pos x="475" y="300"/>
              </a:cxn>
              <a:cxn ang="0">
                <a:pos x="470" y="514"/>
              </a:cxn>
            </a:cxnLst>
            <a:rect l="0" t="0" r="r" b="b"/>
            <a:pathLst>
              <a:path w="475" h="514">
                <a:moveTo>
                  <a:pt x="0" y="0"/>
                </a:moveTo>
                <a:lnTo>
                  <a:pt x="133" y="0"/>
                </a:lnTo>
                <a:lnTo>
                  <a:pt x="239" y="18"/>
                </a:lnTo>
                <a:lnTo>
                  <a:pt x="346" y="62"/>
                </a:lnTo>
                <a:lnTo>
                  <a:pt x="425" y="124"/>
                </a:lnTo>
                <a:lnTo>
                  <a:pt x="470" y="213"/>
                </a:lnTo>
                <a:lnTo>
                  <a:pt x="475" y="300"/>
                </a:lnTo>
                <a:lnTo>
                  <a:pt x="470" y="514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11" name="Freeform 15"/>
          <p:cNvSpPr>
            <a:spLocks/>
          </p:cNvSpPr>
          <p:nvPr/>
        </p:nvSpPr>
        <p:spPr bwMode="auto">
          <a:xfrm>
            <a:off x="5159898" y="1628800"/>
            <a:ext cx="268775" cy="936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" y="0"/>
              </a:cxn>
              <a:cxn ang="0">
                <a:pos x="239" y="18"/>
              </a:cxn>
              <a:cxn ang="0">
                <a:pos x="346" y="62"/>
              </a:cxn>
              <a:cxn ang="0">
                <a:pos x="425" y="124"/>
              </a:cxn>
              <a:cxn ang="0">
                <a:pos x="470" y="213"/>
              </a:cxn>
              <a:cxn ang="0">
                <a:pos x="475" y="300"/>
              </a:cxn>
              <a:cxn ang="0">
                <a:pos x="470" y="514"/>
              </a:cxn>
            </a:cxnLst>
            <a:rect l="0" t="0" r="r" b="b"/>
            <a:pathLst>
              <a:path w="475" h="514">
                <a:moveTo>
                  <a:pt x="0" y="0"/>
                </a:moveTo>
                <a:lnTo>
                  <a:pt x="133" y="0"/>
                </a:lnTo>
                <a:lnTo>
                  <a:pt x="239" y="18"/>
                </a:lnTo>
                <a:lnTo>
                  <a:pt x="346" y="62"/>
                </a:lnTo>
                <a:lnTo>
                  <a:pt x="425" y="124"/>
                </a:lnTo>
                <a:lnTo>
                  <a:pt x="470" y="213"/>
                </a:lnTo>
                <a:lnTo>
                  <a:pt x="475" y="300"/>
                </a:lnTo>
                <a:lnTo>
                  <a:pt x="470" y="514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12" name="Freeform 16"/>
          <p:cNvSpPr>
            <a:spLocks/>
          </p:cNvSpPr>
          <p:nvPr/>
        </p:nvSpPr>
        <p:spPr bwMode="auto">
          <a:xfrm>
            <a:off x="5841507" y="3057598"/>
            <a:ext cx="535456" cy="45200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" y="0"/>
              </a:cxn>
              <a:cxn ang="0">
                <a:pos x="239" y="18"/>
              </a:cxn>
              <a:cxn ang="0">
                <a:pos x="346" y="62"/>
              </a:cxn>
              <a:cxn ang="0">
                <a:pos x="425" y="124"/>
              </a:cxn>
              <a:cxn ang="0">
                <a:pos x="470" y="213"/>
              </a:cxn>
              <a:cxn ang="0">
                <a:pos x="475" y="300"/>
              </a:cxn>
              <a:cxn ang="0">
                <a:pos x="470" y="514"/>
              </a:cxn>
            </a:cxnLst>
            <a:rect l="0" t="0" r="r" b="b"/>
            <a:pathLst>
              <a:path w="475" h="514">
                <a:moveTo>
                  <a:pt x="0" y="0"/>
                </a:moveTo>
                <a:lnTo>
                  <a:pt x="133" y="0"/>
                </a:lnTo>
                <a:lnTo>
                  <a:pt x="239" y="18"/>
                </a:lnTo>
                <a:lnTo>
                  <a:pt x="346" y="62"/>
                </a:lnTo>
                <a:lnTo>
                  <a:pt x="425" y="124"/>
                </a:lnTo>
                <a:lnTo>
                  <a:pt x="470" y="213"/>
                </a:lnTo>
                <a:lnTo>
                  <a:pt x="475" y="300"/>
                </a:lnTo>
                <a:lnTo>
                  <a:pt x="470" y="514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13" name="Freeform 17"/>
          <p:cNvSpPr>
            <a:spLocks/>
          </p:cNvSpPr>
          <p:nvPr/>
        </p:nvSpPr>
        <p:spPr bwMode="auto">
          <a:xfrm>
            <a:off x="6279863" y="4015075"/>
            <a:ext cx="424871" cy="5133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3" y="0"/>
              </a:cxn>
              <a:cxn ang="0">
                <a:pos x="239" y="18"/>
              </a:cxn>
              <a:cxn ang="0">
                <a:pos x="346" y="62"/>
              </a:cxn>
              <a:cxn ang="0">
                <a:pos x="425" y="124"/>
              </a:cxn>
              <a:cxn ang="0">
                <a:pos x="470" y="213"/>
              </a:cxn>
              <a:cxn ang="0">
                <a:pos x="475" y="300"/>
              </a:cxn>
              <a:cxn ang="0">
                <a:pos x="470" y="514"/>
              </a:cxn>
            </a:cxnLst>
            <a:rect l="0" t="0" r="r" b="b"/>
            <a:pathLst>
              <a:path w="475" h="514">
                <a:moveTo>
                  <a:pt x="0" y="0"/>
                </a:moveTo>
                <a:lnTo>
                  <a:pt x="133" y="0"/>
                </a:lnTo>
                <a:lnTo>
                  <a:pt x="239" y="18"/>
                </a:lnTo>
                <a:lnTo>
                  <a:pt x="346" y="62"/>
                </a:lnTo>
                <a:lnTo>
                  <a:pt x="425" y="124"/>
                </a:lnTo>
                <a:lnTo>
                  <a:pt x="470" y="213"/>
                </a:lnTo>
                <a:lnTo>
                  <a:pt x="475" y="300"/>
                </a:lnTo>
                <a:lnTo>
                  <a:pt x="470" y="514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3589241" y="3466604"/>
            <a:ext cx="14414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rgbClr val="FF9900"/>
                </a:solidFill>
                <a:latin typeface="Calibri" pitchFamily="34" charset="0"/>
              </a:rPr>
              <a:t>Clear cutting </a:t>
            </a:r>
            <a:endParaRPr lang="en-US" sz="2000" b="1" dirty="0">
              <a:solidFill>
                <a:srgbClr val="FF9900"/>
              </a:solidFill>
              <a:latin typeface="Calibri" pitchFamily="34" charset="0"/>
            </a:endParaRP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4799872" y="4730056"/>
            <a:ext cx="1224236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rgbClr val="FF9900"/>
                </a:solidFill>
                <a:latin typeface="Calibri" pitchFamily="34" charset="0"/>
              </a:rPr>
              <a:t>Selective logging</a:t>
            </a:r>
            <a:endParaRPr lang="en-US" sz="2000" b="1" dirty="0">
              <a:solidFill>
                <a:srgbClr val="FF9900"/>
              </a:solidFill>
              <a:latin typeface="Calibri" pitchFamily="34" charset="0"/>
            </a:endParaRPr>
          </a:p>
        </p:txBody>
      </p:sp>
      <p:sp>
        <p:nvSpPr>
          <p:cNvPr id="4118" name="Freeform 22"/>
          <p:cNvSpPr>
            <a:spLocks/>
          </p:cNvSpPr>
          <p:nvPr/>
        </p:nvSpPr>
        <p:spPr bwMode="auto">
          <a:xfrm>
            <a:off x="2639616" y="2204864"/>
            <a:ext cx="6056259" cy="4305317"/>
          </a:xfrm>
          <a:custGeom>
            <a:avLst/>
            <a:gdLst/>
            <a:ahLst/>
            <a:cxnLst>
              <a:cxn ang="0">
                <a:pos x="2670" y="2540"/>
              </a:cxn>
              <a:cxn ang="0">
                <a:pos x="1950" y="2517"/>
              </a:cxn>
              <a:cxn ang="0">
                <a:pos x="1392" y="2451"/>
              </a:cxn>
              <a:cxn ang="0">
                <a:pos x="1081" y="2375"/>
              </a:cxn>
              <a:cxn ang="0">
                <a:pos x="820" y="2234"/>
              </a:cxn>
              <a:cxn ang="0">
                <a:pos x="505" y="1994"/>
              </a:cxn>
              <a:cxn ang="0">
                <a:pos x="177" y="1568"/>
              </a:cxn>
              <a:cxn ang="0">
                <a:pos x="36" y="1099"/>
              </a:cxn>
              <a:cxn ang="0">
                <a:pos x="0" y="629"/>
              </a:cxn>
              <a:cxn ang="0">
                <a:pos x="80" y="257"/>
              </a:cxn>
              <a:cxn ang="0">
                <a:pos x="231" y="0"/>
              </a:cxn>
            </a:cxnLst>
            <a:rect l="0" t="0" r="r" b="b"/>
            <a:pathLst>
              <a:path w="2670" h="2540">
                <a:moveTo>
                  <a:pt x="2670" y="2540"/>
                </a:moveTo>
                <a:lnTo>
                  <a:pt x="1950" y="2517"/>
                </a:lnTo>
                <a:lnTo>
                  <a:pt x="1392" y="2451"/>
                </a:lnTo>
                <a:lnTo>
                  <a:pt x="1081" y="2375"/>
                </a:lnTo>
                <a:lnTo>
                  <a:pt x="820" y="2234"/>
                </a:lnTo>
                <a:lnTo>
                  <a:pt x="505" y="1994"/>
                </a:lnTo>
                <a:lnTo>
                  <a:pt x="177" y="1568"/>
                </a:lnTo>
                <a:lnTo>
                  <a:pt x="36" y="1099"/>
                </a:lnTo>
                <a:lnTo>
                  <a:pt x="0" y="629"/>
                </a:lnTo>
                <a:lnTo>
                  <a:pt x="80" y="257"/>
                </a:lnTo>
                <a:lnTo>
                  <a:pt x="231" y="0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4695163" y="4447909"/>
            <a:ext cx="4000713" cy="1866489"/>
          </a:xfrm>
          <a:custGeom>
            <a:avLst/>
            <a:gdLst/>
            <a:ahLst/>
            <a:cxnLst>
              <a:cxn ang="0">
                <a:pos x="1542" y="1403"/>
              </a:cxn>
              <a:cxn ang="0">
                <a:pos x="1110" y="1403"/>
              </a:cxn>
              <a:cxn ang="0">
                <a:pos x="766" y="1352"/>
              </a:cxn>
              <a:cxn ang="0">
                <a:pos x="419" y="1228"/>
              </a:cxn>
              <a:cxn ang="0">
                <a:pos x="162" y="1053"/>
              </a:cxn>
              <a:cxn ang="0">
                <a:pos x="16" y="801"/>
              </a:cxn>
              <a:cxn ang="0">
                <a:pos x="0" y="556"/>
              </a:cxn>
              <a:cxn ang="0">
                <a:pos x="53" y="248"/>
              </a:cxn>
              <a:cxn ang="0">
                <a:pos x="248" y="0"/>
              </a:cxn>
            </a:cxnLst>
            <a:rect l="0" t="0" r="r" b="b"/>
            <a:pathLst>
              <a:path w="1542" h="1403">
                <a:moveTo>
                  <a:pt x="1542" y="1403"/>
                </a:moveTo>
                <a:lnTo>
                  <a:pt x="1110" y="1403"/>
                </a:lnTo>
                <a:lnTo>
                  <a:pt x="766" y="1352"/>
                </a:lnTo>
                <a:lnTo>
                  <a:pt x="419" y="1228"/>
                </a:lnTo>
                <a:lnTo>
                  <a:pt x="162" y="1053"/>
                </a:lnTo>
                <a:lnTo>
                  <a:pt x="16" y="801"/>
                </a:lnTo>
                <a:lnTo>
                  <a:pt x="0" y="556"/>
                </a:lnTo>
                <a:lnTo>
                  <a:pt x="53" y="248"/>
                </a:lnTo>
                <a:lnTo>
                  <a:pt x="248" y="0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2927549" y="2639007"/>
            <a:ext cx="25923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rgbClr val="FF9900"/>
                </a:solidFill>
                <a:latin typeface="Calibri" pitchFamily="34" charset="0"/>
              </a:rPr>
              <a:t>Cultivation</a:t>
            </a:r>
            <a:endParaRPr lang="en-US" sz="2000" b="1" dirty="0">
              <a:solidFill>
                <a:srgbClr val="FF9900"/>
              </a:solidFill>
              <a:latin typeface="Calibri" pitchFamily="34" charset="0"/>
            </a:endParaRPr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2440932" y="1866572"/>
            <a:ext cx="72030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2000" b="1" dirty="0">
                <a:solidFill>
                  <a:srgbClr val="FF9900"/>
                </a:solidFill>
                <a:latin typeface="Calibri" pitchFamily="34" charset="0"/>
              </a:rPr>
              <a:t>Fire</a:t>
            </a:r>
            <a:endParaRPr lang="en-US" sz="2000" b="1" dirty="0">
              <a:solidFill>
                <a:srgbClr val="FF9900"/>
              </a:solidFill>
              <a:latin typeface="Calibri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785" y="1228957"/>
            <a:ext cx="1433974" cy="2610147"/>
          </a:xfrm>
          <a:prstGeom prst="rect">
            <a:avLst/>
          </a:prstGeom>
        </p:spPr>
      </p:pic>
      <p:pic>
        <p:nvPicPr>
          <p:cNvPr id="53" name="Picture 3" descr="C:\Users\User\AppData\Local\Microsoft\Windows\Temporary Internet Files\Content.IE5\GQHMUDB2\MC900054722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313" y="347819"/>
            <a:ext cx="1766888" cy="1774356"/>
          </a:xfrm>
          <a:prstGeom prst="rect">
            <a:avLst/>
          </a:prstGeom>
          <a:noFill/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30870" y="587374"/>
            <a:ext cx="1423702" cy="1260919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 bwMode="auto">
          <a:xfrm rot="2751424">
            <a:off x="8764912" y="1184642"/>
            <a:ext cx="1375490" cy="16977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dirty="0">
              <a:solidFill>
                <a:srgbClr val="A2FFA3"/>
              </a:solidFill>
              <a:latin typeface="Book Antiqua" pitchFamily="18" charset="0"/>
            </a:endParaRPr>
          </a:p>
        </p:txBody>
      </p:sp>
      <p:pic>
        <p:nvPicPr>
          <p:cNvPr id="45" name="Picture 4" descr="Image result for powerpoint clip art fir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78" y="2251683"/>
            <a:ext cx="1609684" cy="182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444" y="2289300"/>
            <a:ext cx="1802277" cy="186648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0093" y="2547344"/>
            <a:ext cx="2128215" cy="1617444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06" y="2054486"/>
            <a:ext cx="787101" cy="1432696"/>
          </a:xfrm>
          <a:prstGeom prst="rect">
            <a:avLst/>
          </a:prstGeom>
        </p:spPr>
      </p:pic>
      <p:sp>
        <p:nvSpPr>
          <p:cNvPr id="34" name="Freeform 22">
            <a:extLst>
              <a:ext uri="{FF2B5EF4-FFF2-40B4-BE49-F238E27FC236}">
                <a16:creationId xmlns:a16="http://schemas.microsoft.com/office/drawing/2014/main" id="{D8D56C39-4561-4288-9D33-51941B33A269}"/>
              </a:ext>
            </a:extLst>
          </p:cNvPr>
          <p:cNvSpPr>
            <a:spLocks/>
          </p:cNvSpPr>
          <p:nvPr/>
        </p:nvSpPr>
        <p:spPr bwMode="auto">
          <a:xfrm>
            <a:off x="3378426" y="3080647"/>
            <a:ext cx="5317450" cy="3367820"/>
          </a:xfrm>
          <a:custGeom>
            <a:avLst/>
            <a:gdLst/>
            <a:ahLst/>
            <a:cxnLst>
              <a:cxn ang="0">
                <a:pos x="2670" y="2540"/>
              </a:cxn>
              <a:cxn ang="0">
                <a:pos x="1950" y="2517"/>
              </a:cxn>
              <a:cxn ang="0">
                <a:pos x="1392" y="2451"/>
              </a:cxn>
              <a:cxn ang="0">
                <a:pos x="1081" y="2375"/>
              </a:cxn>
              <a:cxn ang="0">
                <a:pos x="820" y="2234"/>
              </a:cxn>
              <a:cxn ang="0">
                <a:pos x="505" y="1994"/>
              </a:cxn>
              <a:cxn ang="0">
                <a:pos x="177" y="1568"/>
              </a:cxn>
              <a:cxn ang="0">
                <a:pos x="36" y="1099"/>
              </a:cxn>
              <a:cxn ang="0">
                <a:pos x="0" y="629"/>
              </a:cxn>
              <a:cxn ang="0">
                <a:pos x="80" y="257"/>
              </a:cxn>
              <a:cxn ang="0">
                <a:pos x="231" y="0"/>
              </a:cxn>
            </a:cxnLst>
            <a:rect l="0" t="0" r="r" b="b"/>
            <a:pathLst>
              <a:path w="2670" h="2540">
                <a:moveTo>
                  <a:pt x="2670" y="2540"/>
                </a:moveTo>
                <a:lnTo>
                  <a:pt x="1950" y="2517"/>
                </a:lnTo>
                <a:lnTo>
                  <a:pt x="1392" y="2451"/>
                </a:lnTo>
                <a:lnTo>
                  <a:pt x="1081" y="2375"/>
                </a:lnTo>
                <a:lnTo>
                  <a:pt x="820" y="2234"/>
                </a:lnTo>
                <a:lnTo>
                  <a:pt x="505" y="1994"/>
                </a:lnTo>
                <a:lnTo>
                  <a:pt x="177" y="1568"/>
                </a:lnTo>
                <a:lnTo>
                  <a:pt x="36" y="1099"/>
                </a:lnTo>
                <a:lnTo>
                  <a:pt x="0" y="629"/>
                </a:lnTo>
                <a:lnTo>
                  <a:pt x="80" y="257"/>
                </a:lnTo>
                <a:lnTo>
                  <a:pt x="231" y="0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1817609" y="4447911"/>
            <a:ext cx="2519363" cy="5909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268288" indent="-268288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3600" b="1" dirty="0">
                <a:solidFill>
                  <a:srgbClr val="FFFF66"/>
                </a:solidFill>
                <a:latin typeface="Calibri" pitchFamily="34" charset="0"/>
              </a:rPr>
              <a:t>Disturbance</a:t>
            </a:r>
            <a:endParaRPr lang="en-US" sz="3600" b="1" dirty="0">
              <a:solidFill>
                <a:srgbClr val="FFFF66"/>
              </a:solidFill>
              <a:latin typeface="Calibri" pitchFamily="34" charset="0"/>
            </a:endParaRPr>
          </a:p>
        </p:txBody>
      </p:sp>
      <p:pic>
        <p:nvPicPr>
          <p:cNvPr id="35" name="Picture 7" descr="C:\Users\User\AppData\Local\Microsoft\Windows\Temporary Internet Files\Content.IE5\DU5MSQJY\MC900441278[1].png">
            <a:extLst>
              <a:ext uri="{FF2B5EF4-FFF2-40B4-BE49-F238E27FC236}">
                <a16:creationId xmlns:a16="http://schemas.microsoft.com/office/drawing/2014/main" id="{81A901EF-BE9F-7007-96E8-37035BAB1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20892985">
            <a:off x="13295213" y="195506"/>
            <a:ext cx="5857916" cy="5715040"/>
          </a:xfrm>
          <a:prstGeom prst="rect">
            <a:avLst/>
          </a:prstGeom>
          <a:noFill/>
        </p:spPr>
      </p:pic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849759" y="173509"/>
            <a:ext cx="2898362" cy="964880"/>
          </a:xfrm>
          <a:prstGeom prst="rect">
            <a:avLst/>
          </a:prstGeom>
          <a:solidFill>
            <a:srgbClr val="326A00">
              <a:alpha val="80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90000"/>
              </a:lnSpc>
              <a:spcAft>
                <a:spcPct val="0"/>
              </a:spcAft>
              <a:defRPr/>
            </a:pPr>
            <a:r>
              <a:rPr lang="en-GB" sz="2100" b="1" dirty="0">
                <a:solidFill>
                  <a:srgbClr val="FFFF66"/>
                </a:solidFill>
                <a:latin typeface="Calibri" pitchFamily="34" charset="0"/>
              </a:rPr>
              <a:t>Restoration removes barriers to succession &amp; accelerates it towards…</a:t>
            </a:r>
            <a:endParaRPr lang="en-US" sz="2100" b="1" dirty="0">
              <a:solidFill>
                <a:srgbClr val="FFFF66"/>
              </a:solidFill>
              <a:latin typeface="Calibri" pitchFamily="34" charset="0"/>
            </a:endParaRPr>
          </a:p>
        </p:txBody>
      </p:sp>
      <p:sp>
        <p:nvSpPr>
          <p:cNvPr id="4115" name="Freeform 19"/>
          <p:cNvSpPr>
            <a:spLocks/>
          </p:cNvSpPr>
          <p:nvPr/>
        </p:nvSpPr>
        <p:spPr bwMode="auto">
          <a:xfrm rot="16200000" flipH="1">
            <a:off x="7717739" y="4505503"/>
            <a:ext cx="472995" cy="22640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4" y="3"/>
              </a:cxn>
              <a:cxn ang="0">
                <a:pos x="298" y="3"/>
              </a:cxn>
              <a:cxn ang="0">
                <a:pos x="386" y="30"/>
              </a:cxn>
              <a:cxn ang="0">
                <a:pos x="466" y="92"/>
              </a:cxn>
              <a:cxn ang="0">
                <a:pos x="493" y="180"/>
              </a:cxn>
              <a:cxn ang="0">
                <a:pos x="519" y="260"/>
              </a:cxn>
              <a:cxn ang="0">
                <a:pos x="519" y="375"/>
              </a:cxn>
            </a:cxnLst>
            <a:rect l="0" t="0" r="r" b="b"/>
            <a:pathLst>
              <a:path w="519" h="375">
                <a:moveTo>
                  <a:pt x="0" y="0"/>
                </a:moveTo>
                <a:lnTo>
                  <a:pt x="174" y="3"/>
                </a:lnTo>
                <a:lnTo>
                  <a:pt x="298" y="3"/>
                </a:lnTo>
                <a:lnTo>
                  <a:pt x="386" y="30"/>
                </a:lnTo>
                <a:lnTo>
                  <a:pt x="466" y="92"/>
                </a:lnTo>
                <a:lnTo>
                  <a:pt x="493" y="180"/>
                </a:lnTo>
                <a:lnTo>
                  <a:pt x="519" y="260"/>
                </a:lnTo>
                <a:lnTo>
                  <a:pt x="519" y="375"/>
                </a:lnTo>
              </a:path>
            </a:pathLst>
          </a:custGeom>
          <a:noFill/>
          <a:ln w="41275" cap="flat" cmpd="sng">
            <a:solidFill>
              <a:srgbClr val="FF9900"/>
            </a:solidFill>
            <a:prstDash val="solid"/>
            <a:round/>
            <a:headEnd type="oval" w="med" len="med"/>
            <a:tailEnd type="triangle" w="lg" len="lg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800" b="1" dirty="0">
              <a:solidFill>
                <a:srgbClr val="A2FFA3"/>
              </a:solidFill>
              <a:latin typeface="Calibri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5785567"/>
      </p:ext>
    </p:extLst>
  </p:cSld>
  <p:clrMapOvr>
    <a:masterClrMapping/>
  </p:clrMapOvr>
  <p:transition advTm="3926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029 -0.31158 C -0.38164 -0.10764 -0.50195 0.09676 -0.47917 0.1081 C -0.45573 0.12014 -0.17852 -0.18287 -0.11706 -0.24421 " pathEditMode="relative" rAng="0" ptsTypes="AAA">
                                      <p:cBhvr>
                                        <p:cTn id="6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71 -0.02315 L 0.33489 0.70602 " pathEditMode="relative" rAng="0" ptsTypes="AA">
                                      <p:cBhvr>
                                        <p:cTn id="116" dur="2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23" y="36458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00078 -0.10278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5139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autoRev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0" autoRev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500" autoRev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autoRev="1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07407E-6 L -0.04219 -0.1037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200"/>
                            </p:stCondLst>
                            <p:childTnLst>
                              <p:par>
                                <p:cTn id="127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0.02223 L -0.04549 -0.02223 C -0.06597 -0.02223 -0.0908 0.0537 -0.0908 0.11551 L -0.0908 0.25347 " pathEditMode="relative" rAng="0" ptsTypes="AAAA">
                                      <p:cBhvr>
                                        <p:cTn id="128" dur="3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9" grpId="0" animBg="1"/>
      <p:bldP spid="4111" grpId="0" animBg="1"/>
      <p:bldP spid="4112" grpId="0" animBg="1"/>
      <p:bldP spid="4113" grpId="0" animBg="1"/>
      <p:bldP spid="54" grpId="0" animBg="1"/>
      <p:bldP spid="54" grpId="1" animBg="1"/>
      <p:bldP spid="41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11985" y="1054861"/>
            <a:ext cx="11198861" cy="1938992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Directing and accelerating ecological succession towards an indigenous </a:t>
            </a:r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reference forest ecosystem </a:t>
            </a:r>
            <a:r>
              <a:rPr lang="en-US" sz="40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anose="02020603050405020304" pitchFamily="18" charset="-34"/>
              </a:rPr>
              <a:t>of the maximum …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9391" y="137788"/>
            <a:ext cx="11986591" cy="757130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defPPr>
              <a:defRPr lang="th-TH"/>
            </a:defPPr>
            <a:lvl1pPr algn="ctr">
              <a:lnSpc>
                <a:spcPct val="90000"/>
              </a:lnSpc>
              <a:spcBef>
                <a:spcPts val="0"/>
              </a:spcBef>
              <a:defRPr sz="3200" u="none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GB" sz="4800" b="1" dirty="0">
                <a:solidFill>
                  <a:srgbClr val="FAFD00"/>
                </a:solidFill>
                <a:cs typeface="Angsana New" panose="02020603050405020304" pitchFamily="18" charset="-34"/>
              </a:rPr>
              <a:t>“Forest Ecosystem Restoration” … IS …</a:t>
            </a:r>
            <a:endParaRPr lang="en-US" sz="4800" b="1" dirty="0">
              <a:solidFill>
                <a:srgbClr val="FAFD00"/>
              </a:solidFill>
              <a:cs typeface="Angsana New" panose="02020603050405020304" pitchFamily="18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50" y="3287460"/>
            <a:ext cx="9144000" cy="3570541"/>
          </a:xfrm>
          <a:prstGeom prst="rect">
            <a:avLst/>
          </a:prstGeom>
        </p:spPr>
      </p:pic>
      <p:cxnSp>
        <p:nvCxnSpPr>
          <p:cNvPr id="9" name="Connector: Elbow 8"/>
          <p:cNvCxnSpPr>
            <a:cxnSpLocks/>
          </p:cNvCxnSpPr>
          <p:nvPr/>
        </p:nvCxnSpPr>
        <p:spPr bwMode="auto">
          <a:xfrm rot="10800000" flipV="1">
            <a:off x="2855640" y="2348880"/>
            <a:ext cx="7200800" cy="2861638"/>
          </a:xfrm>
          <a:prstGeom prst="bentConnector3">
            <a:avLst>
              <a:gd name="adj1" fmla="val 345"/>
            </a:avLst>
          </a:prstGeom>
          <a:solidFill>
            <a:schemeClr val="accent1"/>
          </a:solidFill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39287825"/>
      </p:ext>
    </p:extLst>
  </p:cSld>
  <p:clrMapOvr>
    <a:masterClrMapping/>
  </p:clrMapOvr>
  <p:transition advTm="241305"/>
  <p:extLst>
    <p:ext uri="{3A86A75C-4F4B-4683-9AE1-C65F6400EC91}">
      <p14:laserTraceLst xmlns:p14="http://schemas.microsoft.com/office/powerpoint/2010/main">
        <p14:tracePtLst>
          <p14:tracePt t="200976" x="5664200" y="4699000"/>
          <p14:tracePt t="201011" x="3968750" y="5537200"/>
          <p14:tracePt t="201110" x="4127500" y="5511800"/>
          <p14:tracePt t="201118" x="4394200" y="5435600"/>
          <p14:tracePt t="201127" x="4597400" y="5384800"/>
          <p14:tracePt t="201136" x="4686300" y="5372100"/>
          <p14:tracePt t="201166" x="3778250" y="5499100"/>
          <p14:tracePt t="201192" x="139700" y="5594350"/>
          <p14:tracePt t="201272" x="1441450" y="5378450"/>
          <p14:tracePt t="201280" x="3251200" y="5378450"/>
          <p14:tracePt t="201300" x="6299200" y="5384800"/>
          <p14:tracePt t="201316" x="7848600" y="5365750"/>
          <p14:tracePt t="201350" x="8128000" y="5518150"/>
          <p14:tracePt t="201366" x="7689850" y="5607050"/>
          <p14:tracePt t="201400" x="5384800" y="5842000"/>
          <p14:tracePt t="201416" x="4495800" y="5892800"/>
          <p14:tracePt t="201450" x="4089400" y="5937250"/>
          <p14:tracePt t="201466" x="4089400" y="5943600"/>
          <p14:tracePt t="201596" x="4095750" y="5930900"/>
          <p14:tracePt t="201605" x="4095750" y="5924550"/>
          <p14:tracePt t="201612" x="4083050" y="5911850"/>
          <p14:tracePt t="201620" x="4044950" y="5892800"/>
          <p14:tracePt t="201650" x="3797300" y="5829300"/>
          <p14:tracePt t="201666" x="3759200" y="5816600"/>
          <p14:tracePt t="201699" x="3638550" y="5759450"/>
          <p14:tracePt t="201716" x="3606800" y="5721350"/>
          <p14:tracePt t="201750" x="3479800" y="5556250"/>
          <p14:tracePt t="201753" x="3441700" y="5505450"/>
          <p14:tracePt t="201767" x="3365500" y="5416550"/>
          <p14:tracePt t="201786" x="3257550" y="5308600"/>
          <p14:tracePt t="201803" x="3124200" y="5194300"/>
          <p14:tracePt t="201819" x="3041650" y="5118100"/>
          <p14:tracePt t="201836" x="2959100" y="5060950"/>
          <p14:tracePt t="201853" x="2952750" y="5048250"/>
          <p14:tracePt t="201869" x="2952750" y="5035550"/>
          <p14:tracePt t="201887" x="2952750" y="5022850"/>
          <p14:tracePt t="201903" x="2952750" y="5003800"/>
          <p14:tracePt t="201933" x="2984500" y="4946650"/>
          <p14:tracePt t="201949" x="2990850" y="4908550"/>
          <p14:tracePt t="201966" x="3003550" y="4819650"/>
          <p14:tracePt t="201983" x="3016250" y="4756150"/>
          <p14:tracePt t="201999" x="3016250" y="4692650"/>
          <p14:tracePt t="202016" x="3016250" y="4660900"/>
          <p14:tracePt t="202033" x="2997200" y="4597400"/>
          <p14:tracePt t="202049" x="2978150" y="4559300"/>
          <p14:tracePt t="202066" x="2952750" y="4521200"/>
          <p14:tracePt t="202083" x="2933700" y="4502150"/>
          <p14:tracePt t="202099" x="2914650" y="4489450"/>
          <p14:tracePt t="202116" x="2901950" y="4470400"/>
          <p14:tracePt t="202133" x="2882900" y="4451350"/>
          <p14:tracePt t="202149" x="2863850" y="4432300"/>
          <p14:tracePt t="202166" x="2838450" y="4425950"/>
          <p14:tracePt t="202183" x="2774950" y="4406900"/>
          <p14:tracePt t="202199" x="2711450" y="4381500"/>
          <p14:tracePt t="202216" x="2641600" y="4362450"/>
          <p14:tracePt t="202233" x="2578100" y="4337050"/>
          <p14:tracePt t="202249" x="2482850" y="4311650"/>
          <p14:tracePt t="202252" x="2419350" y="4311650"/>
          <p14:tracePt t="202266" x="2374900" y="4298950"/>
          <p14:tracePt t="202283" x="2235200" y="4292600"/>
          <p14:tracePt t="202299" x="2165350" y="4279900"/>
          <p14:tracePt t="202316" x="2114550" y="4279900"/>
          <p14:tracePt t="202333" x="2051050" y="4279900"/>
          <p14:tracePt t="202349" x="2000250" y="4279900"/>
          <p14:tracePt t="202366" x="1930400" y="4286250"/>
          <p14:tracePt t="202383" x="1892300" y="4305300"/>
          <p14:tracePt t="202399" x="1809750" y="4324350"/>
          <p14:tracePt t="202416" x="1765300" y="4343400"/>
          <p14:tracePt t="202433" x="1714500" y="4368800"/>
          <p14:tracePt t="202449" x="1657350" y="4387850"/>
          <p14:tracePt t="202466" x="1600200" y="4413250"/>
          <p14:tracePt t="202483" x="1536700" y="4432300"/>
          <p14:tracePt t="202516" x="1352550" y="4489450"/>
          <p14:tracePt t="202533" x="1289050" y="4508500"/>
          <p14:tracePt t="202549" x="1219200" y="4533900"/>
          <p14:tracePt t="202566" x="1181100" y="4552950"/>
          <p14:tracePt t="202582" x="1149350" y="4572000"/>
          <p14:tracePt t="202600" x="1111250" y="4597400"/>
          <p14:tracePt t="202616" x="1085850" y="4616450"/>
          <p14:tracePt t="202633" x="1041400" y="4641850"/>
          <p14:tracePt t="202649" x="1016000" y="4667250"/>
          <p14:tracePt t="202666" x="965200" y="4699000"/>
          <p14:tracePt t="202683" x="895350" y="4749800"/>
          <p14:tracePt t="202699" x="825500" y="4806950"/>
          <p14:tracePt t="202716" x="730250" y="4921250"/>
          <p14:tracePt t="202733" x="660400" y="4997450"/>
          <p14:tracePt t="202749" x="584200" y="5080000"/>
          <p14:tracePt t="202766" x="527050" y="5149850"/>
          <p14:tracePt t="202782" x="501650" y="5207000"/>
          <p14:tracePt t="202799" x="482600" y="5251450"/>
          <p14:tracePt t="202816" x="457200" y="5295900"/>
          <p14:tracePt t="202832" x="438150" y="5314950"/>
          <p14:tracePt t="202850" x="419100" y="5340350"/>
          <p14:tracePt t="202867" x="400050" y="5365750"/>
          <p14:tracePt t="202899" x="374650" y="5448300"/>
          <p14:tracePt t="202916" x="349250" y="5505450"/>
          <p14:tracePt t="202932" x="330200" y="5594350"/>
          <p14:tracePt t="202949" x="330200" y="5657850"/>
          <p14:tracePt t="202966" x="330200" y="5708650"/>
          <p14:tracePt t="202982" x="342900" y="5753100"/>
          <p14:tracePt t="202999" x="361950" y="5791200"/>
          <p14:tracePt t="203016" x="393700" y="5842000"/>
          <p14:tracePt t="203032" x="419100" y="5861050"/>
          <p14:tracePt t="203049" x="457200" y="5880100"/>
          <p14:tracePt t="203066" x="527050" y="5911850"/>
          <p14:tracePt t="203082" x="596900" y="5943600"/>
          <p14:tracePt t="203099" x="660400" y="5969000"/>
          <p14:tracePt t="203116" x="781050" y="6038850"/>
          <p14:tracePt t="203132" x="876300" y="6089650"/>
          <p14:tracePt t="203149" x="971550" y="6108700"/>
          <p14:tracePt t="203166" x="1054100" y="6134100"/>
          <p14:tracePt t="203182" x="1136650" y="6159500"/>
          <p14:tracePt t="203199" x="1200150" y="6159500"/>
          <p14:tracePt t="203216" x="1250950" y="6165850"/>
          <p14:tracePt t="203232" x="1352550" y="6153150"/>
          <p14:tracePt t="203249" x="1447800" y="6127750"/>
          <p14:tracePt t="203266" x="1536700" y="6108700"/>
          <p14:tracePt t="203282" x="1631950" y="6083300"/>
          <p14:tracePt t="203299" x="1701800" y="6057900"/>
          <p14:tracePt t="203317" x="1803400" y="6026150"/>
          <p14:tracePt t="203332" x="1854200" y="6007100"/>
          <p14:tracePt t="203349" x="1885950" y="5988050"/>
          <p14:tracePt t="203366" x="1911350" y="5975350"/>
          <p14:tracePt t="203382" x="1936750" y="5969000"/>
          <p14:tracePt t="203399" x="1981200" y="5949950"/>
          <p14:tracePt t="203416" x="2051050" y="5918200"/>
          <p14:tracePt t="203432" x="2120900" y="5892800"/>
          <p14:tracePt t="203449" x="2184400" y="5886450"/>
          <p14:tracePt t="203465" x="2241550" y="5873750"/>
          <p14:tracePt t="203482" x="2266950" y="5873750"/>
          <p14:tracePt t="203499" x="2292350" y="5867400"/>
          <p14:tracePt t="203516" x="2381250" y="5842000"/>
          <p14:tracePt t="203532" x="2432050" y="5829300"/>
          <p14:tracePt t="203549" x="2501900" y="5816600"/>
          <p14:tracePt t="203568" x="2552700" y="5810250"/>
          <p14:tracePt t="203599" x="2660650" y="5797550"/>
          <p14:tracePt t="203616" x="2686050" y="5797550"/>
          <p14:tracePt t="203632" x="2743200" y="5797550"/>
          <p14:tracePt t="203649" x="2781300" y="5797550"/>
          <p14:tracePt t="203665" x="2813050" y="5797550"/>
          <p14:tracePt t="203682" x="2851150" y="5803900"/>
          <p14:tracePt t="203699" x="2870200" y="5803900"/>
          <p14:tracePt t="203715" x="2908300" y="5810250"/>
          <p14:tracePt t="203732" x="2921000" y="5810250"/>
          <p14:tracePt t="203749" x="2940050" y="5810250"/>
          <p14:tracePt t="203765" x="2959100" y="5810250"/>
          <p14:tracePt t="203782" x="2984500" y="5810250"/>
          <p14:tracePt t="203800" x="3003550" y="5810250"/>
          <p14:tracePt t="203832" x="3041650" y="5810250"/>
          <p14:tracePt t="203849" x="3067050" y="5810250"/>
          <p14:tracePt t="203865" x="3079750" y="5810250"/>
          <p14:tracePt t="203882" x="3098800" y="5810250"/>
          <p14:tracePt t="203899" x="3117850" y="5816600"/>
          <p14:tracePt t="203915" x="3136900" y="5816600"/>
          <p14:tracePt t="203932" x="3162300" y="5816600"/>
          <p14:tracePt t="203949" x="3206750" y="5816600"/>
          <p14:tracePt t="203965" x="3257550" y="5816600"/>
          <p14:tracePt t="203982" x="3308350" y="5816600"/>
          <p14:tracePt t="203999" x="3352800" y="5816600"/>
          <p14:tracePt t="204015" x="3378200" y="5829300"/>
          <p14:tracePt t="204032" x="3397250" y="5829300"/>
          <p14:tracePt t="204049" x="3403600" y="5829300"/>
          <p14:tracePt t="204118" x="3403600" y="5822950"/>
          <p14:tracePt t="206032" x="3409950" y="5822950"/>
          <p14:tracePt t="206049" x="3422650" y="5816600"/>
          <p14:tracePt t="206057" x="3429000" y="5810250"/>
          <p14:tracePt t="206071" x="3441700" y="5797550"/>
          <p14:tracePt t="206081" x="3448050" y="5791200"/>
          <p14:tracePt t="206098" x="3454400" y="5784850"/>
          <p14:tracePt t="206115" x="3473450" y="5772150"/>
          <p14:tracePt t="206131" x="3479800" y="5765800"/>
          <p14:tracePt t="206148" x="3492500" y="5746750"/>
          <p14:tracePt t="206167" x="3498850" y="5740400"/>
          <p14:tracePt t="207407" x="3498850" y="5727700"/>
          <p14:tracePt t="207421" x="3498850" y="5721350"/>
          <p14:tracePt t="207429" x="3498850" y="5715000"/>
          <p14:tracePt t="207438" x="3498850" y="5702300"/>
        </p14:tracePtLst>
      </p14:laserTrace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2" descr="FWSPPMETH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9113" y="785814"/>
            <a:ext cx="86471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4355" name="Object 2"/>
          <p:cNvGraphicFramePr>
            <a:graphicFrameLocks noChangeAspect="1"/>
          </p:cNvGraphicFramePr>
          <p:nvPr/>
        </p:nvGraphicFramePr>
        <p:xfrm>
          <a:off x="5046663" y="4652963"/>
          <a:ext cx="47625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476316" imgH="933580" progId="PBrush">
                  <p:embed/>
                </p:oleObj>
              </mc:Choice>
              <mc:Fallback>
                <p:oleObj name="Bitmap Image" r:id="rId5" imgW="476316" imgH="933580" progId="PBrush">
                  <p:embed/>
                  <p:pic>
                    <p:nvPicPr>
                      <p:cNvPr id="112435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6663" y="4652963"/>
                        <a:ext cx="476250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4356" name="Object 3"/>
          <p:cNvGraphicFramePr>
            <a:graphicFrameLocks noChangeAspect="1"/>
          </p:cNvGraphicFramePr>
          <p:nvPr/>
        </p:nvGraphicFramePr>
        <p:xfrm>
          <a:off x="5827713" y="4062413"/>
          <a:ext cx="66675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666667" imgH="1371429" progId="PBrush">
                  <p:embed/>
                </p:oleObj>
              </mc:Choice>
              <mc:Fallback>
                <p:oleObj name="Bitmap Image" r:id="rId7" imgW="666667" imgH="1371429" progId="PBrush">
                  <p:embed/>
                  <p:pic>
                    <p:nvPicPr>
                      <p:cNvPr id="112435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7713" y="4062413"/>
                        <a:ext cx="66675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4357" name="Object 4"/>
          <p:cNvGraphicFramePr>
            <a:graphicFrameLocks noChangeAspect="1"/>
          </p:cNvGraphicFramePr>
          <p:nvPr/>
        </p:nvGraphicFramePr>
        <p:xfrm>
          <a:off x="6627813" y="4824414"/>
          <a:ext cx="4953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9" imgW="495369" imgH="790476" progId="PBrush">
                  <p:embed/>
                </p:oleObj>
              </mc:Choice>
              <mc:Fallback>
                <p:oleObj name="Bitmap Image" r:id="rId9" imgW="495369" imgH="790476" progId="PBrush">
                  <p:embed/>
                  <p:pic>
                    <p:nvPicPr>
                      <p:cNvPr id="112435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7813" y="4824414"/>
                        <a:ext cx="495300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4358" name="Object 5"/>
          <p:cNvGraphicFramePr>
            <a:graphicFrameLocks noChangeAspect="1"/>
          </p:cNvGraphicFramePr>
          <p:nvPr/>
        </p:nvGraphicFramePr>
        <p:xfrm>
          <a:off x="7475539" y="4214813"/>
          <a:ext cx="561975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1" imgW="561905" imgH="1314286" progId="PBrush">
                  <p:embed/>
                </p:oleObj>
              </mc:Choice>
              <mc:Fallback>
                <p:oleObj name="Bitmap Image" r:id="rId11" imgW="561905" imgH="1314286" progId="PBrush">
                  <p:embed/>
                  <p:pic>
                    <p:nvPicPr>
                      <p:cNvPr id="112435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5539" y="4214813"/>
                        <a:ext cx="561975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4359" name="Object 6"/>
          <p:cNvGraphicFramePr>
            <a:graphicFrameLocks noChangeAspect="1"/>
          </p:cNvGraphicFramePr>
          <p:nvPr/>
        </p:nvGraphicFramePr>
        <p:xfrm>
          <a:off x="8504239" y="4719639"/>
          <a:ext cx="447675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3" imgW="447856" imgH="790476" progId="PBrush">
                  <p:embed/>
                </p:oleObj>
              </mc:Choice>
              <mc:Fallback>
                <p:oleObj name="Bitmap Image" r:id="rId13" imgW="447856" imgH="790476" progId="PBrush">
                  <p:embed/>
                  <p:pic>
                    <p:nvPicPr>
                      <p:cNvPr id="112435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4239" y="4719639"/>
                        <a:ext cx="447675" cy="790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4360" name="Picture 8" descr="seddling00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17713" y="5129213"/>
            <a:ext cx="29845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61" name="Picture 9" descr="seddling00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98713" y="5205414"/>
            <a:ext cx="2397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62" name="Picture 10" descr="seddling00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03513" y="5281613"/>
            <a:ext cx="22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63" name="Picture 11" descr="seddling00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932114" y="5129213"/>
            <a:ext cx="3270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64" name="Picture 12" descr="seddling00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846513" y="5053014"/>
            <a:ext cx="3048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760913" y="1243013"/>
            <a:ext cx="4572000" cy="4419600"/>
            <a:chOff x="2016" y="816"/>
            <a:chExt cx="2880" cy="2784"/>
          </a:xfrm>
        </p:grpSpPr>
        <p:graphicFrame>
          <p:nvGraphicFramePr>
            <p:cNvPr id="2057" name="Object 9"/>
            <p:cNvGraphicFramePr>
              <a:graphicFrameLocks noChangeAspect="1"/>
            </p:cNvGraphicFramePr>
            <p:nvPr/>
          </p:nvGraphicFramePr>
          <p:xfrm>
            <a:off x="2352" y="858"/>
            <a:ext cx="1080" cy="2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20" imgW="1714739" imgH="4200000" progId="PBrush">
                    <p:embed/>
                  </p:oleObj>
                </mc:Choice>
                <mc:Fallback>
                  <p:oleObj name="Bitmap Image" r:id="rId20" imgW="1714739" imgH="4200000" progId="PBrush">
                    <p:embed/>
                    <p:pic>
                      <p:nvPicPr>
                        <p:cNvPr id="2057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858"/>
                          <a:ext cx="1080" cy="26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8" name="Object 10"/>
            <p:cNvGraphicFramePr>
              <a:graphicFrameLocks noChangeAspect="1"/>
            </p:cNvGraphicFramePr>
            <p:nvPr/>
          </p:nvGraphicFramePr>
          <p:xfrm>
            <a:off x="3504" y="816"/>
            <a:ext cx="930" cy="27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22" imgW="1476190" imgH="4420217" progId="PBrush">
                    <p:embed/>
                  </p:oleObj>
                </mc:Choice>
                <mc:Fallback>
                  <p:oleObj name="Bitmap Image" r:id="rId22" imgW="1476190" imgH="4420217" progId="PBrush">
                    <p:embed/>
                    <p:pic>
                      <p:nvPicPr>
                        <p:cNvPr id="2058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4" y="816"/>
                          <a:ext cx="930" cy="27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9" name="Object 11"/>
            <p:cNvGraphicFramePr>
              <a:graphicFrameLocks noChangeAspect="1"/>
            </p:cNvGraphicFramePr>
            <p:nvPr/>
          </p:nvGraphicFramePr>
          <p:xfrm>
            <a:off x="2016" y="2304"/>
            <a:ext cx="642" cy="1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24" imgW="1019048" imgH="1961905" progId="PBrush">
                    <p:embed/>
                  </p:oleObj>
                </mc:Choice>
                <mc:Fallback>
                  <p:oleObj name="Bitmap Image" r:id="rId24" imgW="1019048" imgH="1961905" progId="PBrush">
                    <p:embed/>
                    <p:pic>
                      <p:nvPicPr>
                        <p:cNvPr id="2059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16" y="2304"/>
                          <a:ext cx="642" cy="12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0" name="Object 12"/>
            <p:cNvGraphicFramePr>
              <a:graphicFrameLocks noChangeAspect="1"/>
            </p:cNvGraphicFramePr>
            <p:nvPr/>
          </p:nvGraphicFramePr>
          <p:xfrm>
            <a:off x="3216" y="2496"/>
            <a:ext cx="510" cy="10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26" imgW="809738" imgH="1724266" progId="PBrush">
                    <p:embed/>
                  </p:oleObj>
                </mc:Choice>
                <mc:Fallback>
                  <p:oleObj name="Bitmap Image" r:id="rId26" imgW="809738" imgH="1724266" progId="PBrush">
                    <p:embed/>
                    <p:pic>
                      <p:nvPicPr>
                        <p:cNvPr id="206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6" y="2496"/>
                          <a:ext cx="510" cy="10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61" name="Object 13"/>
            <p:cNvGraphicFramePr>
              <a:graphicFrameLocks noChangeAspect="1"/>
            </p:cNvGraphicFramePr>
            <p:nvPr/>
          </p:nvGraphicFramePr>
          <p:xfrm>
            <a:off x="4278" y="2352"/>
            <a:ext cx="618" cy="11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Bitmap Image" r:id="rId28" imgW="980952" imgH="1857143" progId="PBrush">
                    <p:embed/>
                  </p:oleObj>
                </mc:Choice>
                <mc:Fallback>
                  <p:oleObj name="Bitmap Image" r:id="rId28" imgW="980952" imgH="1857143" progId="PBrush">
                    <p:embed/>
                    <p:pic>
                      <p:nvPicPr>
                        <p:cNvPr id="2061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78" y="2352"/>
                          <a:ext cx="618" cy="11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124371" name="Picture 19" descr="seddlings006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379913" y="5281613"/>
            <a:ext cx="1295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72" name="Picture 20" descr="seddlings007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827713" y="5357813"/>
            <a:ext cx="1143000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73" name="Picture 21" descr="seddlings008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7275513" y="5205413"/>
            <a:ext cx="75406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74" name="Picture 22" descr="seddlings010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8189914" y="5205413"/>
            <a:ext cx="66833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75" name="Picture 23" descr="seddlings009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9180513" y="5129213"/>
            <a:ext cx="660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4376" name="Object 7"/>
          <p:cNvGraphicFramePr>
            <a:graphicFrameLocks noChangeAspect="1"/>
          </p:cNvGraphicFramePr>
          <p:nvPr/>
        </p:nvGraphicFramePr>
        <p:xfrm>
          <a:off x="5627689" y="2081214"/>
          <a:ext cx="57467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5" imgW="352474" imgH="285866" progId="PBrush">
                  <p:embed/>
                </p:oleObj>
              </mc:Choice>
              <mc:Fallback>
                <p:oleObj name="Bitmap Image" r:id="rId35" imgW="352474" imgH="285866" progId="PBrush">
                  <p:embed/>
                  <p:pic>
                    <p:nvPicPr>
                      <p:cNvPr id="112437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7689" y="2081214"/>
                        <a:ext cx="57467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4377" name="Object 8"/>
          <p:cNvGraphicFramePr>
            <a:graphicFrameLocks noChangeAspect="1"/>
          </p:cNvGraphicFramePr>
          <p:nvPr/>
        </p:nvGraphicFramePr>
        <p:xfrm>
          <a:off x="6216650" y="2727326"/>
          <a:ext cx="6365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7" imgW="504762" imgH="571731" progId="PBrush">
                  <p:embed/>
                </p:oleObj>
              </mc:Choice>
              <mc:Fallback>
                <p:oleObj name="Bitmap Image" r:id="rId37" imgW="504762" imgH="571731" progId="PBrush">
                  <p:embed/>
                  <p:pic>
                    <p:nvPicPr>
                      <p:cNvPr id="112437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6650" y="2727326"/>
                        <a:ext cx="6365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1774825" y="317501"/>
            <a:ext cx="4700588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rgbClr val="F7FA78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1792288" y="5880101"/>
            <a:ext cx="18415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rgbClr val="F7FA78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124385" name="Picture 33"/>
          <p:cNvPicPr>
            <a:picLocks noChangeAspect="1" noChangeArrowheads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40800" y="2224089"/>
            <a:ext cx="749300" cy="790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4386" name="Picture 34"/>
          <p:cNvPicPr>
            <a:picLocks noChangeAspect="1" noChangeArrowheads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5401" y="1936750"/>
            <a:ext cx="504825" cy="865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24387" name="Picture 35" descr="civet flipped"/>
          <p:cNvPicPr>
            <a:picLocks noChangeAspect="1" noChangeArrowheads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3014" y="5321300"/>
            <a:ext cx="13684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4388" name="Picture 36"/>
          <p:cNvPicPr>
            <a:picLocks noChangeAspect="1" noChangeArrowheads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8639" y="5248275"/>
            <a:ext cx="2232025" cy="79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1633471" y="35914"/>
            <a:ext cx="4568893" cy="584775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th-TH"/>
            </a:defPPr>
            <a:lvl1pPr algn="ctr">
              <a:spcBef>
                <a:spcPts val="0"/>
              </a:spcBef>
              <a:defRPr sz="3200" b="1" u="none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Angsana New" pitchFamily="18" charset="-34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US" dirty="0">
                <a:solidFill>
                  <a:srgbClr val="FAFD00">
                    <a:lumMod val="40000"/>
                    <a:lumOff val="60000"/>
                  </a:srgbClr>
                </a:solidFill>
              </a:rPr>
              <a:t>Biomass accumulation</a:t>
            </a:r>
            <a:endParaRPr lang="en-GB" dirty="0">
              <a:solidFill>
                <a:srgbClr val="FAFD0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6528049" y="44625"/>
            <a:ext cx="4004691" cy="584775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th-TH"/>
            </a:defPPr>
            <a:lvl1pPr algn="ctr">
              <a:spcBef>
                <a:spcPts val="0"/>
              </a:spcBef>
              <a:defRPr sz="3200" b="1" u="none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Angsana New" pitchFamily="18" charset="-34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US" dirty="0">
                <a:solidFill>
                  <a:srgbClr val="FAFD00">
                    <a:lumMod val="40000"/>
                    <a:lumOff val="60000"/>
                  </a:srgbClr>
                </a:solidFill>
              </a:rPr>
              <a:t>Structural complexity</a:t>
            </a:r>
            <a:endParaRPr lang="en-GB" dirty="0">
              <a:solidFill>
                <a:srgbClr val="FAFD0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623851" y="6162388"/>
            <a:ext cx="4272124" cy="584775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defPPr>
              <a:defRPr lang="th-TH"/>
            </a:defPPr>
            <a:lvl1pPr algn="ctr">
              <a:spcBef>
                <a:spcPts val="0"/>
              </a:spcBef>
              <a:defRPr sz="3200" b="1" u="none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Angsana New" pitchFamily="18" charset="-34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US" dirty="0">
                <a:solidFill>
                  <a:srgbClr val="FAFD00">
                    <a:lumMod val="40000"/>
                    <a:lumOff val="60000"/>
                  </a:srgbClr>
                </a:solidFill>
              </a:rPr>
              <a:t>Biodiversity recovery</a:t>
            </a:r>
            <a:endParaRPr lang="en-GB" dirty="0">
              <a:solidFill>
                <a:srgbClr val="FAFD00">
                  <a:lumMod val="40000"/>
                  <a:lumOff val="60000"/>
                </a:srgbClr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6286661" y="6156594"/>
            <a:ext cx="4272124" cy="584775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sz="3200" b="1" u="none" dirty="0">
                <a:solidFill>
                  <a:srgbClr val="FAFD00">
                    <a:lumMod val="40000"/>
                    <a:lumOff val="60000"/>
                  </a:srgbClr>
                </a:solidFill>
                <a:latin typeface="Calibri" panose="020F0502020204030204" pitchFamily="34" charset="0"/>
                <a:cs typeface="Angsana New" pitchFamily="18" charset="-34"/>
              </a:rPr>
              <a:t>Ecological functioning</a:t>
            </a:r>
            <a:endParaRPr lang="en-GB" sz="3200" b="1" u="none" dirty="0">
              <a:solidFill>
                <a:srgbClr val="FAFD00">
                  <a:lumMod val="40000"/>
                  <a:lumOff val="60000"/>
                </a:srgbClr>
              </a:solidFill>
              <a:latin typeface="Calibri" panose="020F0502020204030204" pitchFamily="34" charset="0"/>
              <a:cs typeface="Angsana New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60166" y="5631632"/>
            <a:ext cx="4219811" cy="461665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lang="en-US" sz="2400" b="1" dirty="0">
                <a:solidFill>
                  <a:srgbClr val="FAFD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cs typeface="Angsana New" pitchFamily="18" charset="-34"/>
              </a:rPr>
              <a:t>(including genetic diversity) </a:t>
            </a:r>
            <a:endParaRPr lang="en-GB" sz="2400" b="1" dirty="0">
              <a:solidFill>
                <a:srgbClr val="FAFD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cs typeface="Angsana New" pitchFamily="18" charset="-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3286829"/>
      </p:ext>
    </p:extLst>
  </p:cSld>
  <p:clrMapOvr>
    <a:masterClrMapping/>
  </p:clrMapOvr>
  <p:transition advTm="2396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12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12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12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12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2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2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112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112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2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2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12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2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12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12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12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12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12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12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112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12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11285" y="158182"/>
            <a:ext cx="11556460" cy="1723549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th-TH"/>
            </a:defPPr>
            <a:lvl1pPr algn="ctr">
              <a:defRPr sz="5300" b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cs typeface="Angsana New" panose="02020603050405020304" pitchFamily="18" charset="-34"/>
              </a:rPr>
              <a:t>… which are self-sustainable within climatic and soil limitations.</a:t>
            </a:r>
          </a:p>
        </p:txBody>
      </p:sp>
      <p:pic>
        <p:nvPicPr>
          <p:cNvPr id="4" name="Picture 3" descr="pic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4673" y="2185319"/>
            <a:ext cx="3001395" cy="4573556"/>
          </a:xfrm>
          <a:prstGeom prst="rect">
            <a:avLst/>
          </a:prstGeom>
          <a:noFill/>
          <a:effectLst>
            <a:outerShdw blurRad="139700" dist="76200" dir="12600000" sx="104000" sy="104000" algn="ctr" rotWithShape="0">
              <a:prstClr val="black">
                <a:alpha val="50000"/>
              </a:prstClr>
            </a:outerShdw>
          </a:effectLst>
        </p:spPr>
      </p:pic>
      <p:pic>
        <p:nvPicPr>
          <p:cNvPr id="5" name="Picture 5" descr="Inside sacred grov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5932" y="2133512"/>
            <a:ext cx="3034324" cy="4625363"/>
          </a:xfrm>
          <a:prstGeom prst="rect">
            <a:avLst/>
          </a:prstGeom>
          <a:noFill/>
          <a:effectLst>
            <a:outerShdw blurRad="139700" dist="76200" dir="12600000" sx="104000" sy="104000" algn="ctr" rotWithShape="0">
              <a:prstClr val="black">
                <a:alpha val="50000"/>
              </a:prst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453107" y="3035263"/>
            <a:ext cx="3401565" cy="156334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9pPr>
          </a:lstStyle>
          <a:p>
            <a:pPr>
              <a:defRPr/>
            </a:pPr>
            <a:r>
              <a:rPr lang="en-US" sz="2800" b="1" u="none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Because climate change moves restoration targets…</a:t>
            </a:r>
            <a:endParaRPr lang="en-GB" sz="2800" b="1" u="none" kern="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093116" y="3284985"/>
            <a:ext cx="1656184" cy="830997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en-US" sz="2400" b="1" dirty="0">
                <a:solidFill>
                  <a:srgbClr val="FAFD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itchFamily="18" charset="-34"/>
              </a:rPr>
              <a:t>A MOVING TARGET</a:t>
            </a:r>
            <a:endParaRPr lang="th-TH" sz="2400" b="1" dirty="0" err="1">
              <a:solidFill>
                <a:srgbClr val="FAFD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itchFamily="18" charset="-34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447175" y="5013176"/>
            <a:ext cx="3407496" cy="1463862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fontAlgn="base" hangingPunct="0">
              <a:lnSpc>
                <a:spcPct val="70000"/>
              </a:lnSpc>
              <a:spcAft>
                <a:spcPct val="0"/>
              </a:spcAft>
              <a:defRPr/>
            </a:pPr>
            <a:r>
              <a:rPr lang="en-US" sz="11500" b="1" dirty="0">
                <a:solidFill>
                  <a:srgbClr val="FAFD00">
                    <a:lumMod val="40000"/>
                    <a:lumOff val="6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Angsana New" pitchFamily="18" charset="-34"/>
              </a:rPr>
              <a:t>?</a:t>
            </a:r>
            <a:endParaRPr lang="th-TH" sz="11500" b="1" dirty="0" err="1">
              <a:solidFill>
                <a:srgbClr val="FAFD00">
                  <a:lumMod val="40000"/>
                  <a:lumOff val="6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89302815"/>
      </p:ext>
    </p:extLst>
  </p:cSld>
  <p:clrMapOvr>
    <a:masterClrMapping/>
  </p:clrMapOvr>
  <p:transition advTm="1298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15625" decel="15625" autoRev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11 -0.0081 L 0.11836 0.19908 C 0.15078 0.24561 0.19909 0.27338 0.24922 0.27338 C 0.30612 0.27338 0.35248 0.24561 0.3849 0.19908 L 0.5405 -0.0081 " pathEditMode="relative" rAng="0" ptsTypes="AAAAA">
                                      <p:cBhvr>
                                        <p:cTn id="6" dur="3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24" y="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9" name="Text Box 3"/>
          <p:cNvSpPr txBox="1">
            <a:spLocks noChangeArrowheads="1"/>
          </p:cNvSpPr>
          <p:nvPr/>
        </p:nvSpPr>
        <p:spPr bwMode="auto">
          <a:xfrm>
            <a:off x="175099" y="116633"/>
            <a:ext cx="11819107" cy="646331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defPPr>
              <a:defRPr lang="th-TH"/>
            </a:defPPr>
            <a:lvl1pPr algn="ctr">
              <a:lnSpc>
                <a:spcPct val="90000"/>
              </a:lnSpc>
              <a:spcBef>
                <a:spcPts val="0"/>
              </a:spcBef>
              <a:defRPr sz="3200" u="none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spcAft>
                <a:spcPct val="0"/>
              </a:spcAft>
            </a:pPr>
            <a:r>
              <a:rPr lang="en-GB" sz="40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Forest Ecosystem Restoration</a:t>
            </a:r>
            <a:endParaRPr lang="en-US" sz="4000" b="1" dirty="0">
              <a:solidFill>
                <a:srgbClr val="E3E500">
                  <a:lumMod val="60000"/>
                  <a:lumOff val="40000"/>
                </a:srgbClr>
              </a:solidFill>
              <a:cs typeface="Angsana New" panose="02020603050405020304" pitchFamily="18" charset="-34"/>
            </a:endParaRPr>
          </a:p>
        </p:txBody>
      </p:sp>
      <p:sp>
        <p:nvSpPr>
          <p:cNvPr id="623620" name="Text Box 4"/>
          <p:cNvSpPr txBox="1">
            <a:spLocks noChangeArrowheads="1"/>
          </p:cNvSpPr>
          <p:nvPr/>
        </p:nvSpPr>
        <p:spPr bwMode="auto">
          <a:xfrm>
            <a:off x="175099" y="914559"/>
            <a:ext cx="11819107" cy="2062103"/>
          </a:xfrm>
          <a:prstGeom prst="rect">
            <a:avLst/>
          </a:prstGeom>
          <a:solidFill>
            <a:srgbClr val="326A00">
              <a:alpha val="52000"/>
            </a:srgbClr>
          </a:solidFill>
          <a:ln w="158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blurRad="330200" dist="152400" dir="5400000" algn="ctr" rotWithShape="0">
              <a:srgbClr val="000000">
                <a:alpha val="99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b">
            <a:sp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defRPr lang="en-US" u="none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defRPr>
            </a:lvl1pPr>
            <a:lvl2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2pPr>
            <a:lvl3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3pPr>
            <a:lvl4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4pPr>
            <a:lvl5pPr algn="ctr"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 u="sng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Directing and accelerating ecological succession towards an indigenous reference forest ecosystem of the maximum </a:t>
            </a:r>
            <a:r>
              <a:rPr lang="en-US" sz="3200" b="1" u="sng" dirty="0">
                <a:solidFill>
                  <a:srgbClr val="00FF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biomass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,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u="sng" dirty="0">
                <a:solidFill>
                  <a:srgbClr val="00FF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structural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u="sng" dirty="0">
                <a:solidFill>
                  <a:srgbClr val="00FF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complexity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, </a:t>
            </a:r>
            <a:r>
              <a:rPr lang="en-US" sz="3200" b="1" u="sng" dirty="0">
                <a:solidFill>
                  <a:srgbClr val="00FF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biodiversity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and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ecological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u="sng" dirty="0">
                <a:solidFill>
                  <a:srgbClr val="00FF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functioning</a:t>
            </a:r>
            <a:r>
              <a:rPr lang="en-US" sz="3200" b="1" dirty="0">
                <a:solidFill>
                  <a:srgbClr val="E3E500">
                    <a:lumMod val="60000"/>
                    <a:lumOff val="40000"/>
                  </a:srgbClr>
                </a:solidFill>
                <a:cs typeface="Angsana New" panose="02020603050405020304" pitchFamily="18" charset="-34"/>
              </a:rPr>
              <a:t> 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that are self-sustainable within </a:t>
            </a:r>
            <a:r>
              <a:rPr lang="en-US" sz="3200" b="1" dirty="0">
                <a:solidFill>
                  <a:srgbClr val="A2FFA3"/>
                </a:solidFill>
                <a:cs typeface="Angsana New" panose="02020603050405020304" pitchFamily="18" charset="-34"/>
              </a:rPr>
              <a:t>climatic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 and soil </a:t>
            </a:r>
            <a:r>
              <a:rPr lang="en-US" sz="3200" b="1" dirty="0">
                <a:solidFill>
                  <a:srgbClr val="A2FFA3"/>
                </a:solidFill>
                <a:cs typeface="Angsana New" panose="02020603050405020304" pitchFamily="18" charset="-34"/>
              </a:rPr>
              <a:t>limitations</a:t>
            </a:r>
            <a:r>
              <a:rPr lang="en-US" sz="3200" b="1" dirty="0">
                <a:solidFill>
                  <a:srgbClr val="E3E500">
                    <a:lumMod val="40000"/>
                    <a:lumOff val="60000"/>
                  </a:srgbClr>
                </a:solidFill>
                <a:cs typeface="Angsana New" panose="02020603050405020304" pitchFamily="18" charset="-34"/>
              </a:rPr>
              <a:t>.</a:t>
            </a:r>
          </a:p>
        </p:txBody>
      </p:sp>
      <p:pic>
        <p:nvPicPr>
          <p:cNvPr id="4" name="Picture 3" descr="DSCF000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67319" y="3217895"/>
            <a:ext cx="4666289" cy="350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88900" dist="12700" sx="103000" sy="103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PB210295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22"/>
          <a:stretch>
            <a:fillRect/>
          </a:stretch>
        </p:blipFill>
        <p:spPr>
          <a:xfrm>
            <a:off x="5982886" y="3217895"/>
            <a:ext cx="5118534" cy="352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88900" dist="12700" sx="103000" sy="103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Down Arrow 5"/>
          <p:cNvSpPr/>
          <p:nvPr/>
        </p:nvSpPr>
        <p:spPr bwMode="auto">
          <a:xfrm rot="16200000">
            <a:off x="5728686" y="4508068"/>
            <a:ext cx="359122" cy="1621558"/>
          </a:xfrm>
          <a:prstGeom prst="downArrow">
            <a:avLst/>
          </a:prstGeom>
          <a:solidFill>
            <a:srgbClr val="FF0000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tx1">
                <a:lumMod val="90000"/>
              </a:schemeClr>
            </a:contourClr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800" b="1" dirty="0">
              <a:solidFill>
                <a:srgbClr val="A2FFA3"/>
              </a:solidFill>
              <a:latin typeface="Book Antiqua" panose="02040602050305030304" pitchFamily="18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82615605"/>
      </p:ext>
    </p:extLst>
  </p:cSld>
  <p:clrMapOvr>
    <a:masterClrMapping/>
  </p:clrMapOvr>
  <p:transition advTm="8484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1109"/>
            <a:ext cx="5431384" cy="1717021"/>
          </a:xfrm>
        </p:spPr>
        <p:txBody>
          <a:bodyPr/>
          <a:lstStyle/>
          <a:p>
            <a:r>
              <a:rPr lang="en-US" sz="4800" dirty="0"/>
              <a:t>Advantages of this definition</a:t>
            </a:r>
            <a:endParaRPr lang="en-GB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376" y="2166730"/>
            <a:ext cx="4986727" cy="4470161"/>
          </a:xfrm>
        </p:spPr>
        <p:txBody>
          <a:bodyPr/>
          <a:lstStyle/>
          <a:p>
            <a:pPr marL="742950" indent="-742950" algn="l">
              <a:buClr>
                <a:schemeClr val="accent6">
                  <a:lumMod val="40000"/>
                  <a:lumOff val="60000"/>
                </a:schemeClr>
              </a:buClr>
              <a:buFont typeface="+mj-lt"/>
              <a:buAutoNum type="arabicParenR"/>
            </a:pPr>
            <a:r>
              <a:rPr lang="en-US" sz="4000" dirty="0"/>
              <a:t>Measurable objectives clearly stated.</a:t>
            </a:r>
          </a:p>
          <a:p>
            <a:pPr marL="742950" indent="-742950" algn="l">
              <a:buClr>
                <a:schemeClr val="accent6">
                  <a:lumMod val="40000"/>
                  <a:lumOff val="60000"/>
                </a:schemeClr>
              </a:buClr>
              <a:buFont typeface="+mj-lt"/>
              <a:buAutoNum type="arabicParenR"/>
            </a:pPr>
            <a:r>
              <a:rPr lang="en-US" sz="4000" dirty="0"/>
              <a:t>Adaptation to climate change is implicit.</a:t>
            </a:r>
            <a:endParaRPr lang="en-US" sz="3600" dirty="0">
              <a:solidFill>
                <a:srgbClr val="A2FFA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5E80E5-C05A-CAF6-9099-DACDA7D4FC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6" t="16401" r="5022" b="10580"/>
          <a:stretch/>
        </p:blipFill>
        <p:spPr>
          <a:xfrm>
            <a:off x="5431384" y="139148"/>
            <a:ext cx="6624781" cy="660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545597"/>
      </p:ext>
    </p:extLst>
  </p:cSld>
  <p:clrMapOvr>
    <a:masterClrMapping/>
  </p:clrMapOvr>
  <p:transition spd="slow" advTm="54966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8.7|31.1|21.6|41|81.3|1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4.9|70.2|6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7|219.9|10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83.3|12.2"/>
</p:tagLst>
</file>

<file path=ppt/theme/theme1.xml><?xml version="1.0" encoding="utf-8"?>
<a:theme xmlns:a="http://schemas.openxmlformats.org/drawingml/2006/main" name="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anose="02040602050305030304" pitchFamily="18" charset="0"/>
            <a:cs typeface="Angsana New" panose="02020603050405020304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Book Antiqua" panose="02040602050305030304" pitchFamily="18" charset="0"/>
            <a:cs typeface="Angsana New" panose="02020603050405020304" pitchFamily="18" charset="-34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forests">
  <a:themeElements>
    <a:clrScheme name="">
      <a:dk1>
        <a:srgbClr val="438E00"/>
      </a:dk1>
      <a:lt1>
        <a:srgbClr val="A2FFA3"/>
      </a:lt1>
      <a:dk2>
        <a:srgbClr val="387600"/>
      </a:dk2>
      <a:lt2>
        <a:srgbClr val="3365FB"/>
      </a:lt2>
      <a:accent1>
        <a:srgbClr val="00FF00"/>
      </a:accent1>
      <a:accent2>
        <a:srgbClr val="FAFD00"/>
      </a:accent2>
      <a:accent3>
        <a:srgbClr val="AEBDAA"/>
      </a:accent3>
      <a:accent4>
        <a:srgbClr val="8ADA8B"/>
      </a:accent4>
      <a:accent5>
        <a:srgbClr val="AAFFAA"/>
      </a:accent5>
      <a:accent6>
        <a:srgbClr val="E3E500"/>
      </a:accent6>
      <a:hlink>
        <a:srgbClr val="FF5008"/>
      </a:hlink>
      <a:folHlink>
        <a:srgbClr val="A3F25F"/>
      </a:folHlink>
    </a:clrScheme>
    <a:fontScheme name="forests.ppt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 Antiqua" pitchFamily="18" charset="0"/>
          </a:defRPr>
        </a:defPPr>
      </a:lstStyle>
    </a:lnDef>
  </a:objectDefaults>
  <a:extraClrSchemeLst>
    <a:extraClrScheme>
      <a:clrScheme name="forests.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ests.pp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ests.pp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902</Words>
  <Application>Microsoft Office PowerPoint</Application>
  <PresentationFormat>Widescreen</PresentationFormat>
  <Paragraphs>83</Paragraphs>
  <Slides>24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Book Antiqua</vt:lpstr>
      <vt:lpstr>Calibri</vt:lpstr>
      <vt:lpstr>Calibri Light</vt:lpstr>
      <vt:lpstr>Times New Roman</vt:lpstr>
      <vt:lpstr>Wingdings</vt:lpstr>
      <vt:lpstr>forests</vt:lpstr>
      <vt:lpstr>1_forests</vt:lpstr>
      <vt:lpstr>Bitmap Image</vt:lpstr>
      <vt:lpstr>PowerPoint Presentation</vt:lpstr>
      <vt:lpstr>ALL TEACHING MATERIALS IN DROP BOX</vt:lpstr>
      <vt:lpstr>To develop effective methods to restore indigenous forest ecosystems …</vt:lpstr>
      <vt:lpstr>TARGET FOREST</vt:lpstr>
      <vt:lpstr>PowerPoint Presentation</vt:lpstr>
      <vt:lpstr>PowerPoint Presentation</vt:lpstr>
      <vt:lpstr>PowerPoint Presentation</vt:lpstr>
      <vt:lpstr>PowerPoint Presentation</vt:lpstr>
      <vt:lpstr>Advantages of this definition</vt:lpstr>
      <vt:lpstr>UNCERTAINTY necessitates  ADAPTABILITY</vt:lpstr>
      <vt:lpstr>Where management aims include: </vt:lpstr>
      <vt:lpstr>PowerPoint Presentation</vt:lpstr>
      <vt:lpstr>Reference Forest</vt:lpstr>
      <vt:lpstr>Restoration by regeneration - how much natural regeneration is needed?</vt:lpstr>
      <vt:lpstr>1.8 m spacing (on average) = 3,086/ha Weeding and fertilizer application essential  for 2 rainy seasons after planting</vt:lpstr>
      <vt:lpstr>1.8 m spacing (on average) = 3,086/ha End 2nd rainy season – canopy closure initiated. Weeds being shaded out.</vt:lpstr>
      <vt:lpstr>1.8 m spacing (on average) = 3,086/ha End 3rd rainy season – canopy closure complete. Weeds mostly gone.  Natural forest dynamics restored. </vt:lpstr>
      <vt:lpstr>Wider spacing &gt;1.8 m apart  &lt;3,086/ha </vt:lpstr>
      <vt:lpstr>Wider spacing &lt;3,086/ha End 2nd rainy season – canopy closure not initiated. Prolonged weeding needed for many years - expensive.  Risk of weeds reclaiming the site and …</vt:lpstr>
      <vt:lpstr>Closer than 1.8 m i.e. &gt;3,086/ha Weeding and fertilizer application for 2 rainy seasons after planting, but of lower intensity in 2nd year.</vt:lpstr>
      <vt:lpstr>Closer than 1.8 m i.e. &gt;3,086/ha Rapid canopy closure (within 2 years) and weed suppression ... BUT … </vt:lpstr>
      <vt:lpstr>Closer than 1.8 m i.e. &gt;3,086/ha Rapid canopy closure (within 2 years) ... BUT … recruitment of tree seedlings inhibited and  competition shades out some of the trees.  Extra costs wasted – less value for money.</vt:lpstr>
      <vt:lpstr>How much natural regeneration is needed?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Elliott</dc:creator>
  <cp:lastModifiedBy>Stephen Elliott</cp:lastModifiedBy>
  <cp:revision>9</cp:revision>
  <dcterms:created xsi:type="dcterms:W3CDTF">2022-07-19T08:28:57Z</dcterms:created>
  <dcterms:modified xsi:type="dcterms:W3CDTF">2022-09-13T03:42:17Z</dcterms:modified>
</cp:coreProperties>
</file>