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11.xml" ContentType="application/vnd.openxmlformats-officedocument.presentationml.notesSlide+xml"/>
  <Override PartName="/ppt/tags/tag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8.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tags/tag11.xml" ContentType="application/vnd.openxmlformats-officedocument.presentationml.tags+xml"/>
  <Override PartName="/ppt/notesSlides/notesSlide24.xml" ContentType="application/vnd.openxmlformats-officedocument.presentationml.notesSlide+xml"/>
  <Override PartName="/ppt/tags/tag12.xml" ContentType="application/vnd.openxmlformats-officedocument.presentationml.tags+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8" r:id="rId1"/>
    <p:sldMasterId id="2147483732" r:id="rId2"/>
  </p:sldMasterIdLst>
  <p:notesMasterIdLst>
    <p:notesMasterId r:id="rId51"/>
  </p:notesMasterIdLst>
  <p:handoutMasterIdLst>
    <p:handoutMasterId r:id="rId52"/>
  </p:handoutMasterIdLst>
  <p:sldIdLst>
    <p:sldId id="1139" r:id="rId3"/>
    <p:sldId id="1140" r:id="rId4"/>
    <p:sldId id="982" r:id="rId5"/>
    <p:sldId id="983" r:id="rId6"/>
    <p:sldId id="1193" r:id="rId7"/>
    <p:sldId id="1194" r:id="rId8"/>
    <p:sldId id="1195" r:id="rId9"/>
    <p:sldId id="1196" r:id="rId10"/>
    <p:sldId id="1197" r:id="rId11"/>
    <p:sldId id="1198" r:id="rId12"/>
    <p:sldId id="1199" r:id="rId13"/>
    <p:sldId id="1200" r:id="rId14"/>
    <p:sldId id="1201" r:id="rId15"/>
    <p:sldId id="1202" r:id="rId16"/>
    <p:sldId id="1203" r:id="rId17"/>
    <p:sldId id="1204" r:id="rId18"/>
    <p:sldId id="1230" r:id="rId19"/>
    <p:sldId id="1231" r:id="rId20"/>
    <p:sldId id="1232" r:id="rId21"/>
    <p:sldId id="1233" r:id="rId22"/>
    <p:sldId id="1234" r:id="rId23"/>
    <p:sldId id="1235" r:id="rId24"/>
    <p:sldId id="1236" r:id="rId25"/>
    <p:sldId id="1237" r:id="rId26"/>
    <p:sldId id="1238" r:id="rId27"/>
    <p:sldId id="1247" r:id="rId28"/>
    <p:sldId id="1241" r:id="rId29"/>
    <p:sldId id="1242" r:id="rId30"/>
    <p:sldId id="1243" r:id="rId31"/>
    <p:sldId id="263" r:id="rId32"/>
    <p:sldId id="261" r:id="rId33"/>
    <p:sldId id="269" r:id="rId34"/>
    <p:sldId id="267" r:id="rId35"/>
    <p:sldId id="1245" r:id="rId36"/>
    <p:sldId id="1246" r:id="rId37"/>
    <p:sldId id="1222" r:id="rId38"/>
    <p:sldId id="1223" r:id="rId39"/>
    <p:sldId id="1224" r:id="rId40"/>
    <p:sldId id="1225" r:id="rId41"/>
    <p:sldId id="1226" r:id="rId42"/>
    <p:sldId id="1227" r:id="rId43"/>
    <p:sldId id="1228" r:id="rId44"/>
    <p:sldId id="1248" r:id="rId45"/>
    <p:sldId id="1249" r:id="rId46"/>
    <p:sldId id="1250" r:id="rId47"/>
    <p:sldId id="1251" r:id="rId48"/>
    <p:sldId id="1252" r:id="rId49"/>
    <p:sldId id="1253" r:id="rId50"/>
  </p:sldIdLst>
  <p:sldSz cx="12192000" cy="6858000"/>
  <p:notesSz cx="6858000" cy="9774238"/>
  <p:kinsoku lang="ja-JP" invalStChars="、。，．・：；？！゛゜ヽヾゝゞ々ー’”）〕］｝〉》」』】°‰′″℃￠％ぁぃぅぇぉっゃゅょゎァィゥェォッャュョヮヵヶ!%),.:;?]}｡｣､･ｧｨｩｪｫｬｭｮｯｰﾞﾟ" invalEndChars="‘“（〔［｛〈《「『【￥＄$([\{｢￡"/>
  <p:defaultTextStyle>
    <a:defPPr>
      <a:defRPr lang="th-TH"/>
    </a:defPPr>
    <a:lvl1pPr algn="l" rtl="0" eaLnBrk="0" fontAlgn="base" hangingPunct="0">
      <a:spcBef>
        <a:spcPct val="0"/>
      </a:spcBef>
      <a:spcAft>
        <a:spcPct val="0"/>
      </a:spcAft>
      <a:defRPr sz="2800" kern="1200">
        <a:solidFill>
          <a:schemeClr val="tx1"/>
        </a:solidFill>
        <a:latin typeface="Book Antiqua" pitchFamily="18" charset="0"/>
        <a:ea typeface="+mn-ea"/>
        <a:cs typeface="+mn-cs"/>
      </a:defRPr>
    </a:lvl1pPr>
    <a:lvl2pPr marL="457200" algn="l" rtl="0" eaLnBrk="0" fontAlgn="base" hangingPunct="0">
      <a:spcBef>
        <a:spcPct val="0"/>
      </a:spcBef>
      <a:spcAft>
        <a:spcPct val="0"/>
      </a:spcAft>
      <a:defRPr sz="2800" kern="1200">
        <a:solidFill>
          <a:schemeClr val="tx1"/>
        </a:solidFill>
        <a:latin typeface="Book Antiqua" pitchFamily="18" charset="0"/>
        <a:ea typeface="+mn-ea"/>
        <a:cs typeface="+mn-cs"/>
      </a:defRPr>
    </a:lvl2pPr>
    <a:lvl3pPr marL="914400" algn="l" rtl="0" eaLnBrk="0" fontAlgn="base" hangingPunct="0">
      <a:spcBef>
        <a:spcPct val="0"/>
      </a:spcBef>
      <a:spcAft>
        <a:spcPct val="0"/>
      </a:spcAft>
      <a:defRPr sz="2800" kern="1200">
        <a:solidFill>
          <a:schemeClr val="tx1"/>
        </a:solidFill>
        <a:latin typeface="Book Antiqua"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Book Antiqua"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Book Antiqua" pitchFamily="18" charset="0"/>
        <a:ea typeface="+mn-ea"/>
        <a:cs typeface="+mn-cs"/>
      </a:defRPr>
    </a:lvl5pPr>
    <a:lvl6pPr marL="2286000" algn="l" defTabSz="914400" rtl="0" eaLnBrk="1" latinLnBrk="0" hangingPunct="1">
      <a:defRPr sz="2800" kern="1200">
        <a:solidFill>
          <a:schemeClr val="tx1"/>
        </a:solidFill>
        <a:latin typeface="Book Antiqua" pitchFamily="18" charset="0"/>
        <a:ea typeface="+mn-ea"/>
        <a:cs typeface="+mn-cs"/>
      </a:defRPr>
    </a:lvl6pPr>
    <a:lvl7pPr marL="2743200" algn="l" defTabSz="914400" rtl="0" eaLnBrk="1" latinLnBrk="0" hangingPunct="1">
      <a:defRPr sz="2800" kern="1200">
        <a:solidFill>
          <a:schemeClr val="tx1"/>
        </a:solidFill>
        <a:latin typeface="Book Antiqua" pitchFamily="18" charset="0"/>
        <a:ea typeface="+mn-ea"/>
        <a:cs typeface="+mn-cs"/>
      </a:defRPr>
    </a:lvl7pPr>
    <a:lvl8pPr marL="3200400" algn="l" defTabSz="914400" rtl="0" eaLnBrk="1" latinLnBrk="0" hangingPunct="1">
      <a:defRPr sz="2800" kern="1200">
        <a:solidFill>
          <a:schemeClr val="tx1"/>
        </a:solidFill>
        <a:latin typeface="Book Antiqua" pitchFamily="18" charset="0"/>
        <a:ea typeface="+mn-ea"/>
        <a:cs typeface="+mn-cs"/>
      </a:defRPr>
    </a:lvl8pPr>
    <a:lvl9pPr marL="3657600" algn="l" defTabSz="914400" rtl="0" eaLnBrk="1" latinLnBrk="0" hangingPunct="1">
      <a:defRPr sz="2800" kern="1200">
        <a:solidFill>
          <a:schemeClr val="tx1"/>
        </a:solidFill>
        <a:latin typeface="Book Antiqua" pitchFamily="18"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300"/>
    <a:srgbClr val="FFFF66"/>
    <a:srgbClr val="007600"/>
    <a:srgbClr val="FF0000"/>
    <a:srgbClr val="2E6000"/>
    <a:srgbClr val="005000"/>
    <a:srgbClr val="326A00"/>
    <a:srgbClr val="2C5C00"/>
    <a:srgbClr val="2F6200"/>
    <a:srgbClr val="002E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3C4EF3-9221-4A3D-9B4E-233F46B567FD}" v="11" dt="2022-07-30T16:04:32.7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4" autoAdjust="0"/>
    <p:restoredTop sz="85240" autoAdjust="0"/>
  </p:normalViewPr>
  <p:slideViewPr>
    <p:cSldViewPr>
      <p:cViewPr varScale="1">
        <p:scale>
          <a:sx n="77" d="100"/>
          <a:sy n="77" d="100"/>
        </p:scale>
        <p:origin x="62" y="7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20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microsoft.com/office/2015/10/relationships/revisionInfo" Target="revisionInfo.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2160" b="1" i="1" u="none" strike="noStrike" kern="1200" spc="0" baseline="0">
                <a:solidFill>
                  <a:schemeClr val="accent2">
                    <a:lumMod val="20000"/>
                    <a:lumOff val="80000"/>
                  </a:schemeClr>
                </a:solidFill>
                <a:latin typeface="Calibri" panose="020F0502020204030204" pitchFamily="34" charset="0"/>
                <a:ea typeface="+mn-ea"/>
                <a:cs typeface="+mn-cs"/>
              </a:defRPr>
            </a:pPr>
            <a:r>
              <a:rPr lang="en-GB" dirty="0">
                <a:solidFill>
                  <a:schemeClr val="accent6">
                    <a:lumMod val="40000"/>
                    <a:lumOff val="60000"/>
                  </a:schemeClr>
                </a:solidFill>
              </a:rPr>
              <a:t>Relative Performance Index</a:t>
            </a:r>
          </a:p>
          <a:p>
            <a:pPr algn="ctr">
              <a:defRPr/>
            </a:pPr>
            <a:r>
              <a:rPr lang="en-GB" dirty="0">
                <a:solidFill>
                  <a:schemeClr val="accent6">
                    <a:lumMod val="40000"/>
                    <a:lumOff val="60000"/>
                  </a:schemeClr>
                </a:solidFill>
              </a:rPr>
              <a:t> Growth</a:t>
            </a:r>
            <a:r>
              <a:rPr lang="en-GB" baseline="0" dirty="0">
                <a:solidFill>
                  <a:schemeClr val="accent6">
                    <a:lumMod val="40000"/>
                    <a:lumOff val="60000"/>
                  </a:schemeClr>
                </a:solidFill>
              </a:rPr>
              <a:t> &amp; Survival</a:t>
            </a:r>
            <a:endParaRPr lang="en-GB" dirty="0">
              <a:solidFill>
                <a:schemeClr val="accent1">
                  <a:lumMod val="20000"/>
                  <a:lumOff val="80000"/>
                </a:schemeClr>
              </a:solidFill>
            </a:endParaRPr>
          </a:p>
        </c:rich>
      </c:tx>
      <c:layout>
        <c:manualLayout>
          <c:xMode val="edge"/>
          <c:yMode val="edge"/>
          <c:x val="0.41974436702800216"/>
          <c:y val="1.0175151478895507E-2"/>
        </c:manualLayout>
      </c:layout>
      <c:overlay val="0"/>
      <c:spPr>
        <a:noFill/>
        <a:ln>
          <a:noFill/>
        </a:ln>
        <a:effectLst/>
      </c:spPr>
      <c:txPr>
        <a:bodyPr rot="0" spcFirstLastPara="1" vertOverflow="ellipsis" vert="horz" wrap="square" anchor="ctr" anchorCtr="1"/>
        <a:lstStyle/>
        <a:p>
          <a:pPr algn="ctr">
            <a:defRPr sz="2160" b="1" i="1" u="none" strike="noStrike" kern="1200" spc="0" baseline="0">
              <a:solidFill>
                <a:schemeClr val="accent2">
                  <a:lumMod val="20000"/>
                  <a:lumOff val="80000"/>
                </a:schemeClr>
              </a:solidFill>
              <a:latin typeface="Calibri" panose="020F0502020204030204" pitchFamily="34" charset="0"/>
              <a:ea typeface="+mn-ea"/>
              <a:cs typeface="+mn-cs"/>
            </a:defRPr>
          </a:pPr>
          <a:endParaRPr lang="en-US"/>
        </a:p>
      </c:txPr>
    </c:title>
    <c:autoTitleDeleted val="0"/>
    <c:plotArea>
      <c:layout>
        <c:manualLayout>
          <c:layoutTarget val="inner"/>
          <c:xMode val="edge"/>
          <c:yMode val="edge"/>
          <c:x val="0.41566646860764506"/>
          <c:y val="0.11572298590754873"/>
          <c:w val="0.53631349390297633"/>
          <c:h val="0.64100080927827197"/>
        </c:manualLayout>
      </c:layout>
      <c:barChart>
        <c:barDir val="bar"/>
        <c:grouping val="clustered"/>
        <c:varyColors val="0"/>
        <c:ser>
          <c:idx val="0"/>
          <c:order val="0"/>
          <c:tx>
            <c:strRef>
              <c:f>RGR!$R$18</c:f>
              <c:strCache>
                <c:ptCount val="1"/>
                <c:pt idx="0">
                  <c:v>Chem</c:v>
                </c:pt>
              </c:strCache>
            </c:strRef>
          </c:tx>
          <c:spPr>
            <a:solidFill>
              <a:srgbClr val="FF5050"/>
            </a:solidFill>
            <a:ln>
              <a:solidFill>
                <a:sysClr val="windowText" lastClr="000000"/>
              </a:solidFill>
            </a:ln>
            <a:effectLst/>
          </c:spPr>
          <c:invertIfNegative val="0"/>
          <c:cat>
            <c:strRef>
              <c:f>RGR!$C$19:$C$30</c:f>
              <c:strCache>
                <c:ptCount val="12"/>
                <c:pt idx="0">
                  <c:v>Cryptocarya amygdalina</c:v>
                </c:pt>
                <c:pt idx="1">
                  <c:v>Artocarpus lanceolata</c:v>
                </c:pt>
                <c:pt idx="2">
                  <c:v>Cinnamomum longipetiolatum</c:v>
                </c:pt>
                <c:pt idx="3">
                  <c:v>Bischofia javanica</c:v>
                </c:pt>
                <c:pt idx="4">
                  <c:v>Quercus semiserrata</c:v>
                </c:pt>
                <c:pt idx="5">
                  <c:v>Hovenia dulcis</c:v>
                </c:pt>
                <c:pt idx="6">
                  <c:v>Acrocarpus fraxinifolius</c:v>
                </c:pt>
                <c:pt idx="7">
                  <c:v>Machilus bombycina</c:v>
                </c:pt>
                <c:pt idx="8">
                  <c:v>Castanopsis tribuloides</c:v>
                </c:pt>
                <c:pt idx="9">
                  <c:v>Prunus cerasoides</c:v>
                </c:pt>
                <c:pt idx="10">
                  <c:v>Erythrina stricta</c:v>
                </c:pt>
                <c:pt idx="11">
                  <c:v>Alangium kurzii</c:v>
                </c:pt>
              </c:strCache>
            </c:strRef>
          </c:cat>
          <c:val>
            <c:numRef>
              <c:f>RGR!$R$19:$R$30</c:f>
              <c:numCache>
                <c:formatCode>General</c:formatCode>
                <c:ptCount val="12"/>
                <c:pt idx="0">
                  <c:v>37.739982187983365</c:v>
                </c:pt>
                <c:pt idx="1">
                  <c:v>44.363402046129892</c:v>
                </c:pt>
                <c:pt idx="2">
                  <c:v>42.908274660560693</c:v>
                </c:pt>
                <c:pt idx="3">
                  <c:v>54.126105990246963</c:v>
                </c:pt>
                <c:pt idx="4">
                  <c:v>58.092071898883837</c:v>
                </c:pt>
                <c:pt idx="5">
                  <c:v>69.451753529243391</c:v>
                </c:pt>
                <c:pt idx="6">
                  <c:v>58.929533372904906</c:v>
                </c:pt>
                <c:pt idx="7">
                  <c:v>73.877043751928795</c:v>
                </c:pt>
                <c:pt idx="8">
                  <c:v>63.535507858432268</c:v>
                </c:pt>
                <c:pt idx="9">
                  <c:v>80.21034786155947</c:v>
                </c:pt>
                <c:pt idx="10">
                  <c:v>84.689769277021625</c:v>
                </c:pt>
                <c:pt idx="11">
                  <c:v>99.999728563371875</c:v>
                </c:pt>
              </c:numCache>
            </c:numRef>
          </c:val>
          <c:extLst>
            <c:ext xmlns:c16="http://schemas.microsoft.com/office/drawing/2014/chart" uri="{C3380CC4-5D6E-409C-BE32-E72D297353CC}">
              <c16:uniqueId val="{00000000-14A9-47C1-B669-38F88C8BDDE9}"/>
            </c:ext>
          </c:extLst>
        </c:ser>
        <c:ser>
          <c:idx val="1"/>
          <c:order val="1"/>
          <c:tx>
            <c:strRef>
              <c:f>RGR!$S$18</c:f>
              <c:strCache>
                <c:ptCount val="1"/>
                <c:pt idx="0">
                  <c:v>Org</c:v>
                </c:pt>
              </c:strCache>
            </c:strRef>
          </c:tx>
          <c:spPr>
            <a:solidFill>
              <a:schemeClr val="accent2">
                <a:lumMod val="50000"/>
              </a:schemeClr>
            </a:solidFill>
            <a:ln w="15875">
              <a:solidFill>
                <a:schemeClr val="tx1"/>
              </a:solidFill>
            </a:ln>
            <a:effectLst/>
          </c:spPr>
          <c:invertIfNegative val="0"/>
          <c:cat>
            <c:strRef>
              <c:f>RGR!$C$19:$C$30</c:f>
              <c:strCache>
                <c:ptCount val="12"/>
                <c:pt idx="0">
                  <c:v>Cryptocarya amygdalina</c:v>
                </c:pt>
                <c:pt idx="1">
                  <c:v>Artocarpus lanceolata</c:v>
                </c:pt>
                <c:pt idx="2">
                  <c:v>Cinnamomum longipetiolatum</c:v>
                </c:pt>
                <c:pt idx="3">
                  <c:v>Bischofia javanica</c:v>
                </c:pt>
                <c:pt idx="4">
                  <c:v>Quercus semiserrata</c:v>
                </c:pt>
                <c:pt idx="5">
                  <c:v>Hovenia dulcis</c:v>
                </c:pt>
                <c:pt idx="6">
                  <c:v>Acrocarpus fraxinifolius</c:v>
                </c:pt>
                <c:pt idx="7">
                  <c:v>Machilus bombycina</c:v>
                </c:pt>
                <c:pt idx="8">
                  <c:v>Castanopsis tribuloides</c:v>
                </c:pt>
                <c:pt idx="9">
                  <c:v>Prunus cerasoides</c:v>
                </c:pt>
                <c:pt idx="10">
                  <c:v>Erythrina stricta</c:v>
                </c:pt>
                <c:pt idx="11">
                  <c:v>Alangium kurzii</c:v>
                </c:pt>
              </c:strCache>
            </c:strRef>
          </c:cat>
          <c:val>
            <c:numRef>
              <c:f>RGR!$S$19:$S$30</c:f>
              <c:numCache>
                <c:formatCode>General</c:formatCode>
                <c:ptCount val="12"/>
                <c:pt idx="0">
                  <c:v>33.788484626701894</c:v>
                </c:pt>
                <c:pt idx="1">
                  <c:v>33.540803774817789</c:v>
                </c:pt>
                <c:pt idx="2">
                  <c:v>50.394991802056943</c:v>
                </c:pt>
                <c:pt idx="3">
                  <c:v>42.008546654668777</c:v>
                </c:pt>
                <c:pt idx="4">
                  <c:v>43.257412899966866</c:v>
                </c:pt>
                <c:pt idx="5">
                  <c:v>39.152783252560404</c:v>
                </c:pt>
                <c:pt idx="6">
                  <c:v>51.011531075432714</c:v>
                </c:pt>
                <c:pt idx="7">
                  <c:v>59.421250317513632</c:v>
                </c:pt>
                <c:pt idx="8">
                  <c:v>72.713822780896862</c:v>
                </c:pt>
                <c:pt idx="9">
                  <c:v>57.384245803725541</c:v>
                </c:pt>
                <c:pt idx="10">
                  <c:v>71.459607352393476</c:v>
                </c:pt>
                <c:pt idx="11">
                  <c:v>62.8495324387887</c:v>
                </c:pt>
              </c:numCache>
            </c:numRef>
          </c:val>
          <c:extLst>
            <c:ext xmlns:c16="http://schemas.microsoft.com/office/drawing/2014/chart" uri="{C3380CC4-5D6E-409C-BE32-E72D297353CC}">
              <c16:uniqueId val="{00000001-14A9-47C1-B669-38F88C8BDDE9}"/>
            </c:ext>
          </c:extLst>
        </c:ser>
        <c:dLbls>
          <c:showLegendKey val="0"/>
          <c:showVal val="0"/>
          <c:showCatName val="0"/>
          <c:showSerName val="0"/>
          <c:showPercent val="0"/>
          <c:showBubbleSize val="0"/>
        </c:dLbls>
        <c:gapWidth val="80"/>
        <c:axId val="383281280"/>
        <c:axId val="383287944"/>
      </c:barChart>
      <c:catAx>
        <c:axId val="383281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1" u="none" strike="noStrike" kern="1200" baseline="0">
                <a:solidFill>
                  <a:schemeClr val="accent2">
                    <a:lumMod val="20000"/>
                    <a:lumOff val="80000"/>
                  </a:schemeClr>
                </a:solidFill>
                <a:latin typeface="Calibri" panose="020F0502020204030204" pitchFamily="34" charset="0"/>
                <a:ea typeface="+mn-ea"/>
                <a:cs typeface="+mn-cs"/>
              </a:defRPr>
            </a:pPr>
            <a:endParaRPr lang="en-US"/>
          </a:p>
        </c:txPr>
        <c:crossAx val="383287944"/>
        <c:crosses val="autoZero"/>
        <c:auto val="1"/>
        <c:lblAlgn val="ctr"/>
        <c:lblOffset val="100"/>
        <c:noMultiLvlLbl val="0"/>
      </c:catAx>
      <c:valAx>
        <c:axId val="383287944"/>
        <c:scaling>
          <c:orientation val="minMax"/>
          <c:max val="1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800" b="1" i="1" u="none" strike="noStrike" kern="1200" baseline="0">
                    <a:solidFill>
                      <a:schemeClr val="accent2">
                        <a:lumMod val="20000"/>
                        <a:lumOff val="80000"/>
                      </a:schemeClr>
                    </a:solidFill>
                    <a:latin typeface="Calibri" panose="020F0502020204030204" pitchFamily="34" charset="0"/>
                    <a:ea typeface="+mn-ea"/>
                    <a:cs typeface="+mn-cs"/>
                  </a:defRPr>
                </a:pPr>
                <a:r>
                  <a:rPr lang="en-GB" sz="1400" dirty="0"/>
                  <a:t>Performance index as % of Alangium </a:t>
                </a:r>
              </a:p>
              <a:p>
                <a:pPr>
                  <a:defRPr/>
                </a:pPr>
                <a:r>
                  <a:rPr lang="en-GB" sz="1400" dirty="0"/>
                  <a:t>with chemical fertilizer</a:t>
                </a:r>
              </a:p>
            </c:rich>
          </c:tx>
          <c:layout>
            <c:manualLayout>
              <c:xMode val="edge"/>
              <c:yMode val="edge"/>
              <c:x val="0.46291070172097271"/>
              <c:y val="0.8081001149444933"/>
            </c:manualLayout>
          </c:layout>
          <c:overlay val="0"/>
          <c:spPr>
            <a:noFill/>
            <a:ln>
              <a:noFill/>
            </a:ln>
            <a:effectLst/>
          </c:spPr>
          <c:txPr>
            <a:bodyPr rot="0" spcFirstLastPara="1" vertOverflow="ellipsis" vert="horz" wrap="square" anchor="ctr" anchorCtr="1"/>
            <a:lstStyle/>
            <a:p>
              <a:pPr>
                <a:defRPr sz="1800" b="1" i="1" u="none" strike="noStrike" kern="1200" baseline="0">
                  <a:solidFill>
                    <a:schemeClr val="accent2">
                      <a:lumMod val="20000"/>
                      <a:lumOff val="80000"/>
                    </a:schemeClr>
                  </a:solidFill>
                  <a:latin typeface="Calibri" panose="020F0502020204030204" pitchFamily="34" charset="0"/>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1" i="1" u="none" strike="noStrike" kern="1200" baseline="0">
                <a:solidFill>
                  <a:schemeClr val="accent2">
                    <a:lumMod val="20000"/>
                    <a:lumOff val="80000"/>
                  </a:schemeClr>
                </a:solidFill>
                <a:latin typeface="Calibri" panose="020F0502020204030204" pitchFamily="34" charset="0"/>
                <a:ea typeface="+mn-ea"/>
                <a:cs typeface="+mn-cs"/>
              </a:defRPr>
            </a:pPr>
            <a:endParaRPr lang="en-US"/>
          </a:p>
        </c:txPr>
        <c:crossAx val="383281280"/>
        <c:crosses val="autoZero"/>
        <c:crossBetween val="between"/>
        <c:majorUnit val="50"/>
      </c:valAx>
      <c:spPr>
        <a:solidFill>
          <a:schemeClr val="accent2">
            <a:lumMod val="20000"/>
            <a:lumOff val="80000"/>
          </a:schemeClr>
        </a:solidFill>
        <a:ln w="31750" cap="sq">
          <a:solidFill>
            <a:schemeClr val="bg1">
              <a:lumMod val="50000"/>
            </a:schemeClr>
          </a:solidFill>
        </a:ln>
        <a:effectLst/>
      </c:spPr>
    </c:plotArea>
    <c:legend>
      <c:legendPos val="b"/>
      <c:layout>
        <c:manualLayout>
          <c:xMode val="edge"/>
          <c:yMode val="edge"/>
          <c:x val="0.73458091296734229"/>
          <c:y val="0.65317996184184668"/>
          <c:w val="0.20865657327985268"/>
          <c:h val="9.8412008708434112E-2"/>
        </c:manualLayout>
      </c:layout>
      <c:overlay val="0"/>
      <c:spPr>
        <a:solidFill>
          <a:schemeClr val="bg1"/>
        </a:solidFill>
        <a:ln>
          <a:noFill/>
        </a:ln>
        <a:effectLst>
          <a:outerShdw blurRad="50800" dist="38100" dir="2700000" algn="tl" rotWithShape="0">
            <a:prstClr val="black">
              <a:alpha val="40000"/>
            </a:prstClr>
          </a:outerShdw>
        </a:effectLst>
      </c:spPr>
      <c:txPr>
        <a:bodyPr rot="0" spcFirstLastPara="1" vertOverflow="ellipsis" vert="horz" wrap="square" anchor="ctr" anchorCtr="1"/>
        <a:lstStyle/>
        <a:p>
          <a:pPr>
            <a:defRPr sz="1800" b="1" i="0" u="none" strike="noStrike" kern="1200" baseline="0">
              <a:solidFill>
                <a:schemeClr val="accent2">
                  <a:lumMod val="20000"/>
                  <a:lumOff val="80000"/>
                </a:schemeClr>
              </a:solidFill>
              <a:latin typeface="Calibri" panose="020F0502020204030204" pitchFamily="34" charset="0"/>
              <a:ea typeface="+mn-ea"/>
              <a:cs typeface="+mn-cs"/>
            </a:defRPr>
          </a:pPr>
          <a:endParaRPr lang="en-US"/>
        </a:p>
      </c:txPr>
    </c:legend>
    <c:plotVisOnly val="1"/>
    <c:dispBlanksAs val="gap"/>
    <c:showDLblsOverMax val="0"/>
  </c:chart>
  <c:spPr>
    <a:noFill/>
    <a:ln>
      <a:noFill/>
    </a:ln>
    <a:effectLst/>
  </c:spPr>
  <c:txPr>
    <a:bodyPr/>
    <a:lstStyle/>
    <a:p>
      <a:pPr>
        <a:defRPr sz="1800" b="1" i="1">
          <a:solidFill>
            <a:schemeClr val="accent2">
              <a:lumMod val="20000"/>
              <a:lumOff val="80000"/>
            </a:schemeClr>
          </a:solidFill>
          <a:latin typeface="Calibri" panose="020F050202020403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861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646613"/>
            <a:ext cx="5029200" cy="4114800"/>
          </a:xfrm>
          <a:prstGeom prst="rect">
            <a:avLst/>
          </a:prstGeom>
          <a:noFill/>
          <a:ln w="12700">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1683" name="Rectangle 3"/>
          <p:cNvSpPr>
            <a:spLocks noGrp="1" noRot="1" noChangeAspect="1" noChangeArrowheads="1" noTextEdit="1"/>
          </p:cNvSpPr>
          <p:nvPr>
            <p:ph type="sldImg" idx="2"/>
          </p:nvPr>
        </p:nvSpPr>
        <p:spPr bwMode="auto">
          <a:xfrm>
            <a:off x="384175" y="852488"/>
            <a:ext cx="6089650" cy="3425825"/>
          </a:xfrm>
          <a:prstGeom prst="rect">
            <a:avLst/>
          </a:prstGeom>
          <a:noFill/>
          <a:ln w="12700">
            <a:solidFill>
              <a:schemeClr val="tx1"/>
            </a:solidFill>
            <a:miter lim="800000"/>
            <a:headEnd/>
            <a:tailEnd/>
          </a:ln>
        </p:spPr>
      </p:sp>
      <p:sp>
        <p:nvSpPr>
          <p:cNvPr id="2052" name="Rectangle 4"/>
          <p:cNvSpPr>
            <a:spLocks noChangeArrowheads="1"/>
          </p:cNvSpPr>
          <p:nvPr/>
        </p:nvSpPr>
        <p:spPr bwMode="auto">
          <a:xfrm>
            <a:off x="6400800" y="9374188"/>
            <a:ext cx="387350" cy="301625"/>
          </a:xfrm>
          <a:prstGeom prst="rect">
            <a:avLst/>
          </a:prstGeom>
          <a:noFill/>
          <a:ln w="12700">
            <a:noFill/>
            <a:miter lim="800000"/>
            <a:headEnd/>
            <a:tailEnd/>
          </a:ln>
          <a:effectLst/>
        </p:spPr>
        <p:txBody>
          <a:bodyPr wrap="none" lIns="90488" tIns="44450" rIns="90488" bIns="44450" anchor="ctr">
            <a:spAutoFit/>
          </a:bodyPr>
          <a:lstStyle/>
          <a:p>
            <a:pPr algn="r">
              <a:defRPr/>
            </a:pPr>
            <a:fld id="{3D8F69F0-1C86-4557-A585-49152CF9309A}" type="slidenum">
              <a:rPr lang="en-US" sz="1400">
                <a:latin typeface="Times New Roman" pitchFamily="18" charset="0"/>
              </a:rPr>
              <a:pPr algn="r">
                <a:defRPr/>
              </a:pPr>
              <a:t>‹#›</a:t>
            </a:fld>
            <a:endParaRPr lang="th-TH" sz="1400" dirty="0">
              <a:latin typeface="Times New Roman" pitchFamily="18" charset="0"/>
            </a:endParaRPr>
          </a:p>
        </p:txBody>
      </p:sp>
    </p:spTree>
    <p:extLst>
      <p:ext uri="{BB962C8B-B14F-4D97-AF65-F5344CB8AC3E}">
        <p14:creationId xmlns:p14="http://schemas.microsoft.com/office/powerpoint/2010/main" val="36511938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384175" y="852488"/>
            <a:ext cx="6089650" cy="3425825"/>
          </a:xfrm>
          <a:ln/>
        </p:spPr>
      </p:sp>
      <p:sp>
        <p:nvSpPr>
          <p:cNvPr id="72707" name="Rectangle 3"/>
          <p:cNvSpPr>
            <a:spLocks noGrp="1" noChangeArrowheads="1"/>
          </p:cNvSpPr>
          <p:nvPr>
            <p:ph type="body" idx="1"/>
          </p:nvPr>
        </p:nvSpPr>
        <p:spPr>
          <a:ln w="9525"/>
        </p:spPr>
        <p:txBody>
          <a:bodyPr/>
          <a:lstStyle/>
          <a:p>
            <a:pPr>
              <a:defRPr/>
            </a:pPr>
            <a:endParaRPr lang="en-US" dirty="0">
              <a:latin typeface="+mj-lt"/>
              <a:cs typeface="Cordia New" pitchFamily="34" charset="-34"/>
            </a:endParaRPr>
          </a:p>
        </p:txBody>
      </p:sp>
    </p:spTree>
    <p:extLst>
      <p:ext uri="{BB962C8B-B14F-4D97-AF65-F5344CB8AC3E}">
        <p14:creationId xmlns:p14="http://schemas.microsoft.com/office/powerpoint/2010/main" val="3144905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xfrm>
            <a:off x="384175" y="852488"/>
            <a:ext cx="6089650" cy="3425825"/>
          </a:xfrm>
          <a:ln/>
        </p:spPr>
      </p:sp>
      <p:sp>
        <p:nvSpPr>
          <p:cNvPr id="31747" name="Notes Placeholder 2"/>
          <p:cNvSpPr>
            <a:spLocks noGrp="1"/>
          </p:cNvSpPr>
          <p:nvPr>
            <p:ph type="body" idx="1"/>
          </p:nvPr>
        </p:nvSpPr>
        <p:spPr>
          <a:noFill/>
          <a:ln w="9525"/>
        </p:spPr>
        <p:txBody>
          <a:bodyPr/>
          <a:lstStyle/>
          <a:p>
            <a:r>
              <a:rPr lang="en-US" dirty="0">
                <a:cs typeface="Cordia New" pitchFamily="34" charset="-34"/>
              </a:rPr>
              <a:t>This is a site in Krabi Province where we have established a small ANR experimental plot. This was the site in May 2007 and you can see there were plenty of tree stumps and tree seedlings already present. We cleared the site of herbaceous weeds, laid corrugated cardboard mulch around the base of each seedling/sapling and then applied fertilizer. Weeding and fertilizer appln were repeated a further two times during the rainy season. In November of the same year, just 6 months after treatments were started, the site had been transformed – canopy closure was already well underway.</a:t>
            </a:r>
            <a:endParaRPr lang="en-GB" dirty="0">
              <a:cs typeface="Cordia New" pitchFamily="34" charset="-34"/>
            </a:endParaRPr>
          </a:p>
          <a:p>
            <a:endParaRPr lang="en-GB" dirty="0">
              <a:cs typeface="Cordia New" pitchFamily="34" charset="-34"/>
            </a:endParaRPr>
          </a:p>
        </p:txBody>
      </p:sp>
    </p:spTree>
    <p:extLst>
      <p:ext uri="{BB962C8B-B14F-4D97-AF65-F5344CB8AC3E}">
        <p14:creationId xmlns:p14="http://schemas.microsoft.com/office/powerpoint/2010/main" val="33334318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xfrm>
            <a:off x="384175" y="852488"/>
            <a:ext cx="6089650" cy="3425825"/>
          </a:xfrm>
          <a:ln/>
        </p:spPr>
      </p:sp>
      <p:sp>
        <p:nvSpPr>
          <p:cNvPr id="20483" name="Rectangle 3"/>
          <p:cNvSpPr>
            <a:spLocks noGrp="1" noChangeArrowheads="1"/>
          </p:cNvSpPr>
          <p:nvPr>
            <p:ph type="body" idx="1"/>
          </p:nvPr>
        </p:nvSpPr>
        <p:spPr>
          <a:noFill/>
        </p:spPr>
        <p:txBody>
          <a:bodyPr/>
          <a:lstStyle/>
          <a:p>
            <a:endParaRPr lang="en-US" altLang="en-US">
              <a:cs typeface="Cordia New" panose="020B0304020202020204" pitchFamily="34" charset="-34"/>
            </a:endParaRPr>
          </a:p>
        </p:txBody>
      </p:sp>
    </p:spTree>
    <p:extLst>
      <p:ext uri="{BB962C8B-B14F-4D97-AF65-F5344CB8AC3E}">
        <p14:creationId xmlns:p14="http://schemas.microsoft.com/office/powerpoint/2010/main" val="24764061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384175" y="852488"/>
            <a:ext cx="6089650" cy="3425825"/>
          </a:xfrm>
          <a:ln/>
        </p:spPr>
      </p:sp>
      <p:sp>
        <p:nvSpPr>
          <p:cNvPr id="26627" name="Rectangle 3"/>
          <p:cNvSpPr>
            <a:spLocks noGrp="1" noChangeArrowheads="1"/>
          </p:cNvSpPr>
          <p:nvPr>
            <p:ph type="body" idx="1"/>
          </p:nvPr>
        </p:nvSpPr>
        <p:spPr>
          <a:noFill/>
        </p:spPr>
        <p:txBody>
          <a:bodyPr/>
          <a:lstStyle/>
          <a:p>
            <a:endParaRPr lang="en-US" altLang="en-US">
              <a:cs typeface="Cordia New" panose="020B0304020202020204" pitchFamily="34" charset="-34"/>
            </a:endParaRPr>
          </a:p>
        </p:txBody>
      </p:sp>
    </p:spTree>
    <p:extLst>
      <p:ext uri="{BB962C8B-B14F-4D97-AF65-F5344CB8AC3E}">
        <p14:creationId xmlns:p14="http://schemas.microsoft.com/office/powerpoint/2010/main" val="3978699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xfrm>
            <a:off x="384175" y="852488"/>
            <a:ext cx="6089650" cy="3425825"/>
          </a:xfrm>
          <a:ln/>
        </p:spPr>
      </p:sp>
      <p:sp>
        <p:nvSpPr>
          <p:cNvPr id="28675" name="Rectangle 3"/>
          <p:cNvSpPr>
            <a:spLocks noGrp="1" noChangeArrowheads="1"/>
          </p:cNvSpPr>
          <p:nvPr>
            <p:ph type="body" idx="1"/>
          </p:nvPr>
        </p:nvSpPr>
        <p:spPr>
          <a:noFill/>
        </p:spPr>
        <p:txBody>
          <a:bodyPr/>
          <a:lstStyle/>
          <a:p>
            <a:endParaRPr lang="en-US" altLang="en-US">
              <a:cs typeface="Cordia New" panose="020B0304020202020204" pitchFamily="34" charset="-34"/>
            </a:endParaRPr>
          </a:p>
        </p:txBody>
      </p:sp>
    </p:spTree>
    <p:extLst>
      <p:ext uri="{BB962C8B-B14F-4D97-AF65-F5344CB8AC3E}">
        <p14:creationId xmlns:p14="http://schemas.microsoft.com/office/powerpoint/2010/main" val="14957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xfrm>
            <a:off x="384175" y="852488"/>
            <a:ext cx="6089650" cy="3425825"/>
          </a:xfrm>
          <a:ln/>
        </p:spPr>
      </p:sp>
      <p:sp>
        <p:nvSpPr>
          <p:cNvPr id="108547"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1494230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xfrm>
            <a:off x="384175" y="852488"/>
            <a:ext cx="6089650" cy="3425825"/>
          </a:xfrm>
          <a:ln/>
        </p:spPr>
      </p:sp>
      <p:sp>
        <p:nvSpPr>
          <p:cNvPr id="72707" name="Rectangle 3"/>
          <p:cNvSpPr>
            <a:spLocks noGrp="1" noChangeArrowheads="1"/>
          </p:cNvSpPr>
          <p:nvPr>
            <p:ph type="body" idx="1"/>
          </p:nvPr>
        </p:nvSpPr>
        <p:spPr>
          <a:ln w="9525"/>
        </p:spPr>
        <p:txBody>
          <a:bodyPr/>
          <a:lstStyle/>
          <a:p>
            <a:pPr>
              <a:defRPr/>
            </a:pPr>
            <a:endParaRPr lang="en-US" dirty="0">
              <a:latin typeface="+mj-lt"/>
              <a:cs typeface="Cordia New" pitchFamily="34" charset="-34"/>
            </a:endParaRPr>
          </a:p>
        </p:txBody>
      </p:sp>
    </p:spTree>
    <p:extLst>
      <p:ext uri="{BB962C8B-B14F-4D97-AF65-F5344CB8AC3E}">
        <p14:creationId xmlns:p14="http://schemas.microsoft.com/office/powerpoint/2010/main" val="10809491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xfrm>
            <a:off x="384175" y="852488"/>
            <a:ext cx="6089650" cy="3425825"/>
          </a:xfrm>
          <a:ln/>
        </p:spPr>
      </p:sp>
      <p:sp>
        <p:nvSpPr>
          <p:cNvPr id="124931"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2335206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4175" y="852488"/>
            <a:ext cx="6089650" cy="3425825"/>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18385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xfrm>
            <a:off x="384175" y="852488"/>
            <a:ext cx="6089650" cy="3425825"/>
          </a:xfrm>
          <a:ln/>
        </p:spPr>
      </p:sp>
      <p:sp>
        <p:nvSpPr>
          <p:cNvPr id="113667"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410976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384175" y="852488"/>
            <a:ext cx="6089650" cy="3425825"/>
          </a:xfrm>
          <a:ln/>
        </p:spPr>
      </p:sp>
      <p:sp>
        <p:nvSpPr>
          <p:cNvPr id="64515" name="Rectangle 3"/>
          <p:cNvSpPr>
            <a:spLocks noGrp="1" noChangeArrowheads="1"/>
          </p:cNvSpPr>
          <p:nvPr>
            <p:ph type="body" idx="1"/>
          </p:nvPr>
        </p:nvSpPr>
        <p:spPr>
          <a:noFill/>
          <a:ln w="9525"/>
        </p:spPr>
        <p:txBody>
          <a:bodyPr/>
          <a:lstStyle/>
          <a:p>
            <a:r>
              <a:rPr lang="en-US" sz="1300" dirty="0">
                <a:latin typeface="Times New Roman" pitchFamily="18" charset="0"/>
              </a:rPr>
              <a:t>Biodiversity recovery is also rapid - </a:t>
            </a:r>
            <a:endParaRPr lang="en-GB" sz="1300" dirty="0">
              <a:latin typeface="Times New Roman" pitchFamily="18" charset="0"/>
            </a:endParaRPr>
          </a:p>
          <a:p>
            <a:pPr lvl="0"/>
            <a:r>
              <a:rPr lang="en-US" sz="1300" b="1" dirty="0">
                <a:latin typeface="Times New Roman" pitchFamily="18" charset="0"/>
              </a:rPr>
              <a:t>Recruitment of 72 non-planted tree species in 8-9 years. </a:t>
            </a:r>
            <a:endParaRPr lang="en-GB" sz="1300" dirty="0">
              <a:latin typeface="Times New Roman" pitchFamily="18" charset="0"/>
            </a:endParaRPr>
          </a:p>
          <a:p>
            <a:pPr lvl="0"/>
            <a:r>
              <a:rPr lang="en-GB" sz="1300" b="1" dirty="0">
                <a:latin typeface="Times New Roman" pitchFamily="18" charset="0"/>
              </a:rPr>
              <a:t>Bird species richness 34 &gt;&gt; 88 – representing about 2/3 of the bird community usually associated with climax forest at this elevation. </a:t>
            </a:r>
            <a:endParaRPr lang="en-GB" sz="1300" dirty="0">
              <a:latin typeface="Times New Roman" pitchFamily="18" charset="0"/>
            </a:endParaRPr>
          </a:p>
          <a:p>
            <a:pPr lvl="0"/>
            <a:r>
              <a:rPr lang="en-GB" sz="1300" b="1" dirty="0">
                <a:latin typeface="Times New Roman" pitchFamily="18" charset="0"/>
              </a:rPr>
              <a:t>Mycorrhizal fungus species richness 6 &gt;&gt; 21 species (higher than natural forest)</a:t>
            </a:r>
            <a:r>
              <a:rPr lang="en-GB" sz="1300" dirty="0">
                <a:latin typeface="Times New Roman" pitchFamily="18" charset="0"/>
              </a:rPr>
              <a:t>.</a:t>
            </a:r>
          </a:p>
          <a:p>
            <a:pPr lvl="0"/>
            <a:r>
              <a:rPr lang="en-GB" sz="1300" b="1" dirty="0">
                <a:latin typeface="Times New Roman" pitchFamily="18" charset="0"/>
              </a:rPr>
              <a:t>Lichen species richness double that of natural forest.</a:t>
            </a:r>
            <a:endParaRPr lang="en-GB" sz="1300" dirty="0">
              <a:latin typeface="Times New Roman" pitchFamily="18" charset="0"/>
            </a:endParaRPr>
          </a:p>
        </p:txBody>
      </p:sp>
    </p:spTree>
    <p:extLst>
      <p:ext uri="{BB962C8B-B14F-4D97-AF65-F5344CB8AC3E}">
        <p14:creationId xmlns:p14="http://schemas.microsoft.com/office/powerpoint/2010/main" val="21193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xfrm>
            <a:off x="384175" y="852488"/>
            <a:ext cx="6089650" cy="3425825"/>
          </a:xfrm>
          <a:ln/>
        </p:spPr>
      </p:sp>
      <p:sp>
        <p:nvSpPr>
          <p:cNvPr id="134147"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862822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xfrm>
            <a:off x="384175" y="852488"/>
            <a:ext cx="6089650" cy="3425825"/>
          </a:xfrm>
          <a:ln/>
        </p:spPr>
      </p:sp>
      <p:sp>
        <p:nvSpPr>
          <p:cNvPr id="168963"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752924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Rot="1" noChangeAspect="1" noChangeArrowheads="1" noTextEdit="1"/>
          </p:cNvSpPr>
          <p:nvPr>
            <p:ph type="sldImg"/>
          </p:nvPr>
        </p:nvSpPr>
        <p:spPr>
          <a:xfrm>
            <a:off x="384175" y="852488"/>
            <a:ext cx="6089650" cy="3425825"/>
          </a:xfrm>
          <a:ln/>
        </p:spPr>
      </p:sp>
      <p:sp>
        <p:nvSpPr>
          <p:cNvPr id="118787"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4227558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384175" y="852488"/>
            <a:ext cx="6089650" cy="3425825"/>
          </a:xfrm>
          <a:ln/>
        </p:spPr>
      </p:sp>
      <p:sp>
        <p:nvSpPr>
          <p:cNvPr id="119811"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2989161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384175" y="852488"/>
            <a:ext cx="6089650" cy="3425825"/>
          </a:xfrm>
          <a:ln/>
        </p:spPr>
      </p:sp>
      <p:sp>
        <p:nvSpPr>
          <p:cNvPr id="53251" name="Rectangle 3"/>
          <p:cNvSpPr>
            <a:spLocks noGrp="1" noChangeArrowheads="1"/>
          </p:cNvSpPr>
          <p:nvPr>
            <p:ph type="body" idx="1"/>
          </p:nvPr>
        </p:nvSpPr>
        <p:spPr>
          <a:noFill/>
          <a:ln w="9525"/>
        </p:spPr>
        <p:txBody>
          <a:bodyPr/>
          <a:lstStyle/>
          <a:p>
            <a:r>
              <a:rPr lang="en-US" sz="1300" dirty="0">
                <a:latin typeface="Times New Roman" pitchFamily="18" charset="0"/>
              </a:rPr>
              <a:t>The most famous example of this approach is the </a:t>
            </a:r>
            <a:r>
              <a:rPr lang="en-US" sz="1300" dirty="0" err="1">
                <a:latin typeface="Times New Roman" pitchFamily="18" charset="0"/>
              </a:rPr>
              <a:t>Miyawaki</a:t>
            </a:r>
            <a:r>
              <a:rPr lang="en-US" sz="1300" dirty="0">
                <a:latin typeface="Times New Roman" pitchFamily="18" charset="0"/>
              </a:rPr>
              <a:t> method, named after its inventor, Prof. Akira </a:t>
            </a:r>
            <a:r>
              <a:rPr lang="en-US" sz="1300" dirty="0" err="1">
                <a:latin typeface="Times New Roman" pitchFamily="18" charset="0"/>
              </a:rPr>
              <a:t>Miyawaki</a:t>
            </a:r>
            <a:r>
              <a:rPr lang="en-US" sz="1300" dirty="0">
                <a:latin typeface="Times New Roman" pitchFamily="18" charset="0"/>
              </a:rPr>
              <a:t> from Yokohama University. </a:t>
            </a:r>
            <a:endParaRPr lang="en-GB" sz="1300" dirty="0">
              <a:latin typeface="Times New Roman" pitchFamily="18" charset="0"/>
            </a:endParaRPr>
          </a:p>
          <a:p>
            <a:r>
              <a:rPr lang="en-US" sz="1300" dirty="0">
                <a:latin typeface="Times New Roman" pitchFamily="18" charset="0"/>
              </a:rPr>
              <a:t>The </a:t>
            </a:r>
            <a:r>
              <a:rPr lang="en-US" sz="1300" dirty="0" err="1">
                <a:latin typeface="Times New Roman" pitchFamily="18" charset="0"/>
              </a:rPr>
              <a:t>Miyawaki</a:t>
            </a:r>
            <a:r>
              <a:rPr lang="en-US" sz="1300" dirty="0">
                <a:latin typeface="Times New Roman" pitchFamily="18" charset="0"/>
              </a:rPr>
              <a:t> method involves studying the climate and vegetation maps to determine the tree species composition of the original forest. A large number of tree species is then grown from locally collected seed and planted out at high density. Site preparation is intensive. Natural vegetation is largely removed and top soil is added as raised mounds.</a:t>
            </a:r>
          </a:p>
          <a:p>
            <a:endParaRPr lang="en-GB" sz="1300" dirty="0">
              <a:latin typeface="Times New Roman" pitchFamily="18" charset="0"/>
            </a:endParaRPr>
          </a:p>
          <a:p>
            <a:r>
              <a:rPr lang="en-US" sz="1300" dirty="0">
                <a:latin typeface="Times New Roman" pitchFamily="18" charset="0"/>
              </a:rPr>
              <a:t>There is no doubt that this approach has been very effective, but it is also very expensive – around 9,000 US$ per hectare. The high cost of this approach, means that, it has mostly been used to restore relatively small sites, mostly in urban settings, such as around car factories and on university campuses, on very high value land often for mainly recreational or scenic purposes.</a:t>
            </a:r>
            <a:endParaRPr lang="en-GB" sz="1300" dirty="0">
              <a:latin typeface="Times New Roman" pitchFamily="18" charset="0"/>
            </a:endParaRPr>
          </a:p>
        </p:txBody>
      </p:sp>
    </p:spTree>
    <p:extLst>
      <p:ext uri="{BB962C8B-B14F-4D97-AF65-F5344CB8AC3E}">
        <p14:creationId xmlns:p14="http://schemas.microsoft.com/office/powerpoint/2010/main" val="2496029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384175" y="852488"/>
            <a:ext cx="6089650" cy="3425825"/>
          </a:xfrm>
          <a:ln/>
        </p:spPr>
      </p:sp>
      <p:sp>
        <p:nvSpPr>
          <p:cNvPr id="53251" name="Rectangle 3"/>
          <p:cNvSpPr>
            <a:spLocks noGrp="1" noChangeArrowheads="1"/>
          </p:cNvSpPr>
          <p:nvPr>
            <p:ph type="body" idx="1"/>
          </p:nvPr>
        </p:nvSpPr>
        <p:spPr>
          <a:noFill/>
          <a:ln w="9525"/>
        </p:spPr>
        <p:txBody>
          <a:bodyPr/>
          <a:lstStyle/>
          <a:p>
            <a:r>
              <a:rPr lang="en-US" sz="1300" dirty="0">
                <a:latin typeface="Times New Roman" pitchFamily="18" charset="0"/>
              </a:rPr>
              <a:t>The most famous example of this approach is the </a:t>
            </a:r>
            <a:r>
              <a:rPr lang="en-US" sz="1300" dirty="0" err="1">
                <a:latin typeface="Times New Roman" pitchFamily="18" charset="0"/>
              </a:rPr>
              <a:t>Miyawaki</a:t>
            </a:r>
            <a:r>
              <a:rPr lang="en-US" sz="1300" dirty="0">
                <a:latin typeface="Times New Roman" pitchFamily="18" charset="0"/>
              </a:rPr>
              <a:t> method, named after its inventor, Prof. Akira </a:t>
            </a:r>
            <a:r>
              <a:rPr lang="en-US" sz="1300" dirty="0" err="1">
                <a:latin typeface="Times New Roman" pitchFamily="18" charset="0"/>
              </a:rPr>
              <a:t>Miyawaki</a:t>
            </a:r>
            <a:r>
              <a:rPr lang="en-US" sz="1300" dirty="0">
                <a:latin typeface="Times New Roman" pitchFamily="18" charset="0"/>
              </a:rPr>
              <a:t> from Yokohama University. </a:t>
            </a:r>
            <a:endParaRPr lang="en-GB" sz="1300" dirty="0">
              <a:latin typeface="Times New Roman" pitchFamily="18" charset="0"/>
            </a:endParaRPr>
          </a:p>
          <a:p>
            <a:r>
              <a:rPr lang="en-US" sz="1300" dirty="0">
                <a:latin typeface="Times New Roman" pitchFamily="18" charset="0"/>
              </a:rPr>
              <a:t>The </a:t>
            </a:r>
            <a:r>
              <a:rPr lang="en-US" sz="1300" dirty="0" err="1">
                <a:latin typeface="Times New Roman" pitchFamily="18" charset="0"/>
              </a:rPr>
              <a:t>Miyawaki</a:t>
            </a:r>
            <a:r>
              <a:rPr lang="en-US" sz="1300" dirty="0">
                <a:latin typeface="Times New Roman" pitchFamily="18" charset="0"/>
              </a:rPr>
              <a:t> method involves studying the climate and vegetation maps to determine the tree species composition of the original forest. A large number of tree species is then grown from locally collected seed and planted out at high density. Site preparation is intensive. Natural vegetation is largely removed and top soil is added as raised mounds.</a:t>
            </a:r>
          </a:p>
          <a:p>
            <a:endParaRPr lang="en-GB" sz="1300" dirty="0">
              <a:latin typeface="Times New Roman" pitchFamily="18" charset="0"/>
            </a:endParaRPr>
          </a:p>
          <a:p>
            <a:r>
              <a:rPr lang="en-US" sz="1300" dirty="0">
                <a:latin typeface="Times New Roman" pitchFamily="18" charset="0"/>
              </a:rPr>
              <a:t>There is no doubt that this approach has been very effective, but it is also very expensive – around 9,000 US$ per hectare. The high cost of this approach, means that, it has mostly been used to restore relatively small sites, mostly in urban settings, such as around car factories and on university campuses, on very high value land often for mainly recreational or scenic purposes.</a:t>
            </a:r>
            <a:endParaRPr lang="en-GB" sz="1300" dirty="0">
              <a:latin typeface="Times New Roman" pitchFamily="18" charset="0"/>
            </a:endParaRPr>
          </a:p>
        </p:txBody>
      </p:sp>
    </p:spTree>
    <p:extLst>
      <p:ext uri="{BB962C8B-B14F-4D97-AF65-F5344CB8AC3E}">
        <p14:creationId xmlns:p14="http://schemas.microsoft.com/office/powerpoint/2010/main" val="2559262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ChangeArrowheads="1" noTextEdit="1"/>
          </p:cNvSpPr>
          <p:nvPr>
            <p:ph type="sldImg"/>
          </p:nvPr>
        </p:nvSpPr>
        <p:spPr>
          <a:xfrm>
            <a:off x="384175" y="852488"/>
            <a:ext cx="6089650" cy="3425825"/>
          </a:xfrm>
          <a:ln/>
        </p:spPr>
      </p:sp>
      <p:sp>
        <p:nvSpPr>
          <p:cNvPr id="126979"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619079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xfrm>
            <a:off x="384175" y="852488"/>
            <a:ext cx="6089650" cy="3425825"/>
          </a:xfrm>
          <a:ln/>
        </p:spPr>
      </p:sp>
      <p:sp>
        <p:nvSpPr>
          <p:cNvPr id="128003"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1015467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73950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384175" y="852488"/>
            <a:ext cx="6089650" cy="3425825"/>
          </a:xfrm>
          <a:ln/>
        </p:spPr>
      </p:sp>
      <p:sp>
        <p:nvSpPr>
          <p:cNvPr id="83971"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3846382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xfrm>
            <a:off x="384175" y="852488"/>
            <a:ext cx="6089650" cy="3425825"/>
          </a:xfrm>
          <a:ln/>
        </p:spPr>
      </p:sp>
      <p:sp>
        <p:nvSpPr>
          <p:cNvPr id="83971"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966045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Rot="1" noChangeAspect="1" noChangeArrowheads="1" noTextEdit="1"/>
          </p:cNvSpPr>
          <p:nvPr>
            <p:ph type="sldImg"/>
          </p:nvPr>
        </p:nvSpPr>
        <p:spPr>
          <a:xfrm>
            <a:off x="384175" y="852488"/>
            <a:ext cx="6089650" cy="3425825"/>
          </a:xfrm>
          <a:ln/>
        </p:spPr>
      </p:sp>
      <p:sp>
        <p:nvSpPr>
          <p:cNvPr id="90115"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3914564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384175" y="852488"/>
            <a:ext cx="6089650" cy="3425825"/>
          </a:xfrm>
          <a:ln/>
        </p:spPr>
      </p:sp>
      <p:sp>
        <p:nvSpPr>
          <p:cNvPr id="91139"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1087855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xfrm>
            <a:off x="384175" y="852488"/>
            <a:ext cx="6089650" cy="3425825"/>
          </a:xfrm>
          <a:ln/>
        </p:spPr>
      </p:sp>
      <p:sp>
        <p:nvSpPr>
          <p:cNvPr id="94211"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1025698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xfrm>
            <a:off x="384175" y="852488"/>
            <a:ext cx="6089650" cy="3425825"/>
          </a:xfrm>
          <a:ln/>
        </p:spPr>
      </p:sp>
      <p:sp>
        <p:nvSpPr>
          <p:cNvPr id="55299" name="Rectangle 3"/>
          <p:cNvSpPr>
            <a:spLocks noGrp="1" noChangeArrowheads="1"/>
          </p:cNvSpPr>
          <p:nvPr>
            <p:ph type="body" idx="1"/>
          </p:nvPr>
        </p:nvSpPr>
        <p:spPr>
          <a:noFill/>
          <a:ln w="9525"/>
        </p:spPr>
        <p:txBody>
          <a:bodyPr/>
          <a:lstStyle/>
          <a:p>
            <a:pPr defTabSz="990752" eaLnBrk="0" hangingPunct="0">
              <a:defRPr/>
            </a:pPr>
            <a:r>
              <a:rPr lang="en-US" sz="1300" dirty="0">
                <a:latin typeface="Times New Roman" pitchFamily="18" charset="0"/>
              </a:rPr>
              <a:t>At the other end of the ecological spectrum for forest restoration methods is ANR (assisted or accelerated natural regeneration). In contrast to the maximum diversity approach, ANR relies almost entirely on natural processes to bring about forest recovery. </a:t>
            </a:r>
            <a:r>
              <a:rPr lang="en-GB" sz="1300" b="1" dirty="0">
                <a:latin typeface="Times New Roman" pitchFamily="18" charset="0"/>
              </a:rPr>
              <a:t>Management interventions that encourage natural forest succession to proceed more rapidly (usually not including tree planting). A low cost, low tech approach to forest restoration</a:t>
            </a:r>
            <a:endParaRPr lang="en-GB" sz="1300" dirty="0">
              <a:latin typeface="Times New Roman" pitchFamily="18" charset="0"/>
            </a:endParaRPr>
          </a:p>
        </p:txBody>
      </p:sp>
    </p:spTree>
    <p:extLst>
      <p:ext uri="{BB962C8B-B14F-4D97-AF65-F5344CB8AC3E}">
        <p14:creationId xmlns:p14="http://schemas.microsoft.com/office/powerpoint/2010/main" val="3772332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xfrm>
            <a:off x="384175" y="852488"/>
            <a:ext cx="6089650" cy="3425825"/>
          </a:xfrm>
          <a:ln/>
        </p:spPr>
      </p:sp>
      <p:sp>
        <p:nvSpPr>
          <p:cNvPr id="97283" name="Rectangle 3"/>
          <p:cNvSpPr>
            <a:spLocks noGrp="1" noChangeArrowheads="1"/>
          </p:cNvSpPr>
          <p:nvPr>
            <p:ph type="body" idx="1"/>
          </p:nvPr>
        </p:nvSpPr>
        <p:spPr>
          <a:noFill/>
          <a:ln w="9525"/>
        </p:spPr>
        <p:txBody>
          <a:bodyPr/>
          <a:lstStyle/>
          <a:p>
            <a:endParaRPr lang="en-US" dirty="0">
              <a:cs typeface="Cordia New" pitchFamily="34" charset="-34"/>
            </a:endParaRPr>
          </a:p>
        </p:txBody>
      </p:sp>
    </p:spTree>
    <p:extLst>
      <p:ext uri="{BB962C8B-B14F-4D97-AF65-F5344CB8AC3E}">
        <p14:creationId xmlns:p14="http://schemas.microsoft.com/office/powerpoint/2010/main" val="4230861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b="1" u="none">
                <a:solidFill>
                  <a:schemeClr val="accent2"/>
                </a:solidFill>
                <a:latin typeface="Calibri" pitchFamily="34" charset="0"/>
                <a:cs typeface="Calibri"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b="1" u="none">
                <a:solidFill>
                  <a:schemeClr val="accent2">
                    <a:lumMod val="60000"/>
                    <a:lumOff val="40000"/>
                  </a:schemeClr>
                </a:solidFill>
                <a:latin typeface="Calibri" pitchFamily="34" charset="0"/>
                <a:cs typeface="Calibri" pitchFamily="34" charset="0"/>
              </a:defRPr>
            </a:lvl1pPr>
            <a:lvl2pPr>
              <a:defRPr b="1" u="none">
                <a:solidFill>
                  <a:schemeClr val="accent2">
                    <a:lumMod val="60000"/>
                    <a:lumOff val="40000"/>
                  </a:schemeClr>
                </a:solidFill>
                <a:latin typeface="Calibri" pitchFamily="34" charset="0"/>
                <a:cs typeface="Calibri" pitchFamily="34" charset="0"/>
              </a:defRPr>
            </a:lvl2pPr>
            <a:lvl3pPr>
              <a:defRPr b="1" u="none">
                <a:solidFill>
                  <a:schemeClr val="accent2">
                    <a:lumMod val="60000"/>
                    <a:lumOff val="40000"/>
                  </a:schemeClr>
                </a:solidFill>
                <a:latin typeface="Calibri" pitchFamily="34" charset="0"/>
                <a:cs typeface="Calibri" pitchFamily="34" charset="0"/>
              </a:defRPr>
            </a:lvl3pPr>
            <a:lvl4pPr>
              <a:defRPr b="1" u="none">
                <a:solidFill>
                  <a:schemeClr val="accent2">
                    <a:lumMod val="60000"/>
                    <a:lumOff val="40000"/>
                  </a:schemeClr>
                </a:solidFill>
                <a:latin typeface="Calibri" pitchFamily="34" charset="0"/>
                <a:cs typeface="Calibri" pitchFamily="34" charset="0"/>
              </a:defRPr>
            </a:lvl4pPr>
            <a:lvl5pPr>
              <a:defRPr b="1" u="none">
                <a:solidFill>
                  <a:schemeClr val="accent2">
                    <a:lumMod val="60000"/>
                    <a:lumOff val="40000"/>
                  </a:schemeClr>
                </a:solidFill>
                <a:latin typeface="Calibri" pitchFamily="34" charset="0"/>
                <a:cs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lvl1pPr>
              <a:buClr>
                <a:srgbClr val="FFFF99"/>
              </a:buClr>
              <a:buFont typeface="Wingdings" pitchFamily="2" charset="2"/>
              <a:buChar char="Ø"/>
              <a:defRPr sz="3600" b="1">
                <a:solidFill>
                  <a:srgbClr val="F3EA71"/>
                </a:solidFill>
                <a:latin typeface="Calibri" pitchFamily="34" charset="0"/>
                <a:cs typeface="Calibri" pitchFamily="34" charset="0"/>
              </a:defRPr>
            </a:lvl1pPr>
            <a:lvl2pPr>
              <a:buClr>
                <a:srgbClr val="FFFF99"/>
              </a:buClr>
              <a:buFont typeface="Wingdings" pitchFamily="2" charset="2"/>
              <a:buChar char="Ø"/>
              <a:defRPr sz="3200" b="1">
                <a:solidFill>
                  <a:srgbClr val="F3EA71"/>
                </a:solidFill>
                <a:latin typeface="Calibri" pitchFamily="34" charset="0"/>
                <a:cs typeface="Calibri" pitchFamily="34" charset="0"/>
              </a:defRPr>
            </a:lvl2pPr>
            <a:lvl3pPr>
              <a:buClr>
                <a:srgbClr val="FFFF99"/>
              </a:buClr>
              <a:buFont typeface="Wingdings" pitchFamily="2" charset="2"/>
              <a:buChar char="Ø"/>
              <a:defRPr sz="2800" b="1">
                <a:solidFill>
                  <a:srgbClr val="F3EA71"/>
                </a:solidFill>
                <a:latin typeface="Calibri" pitchFamily="34" charset="0"/>
                <a:cs typeface="Calibri" pitchFamily="34" charset="0"/>
              </a:defRPr>
            </a:lvl3pPr>
            <a:lvl4pPr>
              <a:buClr>
                <a:srgbClr val="FFFF99"/>
              </a:buClr>
              <a:buFont typeface="Wingdings" pitchFamily="2" charset="2"/>
              <a:buChar char="Ø"/>
              <a:defRPr sz="2400" b="1">
                <a:solidFill>
                  <a:srgbClr val="F3EA71"/>
                </a:solidFill>
                <a:latin typeface="Calibri" pitchFamily="34" charset="0"/>
                <a:cs typeface="Calibri" pitchFamily="34" charset="0"/>
              </a:defRPr>
            </a:lvl4pPr>
            <a:lvl5pPr>
              <a:buClr>
                <a:srgbClr val="FFFF99"/>
              </a:buClr>
              <a:buFont typeface="Wingdings" pitchFamily="2" charset="2"/>
              <a:buChar char="Ø"/>
              <a:defRPr sz="2400" b="1">
                <a:solidFill>
                  <a:srgbClr val="F3EA71"/>
                </a:solidFill>
                <a:latin typeface="Calibri" pitchFamily="34" charset="0"/>
                <a:cs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65753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lvl1pPr>
              <a:buClr>
                <a:srgbClr val="FFFF99"/>
              </a:buClr>
              <a:buFont typeface="Wingdings" pitchFamily="2" charset="2"/>
              <a:buChar char="Ø"/>
              <a:defRPr sz="3600" b="1">
                <a:solidFill>
                  <a:srgbClr val="F3EA71"/>
                </a:solidFill>
                <a:latin typeface="Calibri" pitchFamily="34" charset="0"/>
                <a:cs typeface="Calibri" pitchFamily="34" charset="0"/>
              </a:defRPr>
            </a:lvl1pPr>
            <a:lvl2pPr>
              <a:buClr>
                <a:srgbClr val="FFFF99"/>
              </a:buClr>
              <a:buFont typeface="Wingdings" pitchFamily="2" charset="2"/>
              <a:buChar char="Ø"/>
              <a:defRPr sz="3200" b="1">
                <a:solidFill>
                  <a:srgbClr val="F3EA71"/>
                </a:solidFill>
                <a:latin typeface="Calibri" pitchFamily="34" charset="0"/>
                <a:cs typeface="Calibri" pitchFamily="34" charset="0"/>
              </a:defRPr>
            </a:lvl2pPr>
            <a:lvl3pPr>
              <a:buClr>
                <a:srgbClr val="FFFF99"/>
              </a:buClr>
              <a:buFont typeface="Wingdings" pitchFamily="2" charset="2"/>
              <a:buChar char="Ø"/>
              <a:defRPr sz="2800" b="1">
                <a:solidFill>
                  <a:srgbClr val="F3EA71"/>
                </a:solidFill>
                <a:latin typeface="Calibri" pitchFamily="34" charset="0"/>
                <a:cs typeface="Calibri" pitchFamily="34" charset="0"/>
              </a:defRPr>
            </a:lvl3pPr>
            <a:lvl4pPr>
              <a:buClr>
                <a:srgbClr val="FFFF99"/>
              </a:buClr>
              <a:buFont typeface="Wingdings" pitchFamily="2" charset="2"/>
              <a:buChar char="Ø"/>
              <a:defRPr sz="2400" b="1">
                <a:solidFill>
                  <a:srgbClr val="F3EA71"/>
                </a:solidFill>
                <a:latin typeface="Calibri" pitchFamily="34" charset="0"/>
                <a:cs typeface="Calibri" pitchFamily="34" charset="0"/>
              </a:defRPr>
            </a:lvl4pPr>
            <a:lvl5pPr>
              <a:buClr>
                <a:srgbClr val="FFFF99"/>
              </a:buClr>
              <a:buFont typeface="Wingdings" pitchFamily="2" charset="2"/>
              <a:buChar char="Ø"/>
              <a:defRPr sz="2400" b="1">
                <a:solidFill>
                  <a:srgbClr val="F3EA71"/>
                </a:solidFill>
                <a:latin typeface="Calibri" pitchFamily="34" charset="0"/>
                <a:cs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77068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lvl1pPr>
              <a:buClr>
                <a:srgbClr val="FFFF99"/>
              </a:buClr>
              <a:buFont typeface="Wingdings" pitchFamily="2" charset="2"/>
              <a:buChar char="Ø"/>
              <a:defRPr sz="3600" b="1">
                <a:solidFill>
                  <a:srgbClr val="F3EA71"/>
                </a:solidFill>
                <a:latin typeface="Calibri" pitchFamily="34" charset="0"/>
                <a:cs typeface="Calibri" pitchFamily="34" charset="0"/>
              </a:defRPr>
            </a:lvl1pPr>
            <a:lvl2pPr>
              <a:buClr>
                <a:srgbClr val="FFFF99"/>
              </a:buClr>
              <a:buFont typeface="Wingdings" pitchFamily="2" charset="2"/>
              <a:buChar char="Ø"/>
              <a:defRPr sz="3200" b="1">
                <a:solidFill>
                  <a:srgbClr val="F3EA71"/>
                </a:solidFill>
                <a:latin typeface="Calibri" pitchFamily="34" charset="0"/>
                <a:cs typeface="Calibri" pitchFamily="34" charset="0"/>
              </a:defRPr>
            </a:lvl2pPr>
            <a:lvl3pPr>
              <a:buClr>
                <a:srgbClr val="FFFF99"/>
              </a:buClr>
              <a:buFont typeface="Wingdings" pitchFamily="2" charset="2"/>
              <a:buChar char="Ø"/>
              <a:defRPr sz="2800" b="1">
                <a:solidFill>
                  <a:srgbClr val="F3EA71"/>
                </a:solidFill>
                <a:latin typeface="Calibri" pitchFamily="34" charset="0"/>
                <a:cs typeface="Calibri" pitchFamily="34" charset="0"/>
              </a:defRPr>
            </a:lvl3pPr>
            <a:lvl4pPr>
              <a:buClr>
                <a:srgbClr val="FFFF99"/>
              </a:buClr>
              <a:buFont typeface="Wingdings" pitchFamily="2" charset="2"/>
              <a:buChar char="Ø"/>
              <a:defRPr sz="2400" b="1">
                <a:solidFill>
                  <a:srgbClr val="F3EA71"/>
                </a:solidFill>
                <a:latin typeface="Calibri" pitchFamily="34" charset="0"/>
                <a:cs typeface="Calibri" pitchFamily="34" charset="0"/>
              </a:defRPr>
            </a:lvl4pPr>
            <a:lvl5pPr>
              <a:buClr>
                <a:srgbClr val="FFFF99"/>
              </a:buClr>
              <a:buFont typeface="Wingdings" pitchFamily="2" charset="2"/>
              <a:buChar char="Ø"/>
              <a:defRPr sz="2400" b="1">
                <a:solidFill>
                  <a:srgbClr val="F3EA71"/>
                </a:solidFill>
                <a:latin typeface="Calibri" pitchFamily="34" charset="0"/>
                <a:cs typeface="Calibr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985315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a:prstGeom prst="rect">
            <a:avLst/>
          </a:prstGeo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3516970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b="1" u="none">
                <a:solidFill>
                  <a:schemeClr val="accent2"/>
                </a:solidFill>
                <a:latin typeface="Calibri" pitchFamily="34" charset="0"/>
                <a:cs typeface="Calibri" pitchFamily="34" charset="0"/>
              </a:defRPr>
            </a:lvl1pPr>
          </a:lstStyle>
          <a:p>
            <a:r>
              <a:rPr lang="en-US" dirty="0"/>
              <a:t>Click to edit Master title style</a:t>
            </a:r>
            <a:endParaRPr lang="en-GB" dirty="0"/>
          </a:p>
        </p:txBody>
      </p:sp>
      <p:sp>
        <p:nvSpPr>
          <p:cNvPr id="3" name="Content Placeholder 2"/>
          <p:cNvSpPr>
            <a:spLocks noGrp="1"/>
          </p:cNvSpPr>
          <p:nvPr>
            <p:ph idx="1"/>
          </p:nvPr>
        </p:nvSpPr>
        <p:spPr>
          <a:xfrm>
            <a:off x="609600" y="1600201"/>
            <a:ext cx="10972800" cy="4525963"/>
          </a:xfrm>
          <a:prstGeom prst="rect">
            <a:avLst/>
          </a:prstGeom>
        </p:spPr>
        <p:txBody>
          <a:bodyPr/>
          <a:lstStyle>
            <a:lvl1pPr>
              <a:defRPr b="1" u="none">
                <a:solidFill>
                  <a:schemeClr val="accent2">
                    <a:lumMod val="60000"/>
                    <a:lumOff val="40000"/>
                  </a:schemeClr>
                </a:solidFill>
                <a:latin typeface="Calibri" pitchFamily="34" charset="0"/>
                <a:cs typeface="Calibri" pitchFamily="34" charset="0"/>
              </a:defRPr>
            </a:lvl1pPr>
            <a:lvl2pPr>
              <a:defRPr b="1" u="none">
                <a:solidFill>
                  <a:schemeClr val="accent2">
                    <a:lumMod val="60000"/>
                    <a:lumOff val="40000"/>
                  </a:schemeClr>
                </a:solidFill>
                <a:latin typeface="Calibri" pitchFamily="34" charset="0"/>
                <a:cs typeface="Calibri" pitchFamily="34" charset="0"/>
              </a:defRPr>
            </a:lvl2pPr>
            <a:lvl3pPr>
              <a:defRPr b="1" u="none">
                <a:solidFill>
                  <a:schemeClr val="accent2">
                    <a:lumMod val="60000"/>
                    <a:lumOff val="40000"/>
                  </a:schemeClr>
                </a:solidFill>
                <a:latin typeface="Calibri" pitchFamily="34" charset="0"/>
                <a:cs typeface="Calibri" pitchFamily="34" charset="0"/>
              </a:defRPr>
            </a:lvl3pPr>
            <a:lvl4pPr>
              <a:defRPr b="1" u="none">
                <a:solidFill>
                  <a:schemeClr val="accent2">
                    <a:lumMod val="60000"/>
                    <a:lumOff val="40000"/>
                  </a:schemeClr>
                </a:solidFill>
                <a:latin typeface="Calibri" pitchFamily="34" charset="0"/>
                <a:cs typeface="Calibri" pitchFamily="34" charset="0"/>
              </a:defRPr>
            </a:lvl4pPr>
            <a:lvl5pPr>
              <a:defRPr b="1" u="none">
                <a:solidFill>
                  <a:schemeClr val="accent2">
                    <a:lumMod val="60000"/>
                    <a:lumOff val="40000"/>
                  </a:schemeClr>
                </a:solidFill>
                <a:latin typeface="Calibri" pitchFamily="34" charset="0"/>
                <a:cs typeface="Calibr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16658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chemeClr val="bg1">
                <a:gamma/>
                <a:shade val="32941"/>
                <a:invGamma/>
              </a:schemeClr>
            </a:gs>
            <a:gs pos="100000">
              <a:schemeClr val="bg1"/>
            </a:gs>
          </a:gsLst>
          <a:lin ang="2700000" scaled="1"/>
        </a:gra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49" r:id="rId1"/>
    <p:sldLayoutId id="2147483650" r:id="rId2"/>
    <p:sldLayoutId id="2147483655" r:id="rId3"/>
    <p:sldLayoutId id="2147483660" r:id="rId4"/>
    <p:sldLayoutId id="2147483699" r:id="rId5"/>
    <p:sldLayoutId id="2147483680" r:id="rId6"/>
    <p:sldLayoutId id="2147483731" r:id="rId7"/>
  </p:sldLayoutIdLst>
  <p:txStyles>
    <p:titleStyle>
      <a:lvl1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2pPr>
      <a:lvl3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3pPr>
      <a:lvl4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4pPr>
      <a:lvl5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5pPr>
      <a:lvl6pPr marL="4572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6pPr>
      <a:lvl7pPr marL="9144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7pPr>
      <a:lvl8pPr marL="13716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8pPr>
      <a:lvl9pPr marL="18288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9pPr>
    </p:titleStyle>
    <p:bodyStyle>
      <a:lvl1pPr marL="342900" indent="-3429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10000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0">
          <a:gsLst>
            <a:gs pos="15000">
              <a:srgbClr val="145C0C">
                <a:lumMod val="99000"/>
                <a:lumOff val="1000"/>
              </a:srgbClr>
            </a:gs>
            <a:gs pos="50000">
              <a:srgbClr val="145C0C">
                <a:lumMod val="52000"/>
              </a:srgbClr>
            </a:gs>
            <a:gs pos="88000">
              <a:srgbClr val="145C0C">
                <a:lumMod val="98000"/>
                <a:lumOff val="2000"/>
              </a:srgbClr>
            </a:gs>
          </a:gsLst>
          <a:lin ang="3000000" scaled="0"/>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2613102"/>
      </p:ext>
    </p:extLst>
  </p:cSld>
  <p:clrMap bg1="dk2" tx1="lt1" bg2="dk1" tx2="lt2" accent1="accent1" accent2="accent2" accent3="accent3" accent4="accent4" accent5="accent5" accent6="accent6" hlink="hlink" folHlink="folHlink"/>
  <p:sldLayoutIdLst>
    <p:sldLayoutId id="2147483733" r:id="rId1"/>
    <p:sldLayoutId id="2147483734" r:id="rId2"/>
  </p:sldLayoutIdLst>
  <p:txStyles>
    <p:titleStyle>
      <a:lvl1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2pPr>
      <a:lvl3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3pPr>
      <a:lvl4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4pPr>
      <a:lvl5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5pPr>
      <a:lvl6pPr marL="4572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6pPr>
      <a:lvl7pPr marL="9144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7pPr>
      <a:lvl8pPr marL="13716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8pPr>
      <a:lvl9pPr marL="18288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9pPr>
    </p:titleStyle>
    <p:bodyStyle>
      <a:lvl1pPr marL="342900" indent="-3429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100000"/>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tx1"/>
        </a:buClr>
        <a:buSzPct val="100000"/>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5pPr>
      <a:lvl6pPr marL="25146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6pPr>
      <a:lvl7pPr marL="29718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7pPr>
      <a:lvl8pPr marL="34290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8pPr>
      <a:lvl9pPr marL="3886200" indent="-228600" algn="l" rtl="0" eaLnBrk="0" fontAlgn="base" hangingPunct="0">
        <a:spcBef>
          <a:spcPct val="20000"/>
        </a:spcBef>
        <a:spcAft>
          <a:spcPct val="0"/>
        </a:spcAft>
        <a:buClr>
          <a:schemeClr val="tx1"/>
        </a:buClr>
        <a:buSzPct val="100000"/>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25.jpeg"/><Relationship Id="rId5" Type="http://schemas.microsoft.com/office/2007/relationships/hdphoto" Target="../media/hdphoto3.wdp"/><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34.jpe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hyperlink" Target="http://www.forru.org/"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8" Type="http://schemas.openxmlformats.org/officeDocument/2006/relationships/image" Target="../media/image41.jpeg"/><Relationship Id="rId13" Type="http://schemas.microsoft.com/office/2007/relationships/hdphoto" Target="../media/hdphoto6.wdp"/><Relationship Id="rId3" Type="http://schemas.openxmlformats.org/officeDocument/2006/relationships/image" Target="../media/image38.png"/><Relationship Id="rId7" Type="http://schemas.microsoft.com/office/2007/relationships/hdphoto" Target="../media/hdphoto5.wdp"/><Relationship Id="rId12"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4.jpeg"/><Relationship Id="rId5" Type="http://schemas.openxmlformats.org/officeDocument/2006/relationships/image" Target="../media/image39.jpeg"/><Relationship Id="rId10" Type="http://schemas.openxmlformats.org/officeDocument/2006/relationships/image" Target="../media/image43.jpeg"/><Relationship Id="rId4" Type="http://schemas.microsoft.com/office/2007/relationships/hdphoto" Target="../media/hdphoto4.wdp"/><Relationship Id="rId9" Type="http://schemas.openxmlformats.org/officeDocument/2006/relationships/image" Target="../media/image42.jpeg"/></Relationships>
</file>

<file path=ppt/slides/_rels/slide2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53.jpeg"/></Relationships>
</file>

<file path=ppt/slides/_rels/slide2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56.png"/><Relationship Id="rId4" Type="http://schemas.openxmlformats.org/officeDocument/2006/relationships/image" Target="../media/image55.jpeg"/></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8" Type="http://schemas.openxmlformats.org/officeDocument/2006/relationships/image" Target="../media/image63.JPG"/><Relationship Id="rId13" Type="http://schemas.openxmlformats.org/officeDocument/2006/relationships/image" Target="../media/image68.JPG"/><Relationship Id="rId18" Type="http://schemas.openxmlformats.org/officeDocument/2006/relationships/image" Target="../media/image73.JPG"/><Relationship Id="rId3" Type="http://schemas.openxmlformats.org/officeDocument/2006/relationships/image" Target="../media/image58.JPG"/><Relationship Id="rId21" Type="http://schemas.openxmlformats.org/officeDocument/2006/relationships/image" Target="../media/image76.JPG"/><Relationship Id="rId7" Type="http://schemas.openxmlformats.org/officeDocument/2006/relationships/image" Target="../media/image62.JPG"/><Relationship Id="rId12" Type="http://schemas.openxmlformats.org/officeDocument/2006/relationships/image" Target="../media/image67.JPG"/><Relationship Id="rId17" Type="http://schemas.openxmlformats.org/officeDocument/2006/relationships/image" Target="../media/image72.JPG"/><Relationship Id="rId2" Type="http://schemas.openxmlformats.org/officeDocument/2006/relationships/image" Target="../media/image57.JPG"/><Relationship Id="rId16" Type="http://schemas.openxmlformats.org/officeDocument/2006/relationships/image" Target="../media/image71.JPG"/><Relationship Id="rId20" Type="http://schemas.openxmlformats.org/officeDocument/2006/relationships/image" Target="../media/image75.JPG"/><Relationship Id="rId1" Type="http://schemas.openxmlformats.org/officeDocument/2006/relationships/slideLayout" Target="../slideLayouts/slideLayout2.xml"/><Relationship Id="rId6" Type="http://schemas.openxmlformats.org/officeDocument/2006/relationships/image" Target="../media/image61.JPG"/><Relationship Id="rId11" Type="http://schemas.openxmlformats.org/officeDocument/2006/relationships/image" Target="../media/image66.JPG"/><Relationship Id="rId5" Type="http://schemas.openxmlformats.org/officeDocument/2006/relationships/image" Target="../media/image60.JPG"/><Relationship Id="rId15" Type="http://schemas.openxmlformats.org/officeDocument/2006/relationships/image" Target="../media/image70.JPG"/><Relationship Id="rId23" Type="http://schemas.openxmlformats.org/officeDocument/2006/relationships/image" Target="../media/image78.JPG"/><Relationship Id="rId10" Type="http://schemas.openxmlformats.org/officeDocument/2006/relationships/image" Target="../media/image65.JPG"/><Relationship Id="rId19" Type="http://schemas.openxmlformats.org/officeDocument/2006/relationships/image" Target="../media/image74.JPG"/><Relationship Id="rId4" Type="http://schemas.openxmlformats.org/officeDocument/2006/relationships/image" Target="../media/image59.JPG"/><Relationship Id="rId9" Type="http://schemas.openxmlformats.org/officeDocument/2006/relationships/image" Target="../media/image64.JPG"/><Relationship Id="rId14" Type="http://schemas.openxmlformats.org/officeDocument/2006/relationships/image" Target="../media/image69.JPG"/><Relationship Id="rId22" Type="http://schemas.openxmlformats.org/officeDocument/2006/relationships/image" Target="../media/image77.JPG"/></Relationships>
</file>

<file path=ppt/slides/_rels/slide31.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86.JPG"/><Relationship Id="rId13" Type="http://schemas.openxmlformats.org/officeDocument/2006/relationships/image" Target="../media/image91.JPG"/><Relationship Id="rId3" Type="http://schemas.openxmlformats.org/officeDocument/2006/relationships/image" Target="../media/image81.JPG"/><Relationship Id="rId7" Type="http://schemas.openxmlformats.org/officeDocument/2006/relationships/image" Target="../media/image85.JPG"/><Relationship Id="rId12" Type="http://schemas.openxmlformats.org/officeDocument/2006/relationships/image" Target="../media/image90.JPG"/><Relationship Id="rId2" Type="http://schemas.openxmlformats.org/officeDocument/2006/relationships/image" Target="../media/image80.JPG"/><Relationship Id="rId1" Type="http://schemas.openxmlformats.org/officeDocument/2006/relationships/slideLayout" Target="../slideLayouts/slideLayout2.xml"/><Relationship Id="rId6" Type="http://schemas.openxmlformats.org/officeDocument/2006/relationships/image" Target="../media/image84.JPG"/><Relationship Id="rId11" Type="http://schemas.openxmlformats.org/officeDocument/2006/relationships/image" Target="../media/image89.JPG"/><Relationship Id="rId5" Type="http://schemas.openxmlformats.org/officeDocument/2006/relationships/image" Target="../media/image83.JPG"/><Relationship Id="rId15" Type="http://schemas.openxmlformats.org/officeDocument/2006/relationships/image" Target="../media/image93.JPG"/><Relationship Id="rId10" Type="http://schemas.openxmlformats.org/officeDocument/2006/relationships/image" Target="../media/image88.JPG"/><Relationship Id="rId4" Type="http://schemas.openxmlformats.org/officeDocument/2006/relationships/image" Target="../media/image82.JPG"/><Relationship Id="rId9" Type="http://schemas.openxmlformats.org/officeDocument/2006/relationships/image" Target="../media/image87.JPG"/><Relationship Id="rId14" Type="http://schemas.openxmlformats.org/officeDocument/2006/relationships/image" Target="../media/image92.JPG"/></Relationships>
</file>

<file path=ppt/slides/_rels/slide33.xml.rels><?xml version="1.0" encoding="UTF-8" standalone="yes"?>
<Relationships xmlns="http://schemas.openxmlformats.org/package/2006/relationships"><Relationship Id="rId13" Type="http://schemas.openxmlformats.org/officeDocument/2006/relationships/image" Target="../media/image105.JPG"/><Relationship Id="rId18" Type="http://schemas.openxmlformats.org/officeDocument/2006/relationships/image" Target="../media/image110.JPG"/><Relationship Id="rId26" Type="http://schemas.openxmlformats.org/officeDocument/2006/relationships/image" Target="../media/image118.JPG"/><Relationship Id="rId39" Type="http://schemas.openxmlformats.org/officeDocument/2006/relationships/image" Target="../media/image131.JPG"/><Relationship Id="rId21" Type="http://schemas.openxmlformats.org/officeDocument/2006/relationships/image" Target="../media/image113.JPG"/><Relationship Id="rId34" Type="http://schemas.openxmlformats.org/officeDocument/2006/relationships/image" Target="../media/image126.JPG"/><Relationship Id="rId42" Type="http://schemas.openxmlformats.org/officeDocument/2006/relationships/image" Target="../media/image134.JPG"/><Relationship Id="rId47" Type="http://schemas.openxmlformats.org/officeDocument/2006/relationships/image" Target="../media/image139.JPG"/><Relationship Id="rId50" Type="http://schemas.openxmlformats.org/officeDocument/2006/relationships/image" Target="../media/image142.JPG"/><Relationship Id="rId55" Type="http://schemas.openxmlformats.org/officeDocument/2006/relationships/image" Target="../media/image147.JPG"/><Relationship Id="rId7" Type="http://schemas.openxmlformats.org/officeDocument/2006/relationships/image" Target="../media/image99.JPG"/><Relationship Id="rId2" Type="http://schemas.openxmlformats.org/officeDocument/2006/relationships/image" Target="../media/image94.JPG"/><Relationship Id="rId16" Type="http://schemas.openxmlformats.org/officeDocument/2006/relationships/image" Target="../media/image108.JPG"/><Relationship Id="rId29" Type="http://schemas.openxmlformats.org/officeDocument/2006/relationships/image" Target="../media/image121.JPG"/><Relationship Id="rId11" Type="http://schemas.openxmlformats.org/officeDocument/2006/relationships/image" Target="../media/image103.JPG"/><Relationship Id="rId24" Type="http://schemas.openxmlformats.org/officeDocument/2006/relationships/image" Target="../media/image116.JPG"/><Relationship Id="rId32" Type="http://schemas.openxmlformats.org/officeDocument/2006/relationships/image" Target="../media/image124.JPG"/><Relationship Id="rId37" Type="http://schemas.openxmlformats.org/officeDocument/2006/relationships/image" Target="../media/image129.JPG"/><Relationship Id="rId40" Type="http://schemas.openxmlformats.org/officeDocument/2006/relationships/image" Target="../media/image132.JPG"/><Relationship Id="rId45" Type="http://schemas.openxmlformats.org/officeDocument/2006/relationships/image" Target="../media/image137.JPG"/><Relationship Id="rId53" Type="http://schemas.openxmlformats.org/officeDocument/2006/relationships/image" Target="../media/image145.JPG"/><Relationship Id="rId58" Type="http://schemas.openxmlformats.org/officeDocument/2006/relationships/image" Target="../media/image150.JPG"/><Relationship Id="rId5" Type="http://schemas.openxmlformats.org/officeDocument/2006/relationships/image" Target="../media/image97.JPG"/><Relationship Id="rId61" Type="http://schemas.openxmlformats.org/officeDocument/2006/relationships/image" Target="../media/image153.JPG"/><Relationship Id="rId19" Type="http://schemas.openxmlformats.org/officeDocument/2006/relationships/image" Target="../media/image111.JPG"/><Relationship Id="rId14" Type="http://schemas.openxmlformats.org/officeDocument/2006/relationships/image" Target="../media/image106.JPG"/><Relationship Id="rId22" Type="http://schemas.openxmlformats.org/officeDocument/2006/relationships/image" Target="../media/image114.JPG"/><Relationship Id="rId27" Type="http://schemas.openxmlformats.org/officeDocument/2006/relationships/image" Target="../media/image119.JPG"/><Relationship Id="rId30" Type="http://schemas.openxmlformats.org/officeDocument/2006/relationships/image" Target="../media/image122.JPG"/><Relationship Id="rId35" Type="http://schemas.openxmlformats.org/officeDocument/2006/relationships/image" Target="../media/image127.JPG"/><Relationship Id="rId43" Type="http://schemas.openxmlformats.org/officeDocument/2006/relationships/image" Target="../media/image135.JPG"/><Relationship Id="rId48" Type="http://schemas.openxmlformats.org/officeDocument/2006/relationships/image" Target="../media/image140.JPG"/><Relationship Id="rId56" Type="http://schemas.openxmlformats.org/officeDocument/2006/relationships/image" Target="../media/image148.JPG"/><Relationship Id="rId8" Type="http://schemas.openxmlformats.org/officeDocument/2006/relationships/image" Target="../media/image100.JPG"/><Relationship Id="rId51" Type="http://schemas.openxmlformats.org/officeDocument/2006/relationships/image" Target="../media/image143.JPG"/><Relationship Id="rId3" Type="http://schemas.openxmlformats.org/officeDocument/2006/relationships/image" Target="../media/image95.JPG"/><Relationship Id="rId12" Type="http://schemas.openxmlformats.org/officeDocument/2006/relationships/image" Target="../media/image104.JPG"/><Relationship Id="rId17" Type="http://schemas.openxmlformats.org/officeDocument/2006/relationships/image" Target="../media/image109.JPG"/><Relationship Id="rId25" Type="http://schemas.openxmlformats.org/officeDocument/2006/relationships/image" Target="../media/image117.JPG"/><Relationship Id="rId33" Type="http://schemas.openxmlformats.org/officeDocument/2006/relationships/image" Target="../media/image125.JPG"/><Relationship Id="rId38" Type="http://schemas.openxmlformats.org/officeDocument/2006/relationships/image" Target="../media/image130.JPG"/><Relationship Id="rId46" Type="http://schemas.openxmlformats.org/officeDocument/2006/relationships/image" Target="../media/image138.JPG"/><Relationship Id="rId59" Type="http://schemas.openxmlformats.org/officeDocument/2006/relationships/image" Target="../media/image151.JPG"/><Relationship Id="rId20" Type="http://schemas.openxmlformats.org/officeDocument/2006/relationships/image" Target="../media/image112.JPG"/><Relationship Id="rId41" Type="http://schemas.openxmlformats.org/officeDocument/2006/relationships/image" Target="../media/image133.JPG"/><Relationship Id="rId54" Type="http://schemas.openxmlformats.org/officeDocument/2006/relationships/image" Target="../media/image146.JPG"/><Relationship Id="rId62" Type="http://schemas.openxmlformats.org/officeDocument/2006/relationships/image" Target="../media/image154.JPG"/><Relationship Id="rId1" Type="http://schemas.openxmlformats.org/officeDocument/2006/relationships/slideLayout" Target="../slideLayouts/slideLayout2.xml"/><Relationship Id="rId6" Type="http://schemas.openxmlformats.org/officeDocument/2006/relationships/image" Target="../media/image98.JPG"/><Relationship Id="rId15" Type="http://schemas.openxmlformats.org/officeDocument/2006/relationships/image" Target="../media/image107.JPG"/><Relationship Id="rId23" Type="http://schemas.openxmlformats.org/officeDocument/2006/relationships/image" Target="../media/image115.JPG"/><Relationship Id="rId28" Type="http://schemas.openxmlformats.org/officeDocument/2006/relationships/image" Target="../media/image120.JPG"/><Relationship Id="rId36" Type="http://schemas.openxmlformats.org/officeDocument/2006/relationships/image" Target="../media/image128.JPG"/><Relationship Id="rId49" Type="http://schemas.openxmlformats.org/officeDocument/2006/relationships/image" Target="../media/image141.JPG"/><Relationship Id="rId57" Type="http://schemas.openxmlformats.org/officeDocument/2006/relationships/image" Target="../media/image149.JPG"/><Relationship Id="rId10" Type="http://schemas.openxmlformats.org/officeDocument/2006/relationships/image" Target="../media/image102.JPG"/><Relationship Id="rId31" Type="http://schemas.openxmlformats.org/officeDocument/2006/relationships/image" Target="../media/image123.JPG"/><Relationship Id="rId44" Type="http://schemas.openxmlformats.org/officeDocument/2006/relationships/image" Target="../media/image136.JPG"/><Relationship Id="rId52" Type="http://schemas.openxmlformats.org/officeDocument/2006/relationships/image" Target="../media/image144.JPG"/><Relationship Id="rId60" Type="http://schemas.openxmlformats.org/officeDocument/2006/relationships/image" Target="../media/image152.JPG"/><Relationship Id="rId4" Type="http://schemas.openxmlformats.org/officeDocument/2006/relationships/image" Target="../media/image96.JPG"/><Relationship Id="rId9" Type="http://schemas.openxmlformats.org/officeDocument/2006/relationships/image" Target="../media/image101.JPG"/></Relationships>
</file>

<file path=ppt/slides/_rels/slide34.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56.jpeg"/></Relationships>
</file>

<file path=ppt/slides/_rels/slide35.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8.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160.png"/><Relationship Id="rId4" Type="http://schemas.openxmlformats.org/officeDocument/2006/relationships/image" Target="../media/image159.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notesSlide" Target="../notesSlides/notesSlide23.xml"/><Relationship Id="rId7" Type="http://schemas.microsoft.com/office/2007/relationships/hdphoto" Target="../media/hdphoto8.wdp"/><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162.png"/><Relationship Id="rId5" Type="http://schemas.microsoft.com/office/2007/relationships/hdphoto" Target="../media/hdphoto7.wdp"/><Relationship Id="rId4" Type="http://schemas.openxmlformats.org/officeDocument/2006/relationships/image" Target="../media/image161.png"/><Relationship Id="rId9" Type="http://schemas.microsoft.com/office/2007/relationships/hdphoto" Target="../media/hdphoto9.wdp"/></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166.jpeg"/><Relationship Id="rId5" Type="http://schemas.openxmlformats.org/officeDocument/2006/relationships/image" Target="../media/image165.emf"/><Relationship Id="rId4" Type="http://schemas.openxmlformats.org/officeDocument/2006/relationships/image" Target="../media/image164.emf"/></Relationships>
</file>

<file path=ppt/slides/_rels/slide4.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171.png"/><Relationship Id="rId4" Type="http://schemas.openxmlformats.org/officeDocument/2006/relationships/image" Target="../media/image170.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173.jpeg"/><Relationship Id="rId4" Type="http://schemas.openxmlformats.org/officeDocument/2006/relationships/image" Target="../media/image172.jpeg"/></Relationships>
</file>

<file path=ppt/slides/_rels/slide45.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2.xml"/><Relationship Id="rId4" Type="http://schemas.openxmlformats.org/officeDocument/2006/relationships/image" Target="../media/image176.jpeg"/></Relationships>
</file>

<file path=ppt/slides/_rels/slide46.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jpeg"/><Relationship Id="rId1" Type="http://schemas.openxmlformats.org/officeDocument/2006/relationships/slideLayout" Target="../slideLayouts/slideLayout1.xml"/><Relationship Id="rId5" Type="http://schemas.openxmlformats.org/officeDocument/2006/relationships/image" Target="../media/image180.jpeg"/><Relationship Id="rId4" Type="http://schemas.openxmlformats.org/officeDocument/2006/relationships/image" Target="../media/image179.jpeg"/></Relationships>
</file>

<file path=ppt/slides/_rels/slide47.xml.rels><?xml version="1.0" encoding="UTF-8" standalone="yes"?>
<Relationships xmlns="http://schemas.openxmlformats.org/package/2006/relationships"><Relationship Id="rId2" Type="http://schemas.openxmlformats.org/officeDocument/2006/relationships/image" Target="../media/image181.tif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forru.org/" TargetMode="External"/><Relationship Id="rId7" Type="http://schemas.microsoft.com/office/2007/relationships/hdphoto" Target="../media/hdphoto1.wdp"/><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82.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Text Box 2"/>
          <p:cNvSpPr txBox="1">
            <a:spLocks noChangeArrowheads="1"/>
          </p:cNvSpPr>
          <p:nvPr/>
        </p:nvSpPr>
        <p:spPr bwMode="auto">
          <a:xfrm>
            <a:off x="0" y="2236500"/>
            <a:ext cx="12192000" cy="2123658"/>
          </a:xfrm>
          <a:prstGeom prst="rect">
            <a:avLst/>
          </a:prstGeom>
          <a:noFill/>
          <a:ln w="12700">
            <a:noFill/>
            <a:miter lim="800000"/>
            <a:headEnd/>
            <a:tailEnd/>
          </a:ln>
          <a:effectLst/>
        </p:spPr>
        <p:txBody>
          <a:bodyPr wrap="square">
            <a:spAutoFit/>
          </a:bodyPr>
          <a:lstStyle/>
          <a:p>
            <a:pPr algn="ctr"/>
            <a:r>
              <a:rPr lang="en-US" sz="6600" b="1" cap="small" dirty="0">
                <a:solidFill>
                  <a:schemeClr val="accent2"/>
                </a:solidFill>
                <a:effectLst>
                  <a:outerShdw blurRad="38100" dist="38100" dir="2700000" algn="tl">
                    <a:srgbClr val="000000"/>
                  </a:outerShdw>
                </a:effectLst>
                <a:latin typeface="Calibri" pitchFamily="34" charset="0"/>
              </a:rPr>
              <a:t>Five levels of Forest Degradation and How to Fix Them</a:t>
            </a:r>
            <a:endParaRPr lang="en-US" sz="2400" b="1" cap="small" dirty="0">
              <a:solidFill>
                <a:schemeClr val="accent2"/>
              </a:solidFill>
              <a:effectLst>
                <a:outerShdw blurRad="38100" dist="38100" dir="2700000" algn="tl">
                  <a:srgbClr val="000000"/>
                </a:outerShdw>
              </a:effectLst>
              <a:latin typeface="Calibri" pitchFamily="34" charset="0"/>
            </a:endParaRPr>
          </a:p>
        </p:txBody>
      </p:sp>
      <p:sp>
        <p:nvSpPr>
          <p:cNvPr id="8" name="Text Box 14"/>
          <p:cNvSpPr txBox="1">
            <a:spLocks noChangeArrowheads="1"/>
          </p:cNvSpPr>
          <p:nvPr/>
        </p:nvSpPr>
        <p:spPr bwMode="auto">
          <a:xfrm>
            <a:off x="2932763" y="264690"/>
            <a:ext cx="6120680" cy="7017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nSpc>
                <a:spcPct val="90000"/>
              </a:lnSpc>
              <a:spcBef>
                <a:spcPts val="0"/>
              </a:spcBef>
              <a:defRPr/>
            </a:pPr>
            <a:r>
              <a:rPr lang="en-GB" sz="4400" b="1" dirty="0">
                <a:solidFill>
                  <a:schemeClr val="accent1">
                    <a:lumMod val="20000"/>
                    <a:lumOff val="80000"/>
                  </a:schemeClr>
                </a:solidFill>
                <a:effectLst>
                  <a:outerShdw blurRad="38100" dist="38100" dir="2700000" algn="tl">
                    <a:srgbClr val="000000">
                      <a:alpha val="43137"/>
                    </a:srgbClr>
                  </a:outerShdw>
                </a:effectLst>
                <a:latin typeface="Calibri" pitchFamily="34" charset="0"/>
              </a:rPr>
              <a:t>Website: www.forru.org</a:t>
            </a:r>
            <a:endParaRPr lang="en-US" sz="4400" b="1" dirty="0">
              <a:solidFill>
                <a:schemeClr val="accent1">
                  <a:lumMod val="20000"/>
                  <a:lumOff val="80000"/>
                </a:schemeClr>
              </a:solidFill>
              <a:effectLst>
                <a:outerShdw blurRad="38100" dist="38100" dir="2700000" algn="tl">
                  <a:srgbClr val="000000">
                    <a:alpha val="43137"/>
                  </a:srgbClr>
                </a:outerShdw>
              </a:effectLst>
              <a:latin typeface="Calibri" pitchFamily="34" charset="0"/>
            </a:endParaRPr>
          </a:p>
        </p:txBody>
      </p:sp>
      <p:sp>
        <p:nvSpPr>
          <p:cNvPr id="2" name="Rectangle 1"/>
          <p:cNvSpPr/>
          <p:nvPr/>
        </p:nvSpPr>
        <p:spPr>
          <a:xfrm>
            <a:off x="10044331" y="318607"/>
            <a:ext cx="1782319" cy="523220"/>
          </a:xfrm>
          <a:prstGeom prst="rect">
            <a:avLst/>
          </a:prstGeom>
        </p:spPr>
        <p:txBody>
          <a:bodyPr wrap="square">
            <a:spAutoFit/>
          </a:bodyPr>
          <a:lstStyle/>
          <a:p>
            <a:r>
              <a:rPr lang="en-GB" b="1" dirty="0">
                <a:latin typeface="Calibri" panose="020F0502020204030204" pitchFamily="34" charset="0"/>
                <a:cs typeface="Calibri" panose="020F0502020204030204" pitchFamily="34" charset="0"/>
              </a:rPr>
              <a:t>Forru Cmu</a:t>
            </a:r>
          </a:p>
        </p:txBody>
      </p:sp>
      <p:pic>
        <p:nvPicPr>
          <p:cNvPr id="3" name="Picture 2"/>
          <p:cNvPicPr>
            <a:picLocks noChangeAspect="1"/>
          </p:cNvPicPr>
          <p:nvPr/>
        </p:nvPicPr>
        <p:blipFill rotWithShape="1">
          <a:blip r:embed="rId3"/>
          <a:srcRect l="15469" t="6319" r="12935" b="17874"/>
          <a:stretch/>
        </p:blipFill>
        <p:spPr>
          <a:xfrm>
            <a:off x="9267005" y="279885"/>
            <a:ext cx="600664" cy="600664"/>
          </a:xfrm>
          <a:prstGeom prst="rect">
            <a:avLst/>
          </a:prstGeom>
        </p:spPr>
      </p:pic>
      <p:pic>
        <p:nvPicPr>
          <p:cNvPr id="9" name="Picture 8">
            <a:extLst>
              <a:ext uri="{FF2B5EF4-FFF2-40B4-BE49-F238E27FC236}">
                <a16:creationId xmlns:a16="http://schemas.microsoft.com/office/drawing/2014/main" id="{AD3209EF-5A49-C0E8-7399-C01707610B51}"/>
              </a:ext>
            </a:extLst>
          </p:cNvPr>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Lst>
          </a:blip>
          <a:srcRect l="9365" r="4741"/>
          <a:stretch/>
        </p:blipFill>
        <p:spPr>
          <a:xfrm>
            <a:off x="176196" y="213825"/>
            <a:ext cx="2298470" cy="1505192"/>
          </a:xfrm>
          <a:prstGeom prst="rect">
            <a:avLst/>
          </a:prstGeom>
        </p:spPr>
      </p:pic>
      <p:sp>
        <p:nvSpPr>
          <p:cNvPr id="10" name="Text Box 4">
            <a:extLst>
              <a:ext uri="{FF2B5EF4-FFF2-40B4-BE49-F238E27FC236}">
                <a16:creationId xmlns:a16="http://schemas.microsoft.com/office/drawing/2014/main" id="{0C675365-5B4C-12EE-01FA-DC7A84C2F188}"/>
              </a:ext>
            </a:extLst>
          </p:cNvPr>
          <p:cNvSpPr txBox="1">
            <a:spLocks noChangeArrowheads="1"/>
          </p:cNvSpPr>
          <p:nvPr/>
        </p:nvSpPr>
        <p:spPr bwMode="auto">
          <a:xfrm>
            <a:off x="1651024" y="5112754"/>
            <a:ext cx="5021041" cy="1569660"/>
          </a:xfrm>
          <a:prstGeom prst="rect">
            <a:avLst/>
          </a:prstGeom>
          <a:noFill/>
          <a:ln w="12700">
            <a:noFill/>
            <a:miter lim="800000"/>
            <a:headEnd/>
            <a:tailEnd/>
          </a:ln>
          <a:effectLst/>
        </p:spPr>
        <p:txBody>
          <a:bodyPr wrap="square">
            <a:spAutoFit/>
          </a:bodyPr>
          <a:lstStyle/>
          <a:p>
            <a:pPr eaLnBrk="0" fontAlgn="base" hangingPunct="0">
              <a:spcBef>
                <a:spcPct val="0"/>
              </a:spcBef>
              <a:spcAft>
                <a:spcPct val="0"/>
              </a:spcAft>
              <a:defRPr/>
            </a:pPr>
            <a:r>
              <a:rPr lang="en-GB" sz="2400" b="1" dirty="0">
                <a:solidFill>
                  <a:srgbClr val="F6EF60"/>
                </a:solidFill>
                <a:effectLst>
                  <a:outerShdw blurRad="38100" dist="38100" dir="2700000" algn="tl">
                    <a:srgbClr val="000000"/>
                  </a:outerShdw>
                </a:effectLst>
                <a:latin typeface="Calibri" pitchFamily="34" charset="0"/>
              </a:rPr>
              <a:t>The Forest Restoration Research Unit</a:t>
            </a:r>
          </a:p>
          <a:p>
            <a:pPr eaLnBrk="0" fontAlgn="base" hangingPunct="0">
              <a:spcBef>
                <a:spcPct val="0"/>
              </a:spcBef>
              <a:spcAft>
                <a:spcPct val="0"/>
              </a:spcAft>
              <a:defRPr/>
            </a:pPr>
            <a:r>
              <a:rPr lang="en-GB" sz="2400" b="1" dirty="0">
                <a:solidFill>
                  <a:srgbClr val="F6EF60"/>
                </a:solidFill>
                <a:effectLst>
                  <a:outerShdw blurRad="38100" dist="38100" dir="2700000" algn="tl">
                    <a:srgbClr val="000000"/>
                  </a:outerShdw>
                </a:effectLst>
                <a:latin typeface="Calibri" pitchFamily="34" charset="0"/>
              </a:rPr>
              <a:t>Biology Department</a:t>
            </a:r>
          </a:p>
          <a:p>
            <a:pPr eaLnBrk="0" fontAlgn="base" hangingPunct="0">
              <a:spcBef>
                <a:spcPct val="0"/>
              </a:spcBef>
              <a:spcAft>
                <a:spcPct val="0"/>
              </a:spcAft>
              <a:defRPr/>
            </a:pPr>
            <a:r>
              <a:rPr lang="en-GB" sz="2400" b="1" dirty="0">
                <a:solidFill>
                  <a:srgbClr val="F6EF60"/>
                </a:solidFill>
                <a:effectLst>
                  <a:outerShdw blurRad="38100" dist="38100" dir="2700000" algn="tl">
                    <a:srgbClr val="000000"/>
                  </a:outerShdw>
                </a:effectLst>
                <a:latin typeface="Calibri" pitchFamily="34" charset="0"/>
              </a:rPr>
              <a:t>Faculty of Science</a:t>
            </a:r>
          </a:p>
          <a:p>
            <a:pPr eaLnBrk="0" fontAlgn="base" hangingPunct="0">
              <a:spcBef>
                <a:spcPct val="0"/>
              </a:spcBef>
              <a:spcAft>
                <a:spcPct val="0"/>
              </a:spcAft>
              <a:defRPr/>
            </a:pPr>
            <a:r>
              <a:rPr lang="en-GB" sz="2400" b="1" dirty="0">
                <a:solidFill>
                  <a:srgbClr val="F6EF60"/>
                </a:solidFill>
                <a:effectLst>
                  <a:outerShdw blurRad="38100" dist="38100" dir="2700000" algn="tl">
                    <a:srgbClr val="000000"/>
                  </a:outerShdw>
                </a:effectLst>
                <a:latin typeface="Calibri" pitchFamily="34" charset="0"/>
              </a:rPr>
              <a:t>Chiang Mai University</a:t>
            </a:r>
            <a:endParaRPr lang="en-US" sz="2400" b="1" dirty="0">
              <a:solidFill>
                <a:srgbClr val="F6EF60"/>
              </a:solidFill>
              <a:effectLst>
                <a:outerShdw blurRad="38100" dist="38100" dir="2700000" algn="tl">
                  <a:srgbClr val="000000"/>
                </a:outerShdw>
              </a:effectLst>
              <a:latin typeface="Calibri" pitchFamily="34" charset="0"/>
            </a:endParaRPr>
          </a:p>
        </p:txBody>
      </p:sp>
      <p:sp>
        <p:nvSpPr>
          <p:cNvPr id="12" name="TextBox 11">
            <a:extLst>
              <a:ext uri="{FF2B5EF4-FFF2-40B4-BE49-F238E27FC236}">
                <a16:creationId xmlns:a16="http://schemas.microsoft.com/office/drawing/2014/main" id="{3053C9C2-0853-16DC-04D5-A5235A6C4ACF}"/>
              </a:ext>
            </a:extLst>
          </p:cNvPr>
          <p:cNvSpPr txBox="1"/>
          <p:nvPr/>
        </p:nvSpPr>
        <p:spPr>
          <a:xfrm>
            <a:off x="5993103" y="6021288"/>
            <a:ext cx="4572000" cy="523220"/>
          </a:xfrm>
          <a:prstGeom prst="rect">
            <a:avLst/>
          </a:prstGeom>
          <a:noFill/>
        </p:spPr>
        <p:txBody>
          <a:bodyPr wrap="square">
            <a:spAutoFit/>
          </a:bodyPr>
          <a:lstStyle/>
          <a:p>
            <a:pPr algn="ctr"/>
            <a:r>
              <a:rPr lang="en-US" b="1" i="1" cap="small" dirty="0">
                <a:solidFill>
                  <a:schemeClr val="accent6">
                    <a:lumMod val="20000"/>
                    <a:lumOff val="80000"/>
                  </a:schemeClr>
                </a:solidFill>
                <a:effectLst>
                  <a:outerShdw blurRad="38100" dist="38100" dir="2700000" algn="tl">
                    <a:srgbClr val="000000"/>
                  </a:outerShdw>
                </a:effectLst>
                <a:latin typeface="Calibri" pitchFamily="34" charset="0"/>
              </a:rPr>
              <a:t>Assoc. Prof. Stephen Elliott </a:t>
            </a:r>
            <a:endParaRPr lang="en-GB" sz="2000" b="1" i="1" dirty="0">
              <a:solidFill>
                <a:schemeClr val="accent6">
                  <a:lumMod val="20000"/>
                  <a:lumOff val="80000"/>
                </a:schemeClr>
              </a:solidFill>
              <a:effectLst>
                <a:outerShdw blurRad="38100" dist="38100" dir="2700000" algn="tl">
                  <a:srgbClr val="000000"/>
                </a:outerShdw>
              </a:effectLst>
              <a:latin typeface="Calibri" pitchFamily="34" charset="0"/>
            </a:endParaRPr>
          </a:p>
        </p:txBody>
      </p:sp>
    </p:spTree>
    <p:extLst>
      <p:ext uri="{BB962C8B-B14F-4D97-AF65-F5344CB8AC3E}">
        <p14:creationId xmlns:p14="http://schemas.microsoft.com/office/powerpoint/2010/main" val="696184375"/>
      </p:ext>
    </p:extLst>
  </p:cSld>
  <p:clrMapOvr>
    <a:masterClrMapping/>
  </p:clrMapOvr>
  <p:transition advTm="2563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hold" grpId="0" nodeType="withEffect">
                                  <p:stCondLst>
                                    <p:cond delay="0"/>
                                  </p:stCondLst>
                                  <p:childTnLst>
                                    <p:animClr clrSpc="rgb" dir="cw">
                                      <p:cBhvr override="childStyle">
                                        <p:cTn id="6" dur="1500" autoRev="1" fill="hold"/>
                                        <p:tgtEl>
                                          <p:spTgt spid="8"/>
                                        </p:tgtEl>
                                        <p:attrNameLst>
                                          <p:attrName>style.color</p:attrName>
                                        </p:attrNameLst>
                                      </p:cBhvr>
                                      <p:to>
                                        <a:srgbClr val="499A00"/>
                                      </p:to>
                                    </p:animClr>
                                    <p:animClr clrSpc="rgb" dir="cw">
                                      <p:cBhvr>
                                        <p:cTn id="7" dur="1500" autoRev="1" fill="hold"/>
                                        <p:tgtEl>
                                          <p:spTgt spid="8"/>
                                        </p:tgtEl>
                                        <p:attrNameLst>
                                          <p:attrName>fillcolor</p:attrName>
                                        </p:attrNameLst>
                                      </p:cBhvr>
                                      <p:to>
                                        <a:srgbClr val="499A00"/>
                                      </p:to>
                                    </p:animClr>
                                    <p:set>
                                      <p:cBhvr>
                                        <p:cTn id="8" dur="1500" autoRev="1" fill="hold"/>
                                        <p:tgtEl>
                                          <p:spTgt spid="8"/>
                                        </p:tgtEl>
                                        <p:attrNameLst>
                                          <p:attrName>fill.type</p:attrName>
                                        </p:attrNameLst>
                                      </p:cBhvr>
                                      <p:to>
                                        <p:strVal val="solid"/>
                                      </p:to>
                                    </p:set>
                                    <p:set>
                                      <p:cBhvr>
                                        <p:cTn id="9" dur="1500" autoRev="1" fill="hold"/>
                                        <p:tgtEl>
                                          <p:spTgt spid="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1"/>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4"/>
          <a:stretch/>
        </p:blipFill>
        <p:spPr bwMode="auto">
          <a:xfrm>
            <a:off x="1524000" y="0"/>
            <a:ext cx="9396536" cy="7029450"/>
          </a:xfrm>
          <a:prstGeom prst="rect">
            <a:avLst/>
          </a:prstGeom>
          <a:noFill/>
          <a:ln w="12700">
            <a:noFill/>
            <a:miter lim="800000"/>
            <a:headEnd/>
            <a:tailEnd/>
          </a:ln>
        </p:spPr>
      </p:pic>
      <p:sp>
        <p:nvSpPr>
          <p:cNvPr id="942084" name="Text Box 4"/>
          <p:cNvSpPr txBox="1">
            <a:spLocks noChangeArrowheads="1"/>
          </p:cNvSpPr>
          <p:nvPr/>
        </p:nvSpPr>
        <p:spPr bwMode="auto">
          <a:xfrm>
            <a:off x="7453322" y="146748"/>
            <a:ext cx="3019458"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Intact forest remnants </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42085" name="Text Box 5"/>
          <p:cNvSpPr txBox="1">
            <a:spLocks noChangeArrowheads="1"/>
          </p:cNvSpPr>
          <p:nvPr/>
        </p:nvSpPr>
        <p:spPr bwMode="auto">
          <a:xfrm>
            <a:off x="8739238" y="5697058"/>
            <a:ext cx="1857356"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Only smaller seed disper-sers remain.</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42086" name="Line 6"/>
          <p:cNvSpPr>
            <a:spLocks noChangeShapeType="1"/>
          </p:cNvSpPr>
          <p:nvPr/>
        </p:nvSpPr>
        <p:spPr bwMode="auto">
          <a:xfrm flipH="1">
            <a:off x="6024562" y="571482"/>
            <a:ext cx="1428760" cy="928693"/>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42087" name="Line 7"/>
          <p:cNvSpPr>
            <a:spLocks noChangeShapeType="1"/>
          </p:cNvSpPr>
          <p:nvPr/>
        </p:nvSpPr>
        <p:spPr bwMode="auto">
          <a:xfrm flipH="1" flipV="1">
            <a:off x="8328021" y="3284538"/>
            <a:ext cx="2125697" cy="2359040"/>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42089" name="Text Box 9"/>
          <p:cNvSpPr txBox="1">
            <a:spLocks noChangeArrowheads="1"/>
          </p:cNvSpPr>
          <p:nvPr/>
        </p:nvSpPr>
        <p:spPr bwMode="auto">
          <a:xfrm>
            <a:off x="1738282" y="3429000"/>
            <a:ext cx="3033704" cy="1421928"/>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Many sources of natural regeneration &gt;3,086/ha,  but  inhibited by weeds.</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42090" name="Text Box 10"/>
          <p:cNvSpPr txBox="1">
            <a:spLocks noChangeArrowheads="1"/>
          </p:cNvSpPr>
          <p:nvPr/>
        </p:nvSpPr>
        <p:spPr bwMode="auto">
          <a:xfrm>
            <a:off x="1956718" y="1137519"/>
            <a:ext cx="2924836"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Some trees remain. But weeds becoming dominant.</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42088" name="Line 8"/>
          <p:cNvSpPr>
            <a:spLocks noChangeShapeType="1"/>
          </p:cNvSpPr>
          <p:nvPr/>
        </p:nvSpPr>
        <p:spPr bwMode="auto">
          <a:xfrm>
            <a:off x="4167174" y="4929199"/>
            <a:ext cx="200039" cy="587365"/>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42092" name="Line 12"/>
          <p:cNvSpPr>
            <a:spLocks noChangeShapeType="1"/>
          </p:cNvSpPr>
          <p:nvPr/>
        </p:nvSpPr>
        <p:spPr bwMode="auto">
          <a:xfrm>
            <a:off x="4738678" y="4857761"/>
            <a:ext cx="1933585" cy="442903"/>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42093" name="Line 13"/>
          <p:cNvSpPr>
            <a:spLocks noChangeShapeType="1"/>
          </p:cNvSpPr>
          <p:nvPr/>
        </p:nvSpPr>
        <p:spPr bwMode="auto">
          <a:xfrm flipH="1" flipV="1">
            <a:off x="8328024" y="5300661"/>
            <a:ext cx="339744" cy="342916"/>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42094" name="Text Box 14"/>
          <p:cNvSpPr txBox="1">
            <a:spLocks noChangeArrowheads="1"/>
          </p:cNvSpPr>
          <p:nvPr/>
        </p:nvSpPr>
        <p:spPr bwMode="auto">
          <a:xfrm>
            <a:off x="1738282" y="142852"/>
            <a:ext cx="2857520"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Stage 2 Degradation</a:t>
            </a:r>
          </a:p>
        </p:txBody>
      </p:sp>
    </p:spTree>
    <p:custDataLst>
      <p:tags r:id="rId1"/>
    </p:custDataLst>
    <p:extLst>
      <p:ext uri="{BB962C8B-B14F-4D97-AF65-F5344CB8AC3E}">
        <p14:creationId xmlns:p14="http://schemas.microsoft.com/office/powerpoint/2010/main" val="321977587"/>
      </p:ext>
    </p:extLst>
  </p:cSld>
  <p:clrMapOvr>
    <a:masterClrMapping/>
  </p:clrMapOvr>
  <p:transition advTm="1473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42090"/>
                                        </p:tgtEl>
                                        <p:attrNameLst>
                                          <p:attrName>style.visibility</p:attrName>
                                        </p:attrNameLst>
                                      </p:cBhvr>
                                      <p:to>
                                        <p:strVal val="visible"/>
                                      </p:to>
                                    </p:set>
                                    <p:anim calcmode="lin" valueType="num">
                                      <p:cBhvr additive="base">
                                        <p:cTn id="7" dur="500" fill="hold"/>
                                        <p:tgtEl>
                                          <p:spTgt spid="942090"/>
                                        </p:tgtEl>
                                        <p:attrNameLst>
                                          <p:attrName>ppt_x</p:attrName>
                                        </p:attrNameLst>
                                      </p:cBhvr>
                                      <p:tavLst>
                                        <p:tav tm="0">
                                          <p:val>
                                            <p:strVal val="#ppt_x"/>
                                          </p:val>
                                        </p:tav>
                                        <p:tav tm="100000">
                                          <p:val>
                                            <p:strVal val="#ppt_x"/>
                                          </p:val>
                                        </p:tav>
                                      </p:tavLst>
                                    </p:anim>
                                    <p:anim calcmode="lin" valueType="num">
                                      <p:cBhvr additive="base">
                                        <p:cTn id="8" dur="500" fill="hold"/>
                                        <p:tgtEl>
                                          <p:spTgt spid="94209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942089"/>
                                        </p:tgtEl>
                                        <p:attrNameLst>
                                          <p:attrName>style.visibility</p:attrName>
                                        </p:attrNameLst>
                                      </p:cBhvr>
                                      <p:to>
                                        <p:strVal val="visible"/>
                                      </p:to>
                                    </p:set>
                                    <p:anim calcmode="lin" valueType="num">
                                      <p:cBhvr additive="base">
                                        <p:cTn id="12" dur="500" fill="hold"/>
                                        <p:tgtEl>
                                          <p:spTgt spid="942089"/>
                                        </p:tgtEl>
                                        <p:attrNameLst>
                                          <p:attrName>ppt_x</p:attrName>
                                        </p:attrNameLst>
                                      </p:cBhvr>
                                      <p:tavLst>
                                        <p:tav tm="0">
                                          <p:val>
                                            <p:strVal val="#ppt_x"/>
                                          </p:val>
                                        </p:tav>
                                        <p:tav tm="100000">
                                          <p:val>
                                            <p:strVal val="#ppt_x"/>
                                          </p:val>
                                        </p:tav>
                                      </p:tavLst>
                                    </p:anim>
                                    <p:anim calcmode="lin" valueType="num">
                                      <p:cBhvr additive="base">
                                        <p:cTn id="13" dur="500" fill="hold"/>
                                        <p:tgtEl>
                                          <p:spTgt spid="942089"/>
                                        </p:tgtEl>
                                        <p:attrNameLst>
                                          <p:attrName>ppt_y</p:attrName>
                                        </p:attrNameLst>
                                      </p:cBhvr>
                                      <p:tavLst>
                                        <p:tav tm="0">
                                          <p:val>
                                            <p:strVal val="1+#ppt_h/2"/>
                                          </p:val>
                                        </p:tav>
                                        <p:tav tm="100000">
                                          <p:val>
                                            <p:strVal val="#ppt_y"/>
                                          </p:val>
                                        </p:tav>
                                      </p:tavLst>
                                    </p:anim>
                                  </p:childTnLst>
                                </p:cTn>
                              </p:par>
                              <p:par>
                                <p:cTn id="14" presetID="27" presetClass="emph" presetSubtype="0" repeatCount="4000" fill="hold" grpId="1" nodeType="withEffect">
                                  <p:stCondLst>
                                    <p:cond delay="0"/>
                                  </p:stCondLst>
                                  <p:childTnLst>
                                    <p:animClr clrSpc="rgb" dir="cw">
                                      <p:cBhvr override="childStyle">
                                        <p:cTn id="15" dur="500" autoRev="1" fill="hold"/>
                                        <p:tgtEl>
                                          <p:spTgt spid="942089"/>
                                        </p:tgtEl>
                                        <p:attrNameLst>
                                          <p:attrName>style.color</p:attrName>
                                        </p:attrNameLst>
                                      </p:cBhvr>
                                      <p:to>
                                        <a:schemeClr val="bg2"/>
                                      </p:to>
                                    </p:animClr>
                                    <p:animClr clrSpc="rgb" dir="cw">
                                      <p:cBhvr>
                                        <p:cTn id="16" dur="500" autoRev="1" fill="hold"/>
                                        <p:tgtEl>
                                          <p:spTgt spid="942089"/>
                                        </p:tgtEl>
                                        <p:attrNameLst>
                                          <p:attrName>fillcolor</p:attrName>
                                        </p:attrNameLst>
                                      </p:cBhvr>
                                      <p:to>
                                        <a:schemeClr val="bg2"/>
                                      </p:to>
                                    </p:animClr>
                                    <p:set>
                                      <p:cBhvr>
                                        <p:cTn id="17" dur="500" autoRev="1" fill="hold"/>
                                        <p:tgtEl>
                                          <p:spTgt spid="942089"/>
                                        </p:tgtEl>
                                        <p:attrNameLst>
                                          <p:attrName>fill.type</p:attrName>
                                        </p:attrNameLst>
                                      </p:cBhvr>
                                      <p:to>
                                        <p:strVal val="solid"/>
                                      </p:to>
                                    </p:set>
                                    <p:set>
                                      <p:cBhvr>
                                        <p:cTn id="18" dur="500" autoRev="1" fill="hold"/>
                                        <p:tgtEl>
                                          <p:spTgt spid="942089"/>
                                        </p:tgtEl>
                                        <p:attrNameLst>
                                          <p:attrName>fill.on</p:attrName>
                                        </p:attrNameLst>
                                      </p:cBhvr>
                                      <p:to>
                                        <p:strVal val="true"/>
                                      </p:to>
                                    </p:set>
                                  </p:childTnLst>
                                </p:cTn>
                              </p:par>
                              <p:par>
                                <p:cTn id="19" presetID="2" presetClass="entr" presetSubtype="4" fill="hold" grpId="0" nodeType="withEffect">
                                  <p:stCondLst>
                                    <p:cond delay="0"/>
                                  </p:stCondLst>
                                  <p:childTnLst>
                                    <p:set>
                                      <p:cBhvr>
                                        <p:cTn id="20" dur="1" fill="hold">
                                          <p:stCondLst>
                                            <p:cond delay="0"/>
                                          </p:stCondLst>
                                        </p:cTn>
                                        <p:tgtEl>
                                          <p:spTgt spid="942088"/>
                                        </p:tgtEl>
                                        <p:attrNameLst>
                                          <p:attrName>style.visibility</p:attrName>
                                        </p:attrNameLst>
                                      </p:cBhvr>
                                      <p:to>
                                        <p:strVal val="visible"/>
                                      </p:to>
                                    </p:set>
                                    <p:anim calcmode="lin" valueType="num">
                                      <p:cBhvr additive="base">
                                        <p:cTn id="21" dur="500" fill="hold"/>
                                        <p:tgtEl>
                                          <p:spTgt spid="942088"/>
                                        </p:tgtEl>
                                        <p:attrNameLst>
                                          <p:attrName>ppt_x</p:attrName>
                                        </p:attrNameLst>
                                      </p:cBhvr>
                                      <p:tavLst>
                                        <p:tav tm="0">
                                          <p:val>
                                            <p:strVal val="#ppt_x"/>
                                          </p:val>
                                        </p:tav>
                                        <p:tav tm="100000">
                                          <p:val>
                                            <p:strVal val="#ppt_x"/>
                                          </p:val>
                                        </p:tav>
                                      </p:tavLst>
                                    </p:anim>
                                    <p:anim calcmode="lin" valueType="num">
                                      <p:cBhvr additive="base">
                                        <p:cTn id="22" dur="500" fill="hold"/>
                                        <p:tgtEl>
                                          <p:spTgt spid="94208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42092"/>
                                        </p:tgtEl>
                                        <p:attrNameLst>
                                          <p:attrName>style.visibility</p:attrName>
                                        </p:attrNameLst>
                                      </p:cBhvr>
                                      <p:to>
                                        <p:strVal val="visible"/>
                                      </p:to>
                                    </p:set>
                                    <p:anim calcmode="lin" valueType="num">
                                      <p:cBhvr additive="base">
                                        <p:cTn id="25" dur="500" fill="hold"/>
                                        <p:tgtEl>
                                          <p:spTgt spid="942092"/>
                                        </p:tgtEl>
                                        <p:attrNameLst>
                                          <p:attrName>ppt_x</p:attrName>
                                        </p:attrNameLst>
                                      </p:cBhvr>
                                      <p:tavLst>
                                        <p:tav tm="0">
                                          <p:val>
                                            <p:strVal val="#ppt_x"/>
                                          </p:val>
                                        </p:tav>
                                        <p:tav tm="100000">
                                          <p:val>
                                            <p:strVal val="#ppt_x"/>
                                          </p:val>
                                        </p:tav>
                                      </p:tavLst>
                                    </p:anim>
                                    <p:anim calcmode="lin" valueType="num">
                                      <p:cBhvr additive="base">
                                        <p:cTn id="26" dur="500" fill="hold"/>
                                        <p:tgtEl>
                                          <p:spTgt spid="942092"/>
                                        </p:tgtEl>
                                        <p:attrNameLst>
                                          <p:attrName>ppt_y</p:attrName>
                                        </p:attrNameLst>
                                      </p:cBhvr>
                                      <p:tavLst>
                                        <p:tav tm="0">
                                          <p:val>
                                            <p:strVal val="1+#ppt_h/2"/>
                                          </p:val>
                                        </p:tav>
                                        <p:tav tm="100000">
                                          <p:val>
                                            <p:strVal val="#ppt_y"/>
                                          </p:val>
                                        </p:tav>
                                      </p:tavLst>
                                    </p:anim>
                                  </p:childTnLst>
                                </p:cTn>
                              </p:par>
                            </p:childTnLst>
                          </p:cTn>
                        </p:par>
                        <p:par>
                          <p:cTn id="27" fill="hold">
                            <p:stCondLst>
                              <p:cond delay="4500"/>
                            </p:stCondLst>
                            <p:childTnLst>
                              <p:par>
                                <p:cTn id="28" presetID="2" presetClass="entr" presetSubtype="4" fill="hold" grpId="0" nodeType="afterEffect">
                                  <p:stCondLst>
                                    <p:cond delay="0"/>
                                  </p:stCondLst>
                                  <p:childTnLst>
                                    <p:set>
                                      <p:cBhvr>
                                        <p:cTn id="29" dur="1" fill="hold">
                                          <p:stCondLst>
                                            <p:cond delay="0"/>
                                          </p:stCondLst>
                                        </p:cTn>
                                        <p:tgtEl>
                                          <p:spTgt spid="942084"/>
                                        </p:tgtEl>
                                        <p:attrNameLst>
                                          <p:attrName>style.visibility</p:attrName>
                                        </p:attrNameLst>
                                      </p:cBhvr>
                                      <p:to>
                                        <p:strVal val="visible"/>
                                      </p:to>
                                    </p:set>
                                    <p:anim calcmode="lin" valueType="num">
                                      <p:cBhvr additive="base">
                                        <p:cTn id="30" dur="500" fill="hold"/>
                                        <p:tgtEl>
                                          <p:spTgt spid="942084"/>
                                        </p:tgtEl>
                                        <p:attrNameLst>
                                          <p:attrName>ppt_x</p:attrName>
                                        </p:attrNameLst>
                                      </p:cBhvr>
                                      <p:tavLst>
                                        <p:tav tm="0">
                                          <p:val>
                                            <p:strVal val="#ppt_x"/>
                                          </p:val>
                                        </p:tav>
                                        <p:tav tm="100000">
                                          <p:val>
                                            <p:strVal val="#ppt_x"/>
                                          </p:val>
                                        </p:tav>
                                      </p:tavLst>
                                    </p:anim>
                                    <p:anim calcmode="lin" valueType="num">
                                      <p:cBhvr additive="base">
                                        <p:cTn id="31" dur="500" fill="hold"/>
                                        <p:tgtEl>
                                          <p:spTgt spid="942084"/>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42086"/>
                                        </p:tgtEl>
                                        <p:attrNameLst>
                                          <p:attrName>style.visibility</p:attrName>
                                        </p:attrNameLst>
                                      </p:cBhvr>
                                      <p:to>
                                        <p:strVal val="visible"/>
                                      </p:to>
                                    </p:set>
                                    <p:anim calcmode="lin" valueType="num">
                                      <p:cBhvr additive="base">
                                        <p:cTn id="34" dur="500" fill="hold"/>
                                        <p:tgtEl>
                                          <p:spTgt spid="942086"/>
                                        </p:tgtEl>
                                        <p:attrNameLst>
                                          <p:attrName>ppt_x</p:attrName>
                                        </p:attrNameLst>
                                      </p:cBhvr>
                                      <p:tavLst>
                                        <p:tav tm="0">
                                          <p:val>
                                            <p:strVal val="#ppt_x"/>
                                          </p:val>
                                        </p:tav>
                                        <p:tav tm="100000">
                                          <p:val>
                                            <p:strVal val="#ppt_x"/>
                                          </p:val>
                                        </p:tav>
                                      </p:tavLst>
                                    </p:anim>
                                    <p:anim calcmode="lin" valueType="num">
                                      <p:cBhvr additive="base">
                                        <p:cTn id="35" dur="500" fill="hold"/>
                                        <p:tgtEl>
                                          <p:spTgt spid="942086"/>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grpId="0" nodeType="afterEffect">
                                  <p:stCondLst>
                                    <p:cond delay="0"/>
                                  </p:stCondLst>
                                  <p:childTnLst>
                                    <p:set>
                                      <p:cBhvr>
                                        <p:cTn id="38" dur="1" fill="hold">
                                          <p:stCondLst>
                                            <p:cond delay="0"/>
                                          </p:stCondLst>
                                        </p:cTn>
                                        <p:tgtEl>
                                          <p:spTgt spid="942085"/>
                                        </p:tgtEl>
                                        <p:attrNameLst>
                                          <p:attrName>style.visibility</p:attrName>
                                        </p:attrNameLst>
                                      </p:cBhvr>
                                      <p:to>
                                        <p:strVal val="visible"/>
                                      </p:to>
                                    </p:set>
                                    <p:anim calcmode="lin" valueType="num">
                                      <p:cBhvr additive="base">
                                        <p:cTn id="39" dur="500" fill="hold"/>
                                        <p:tgtEl>
                                          <p:spTgt spid="942085"/>
                                        </p:tgtEl>
                                        <p:attrNameLst>
                                          <p:attrName>ppt_x</p:attrName>
                                        </p:attrNameLst>
                                      </p:cBhvr>
                                      <p:tavLst>
                                        <p:tav tm="0">
                                          <p:val>
                                            <p:strVal val="#ppt_x"/>
                                          </p:val>
                                        </p:tav>
                                        <p:tav tm="100000">
                                          <p:val>
                                            <p:strVal val="#ppt_x"/>
                                          </p:val>
                                        </p:tav>
                                      </p:tavLst>
                                    </p:anim>
                                    <p:anim calcmode="lin" valueType="num">
                                      <p:cBhvr additive="base">
                                        <p:cTn id="40" dur="500" fill="hold"/>
                                        <p:tgtEl>
                                          <p:spTgt spid="94208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942087"/>
                                        </p:tgtEl>
                                        <p:attrNameLst>
                                          <p:attrName>style.visibility</p:attrName>
                                        </p:attrNameLst>
                                      </p:cBhvr>
                                      <p:to>
                                        <p:strVal val="visible"/>
                                      </p:to>
                                    </p:set>
                                    <p:anim calcmode="lin" valueType="num">
                                      <p:cBhvr additive="base">
                                        <p:cTn id="43" dur="500" fill="hold"/>
                                        <p:tgtEl>
                                          <p:spTgt spid="942087"/>
                                        </p:tgtEl>
                                        <p:attrNameLst>
                                          <p:attrName>ppt_x</p:attrName>
                                        </p:attrNameLst>
                                      </p:cBhvr>
                                      <p:tavLst>
                                        <p:tav tm="0">
                                          <p:val>
                                            <p:strVal val="#ppt_x"/>
                                          </p:val>
                                        </p:tav>
                                        <p:tav tm="100000">
                                          <p:val>
                                            <p:strVal val="#ppt_x"/>
                                          </p:val>
                                        </p:tav>
                                      </p:tavLst>
                                    </p:anim>
                                    <p:anim calcmode="lin" valueType="num">
                                      <p:cBhvr additive="base">
                                        <p:cTn id="44" dur="500" fill="hold"/>
                                        <p:tgtEl>
                                          <p:spTgt spid="94208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942093"/>
                                        </p:tgtEl>
                                        <p:attrNameLst>
                                          <p:attrName>style.visibility</p:attrName>
                                        </p:attrNameLst>
                                      </p:cBhvr>
                                      <p:to>
                                        <p:strVal val="visible"/>
                                      </p:to>
                                    </p:set>
                                    <p:anim calcmode="lin" valueType="num">
                                      <p:cBhvr additive="base">
                                        <p:cTn id="47" dur="500" fill="hold"/>
                                        <p:tgtEl>
                                          <p:spTgt spid="942093"/>
                                        </p:tgtEl>
                                        <p:attrNameLst>
                                          <p:attrName>ppt_x</p:attrName>
                                        </p:attrNameLst>
                                      </p:cBhvr>
                                      <p:tavLst>
                                        <p:tav tm="0">
                                          <p:val>
                                            <p:strVal val="#ppt_x"/>
                                          </p:val>
                                        </p:tav>
                                        <p:tav tm="100000">
                                          <p:val>
                                            <p:strVal val="#ppt_x"/>
                                          </p:val>
                                        </p:tav>
                                      </p:tavLst>
                                    </p:anim>
                                    <p:anim calcmode="lin" valueType="num">
                                      <p:cBhvr additive="base">
                                        <p:cTn id="48" dur="500" fill="hold"/>
                                        <p:tgtEl>
                                          <p:spTgt spid="9420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084" grpId="0" animBg="1"/>
      <p:bldP spid="942085" grpId="0" animBg="1"/>
      <p:bldP spid="942086" grpId="0" animBg="1"/>
      <p:bldP spid="942087" grpId="0" animBg="1"/>
      <p:bldP spid="942089" grpId="0" animBg="1"/>
      <p:bldP spid="942089" grpId="1" animBg="1"/>
      <p:bldP spid="942090" grpId="0" animBg="1"/>
      <p:bldP spid="942088" grpId="0" animBg="1"/>
      <p:bldP spid="942092" grpId="0" animBg="1"/>
      <p:bldP spid="94209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http://www.fao.org/forestry/19088-04291943c1cae47e1d67b4b10ec0d399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2335" y="-12154"/>
            <a:ext cx="9316193" cy="6870154"/>
          </a:xfrm>
          <a:prstGeom prst="rect">
            <a:avLst/>
          </a:prstGeom>
          <a:noFill/>
          <a:extLst>
            <a:ext uri="{909E8E84-426E-40DD-AFC4-6F175D3DCCD1}">
              <a14:hiddenFill xmlns:a14="http://schemas.microsoft.com/office/drawing/2010/main">
                <a:solidFill>
                  <a:srgbClr val="FFFFFF"/>
                </a:solidFill>
              </a14:hiddenFill>
            </a:ext>
          </a:extLst>
        </p:spPr>
      </p:pic>
      <p:sp>
        <p:nvSpPr>
          <p:cNvPr id="11266" name="Text Box 2"/>
          <p:cNvSpPr txBox="1">
            <a:spLocks noChangeArrowheads="1"/>
          </p:cNvSpPr>
          <p:nvPr/>
        </p:nvSpPr>
        <p:spPr bwMode="auto">
          <a:xfrm>
            <a:off x="1653928" y="5445225"/>
            <a:ext cx="8892480" cy="1138773"/>
          </a:xfrm>
          <a:prstGeom prst="rect">
            <a:avLst/>
          </a:prstGeom>
          <a:solidFill>
            <a:srgbClr val="326A00">
              <a:alpha val="2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gn="ctr">
              <a:lnSpc>
                <a:spcPct val="100000"/>
              </a:lnSpc>
              <a:spcBef>
                <a:spcPts val="0"/>
              </a:spcBef>
              <a:defRPr sz="3400" b="1">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r>
              <a:rPr lang="en-GB" dirty="0"/>
              <a:t>Protection + Assisted (or Accelerated) Natural Regeneration – ANR</a:t>
            </a:r>
          </a:p>
        </p:txBody>
      </p:sp>
      <p:sp>
        <p:nvSpPr>
          <p:cNvPr id="5" name="Text Box 2"/>
          <p:cNvSpPr txBox="1">
            <a:spLocks noChangeArrowheads="1"/>
          </p:cNvSpPr>
          <p:nvPr/>
        </p:nvSpPr>
        <p:spPr bwMode="auto">
          <a:xfrm>
            <a:off x="1487488" y="-12154"/>
            <a:ext cx="4536504" cy="646331"/>
          </a:xfrm>
          <a:prstGeom prst="rect">
            <a:avLst/>
          </a:prstGeom>
          <a:solidFill>
            <a:srgbClr val="326A00">
              <a:alpha val="2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gn="ctr">
              <a:lnSpc>
                <a:spcPct val="100000"/>
              </a:lnSpc>
              <a:spcBef>
                <a:spcPts val="0"/>
              </a:spcBef>
              <a:defRPr sz="3600" b="1">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r>
              <a:rPr lang="en-GB" dirty="0">
                <a:solidFill>
                  <a:srgbClr val="FFFF00"/>
                </a:solidFill>
              </a:rPr>
              <a:t>Recommended Action</a:t>
            </a:r>
            <a:endParaRPr lang="en-US" dirty="0">
              <a:solidFill>
                <a:srgbClr val="FFFF00"/>
              </a:solidFill>
            </a:endParaRPr>
          </a:p>
        </p:txBody>
      </p:sp>
    </p:spTree>
    <p:extLst>
      <p:ext uri="{BB962C8B-B14F-4D97-AF65-F5344CB8AC3E}">
        <p14:creationId xmlns:p14="http://schemas.microsoft.com/office/powerpoint/2010/main" val="1148207562"/>
      </p:ext>
    </p:extLst>
  </p:cSld>
  <p:clrMapOvr>
    <a:masterClrMapping/>
  </p:clrMapOvr>
  <p:transition advTm="45615"/>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6383179" y="0"/>
            <a:ext cx="5808821" cy="2246769"/>
          </a:xfrm>
          <a:prstGeom prst="rect">
            <a:avLst/>
          </a:prstGeom>
          <a:noFill/>
          <a:ln w="12700">
            <a:noFill/>
            <a:miter lim="800000"/>
            <a:headEnd/>
            <a:tailEnd/>
          </a:ln>
        </p:spPr>
        <p:txBody>
          <a:bodyPr wrap="square">
            <a:spAutoFit/>
          </a:bodyPr>
          <a:lstStyle/>
          <a:p>
            <a:pPr algn="ctr">
              <a:spcBef>
                <a:spcPct val="50000"/>
              </a:spcBef>
            </a:pPr>
            <a:r>
              <a:rPr lang="en-GB" sz="4400" b="1" dirty="0">
                <a:solidFill>
                  <a:schemeClr val="accent2"/>
                </a:solidFill>
                <a:effectLst>
                  <a:outerShdw blurRad="38100" dist="38100" dir="2700000" algn="tl">
                    <a:srgbClr val="000000">
                      <a:alpha val="43137"/>
                    </a:srgbClr>
                  </a:outerShdw>
                </a:effectLst>
                <a:latin typeface="Calibri" pitchFamily="34" charset="0"/>
              </a:rPr>
              <a:t>ANR – Techniques</a:t>
            </a:r>
            <a:endParaRPr lang="en-GB" b="1" dirty="0">
              <a:solidFill>
                <a:schemeClr val="accent2"/>
              </a:solidFill>
              <a:effectLst>
                <a:outerShdw blurRad="38100" dist="38100" dir="2700000" algn="tl">
                  <a:srgbClr val="000000">
                    <a:alpha val="43137"/>
                  </a:srgbClr>
                </a:outerShdw>
              </a:effectLst>
              <a:latin typeface="Calibri" pitchFamily="34" charset="0"/>
            </a:endParaRPr>
          </a:p>
          <a:p>
            <a:pPr algn="ctr">
              <a:spcBef>
                <a:spcPct val="50000"/>
              </a:spcBef>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cs typeface="Calibri" pitchFamily="34" charset="0"/>
              </a:rPr>
              <a:t>Take care of what’s already there. Reduce weed competition.</a:t>
            </a:r>
            <a:endParaRPr lang="en-US" sz="1200" b="1" dirty="0">
              <a:solidFill>
                <a:schemeClr val="accent6">
                  <a:lumMod val="60000"/>
                  <a:lumOff val="40000"/>
                </a:schemeClr>
              </a:solidFill>
              <a:effectLst>
                <a:outerShdw blurRad="38100" dist="38100" dir="2700000" algn="tl">
                  <a:srgbClr val="000000">
                    <a:alpha val="43137"/>
                  </a:srgbClr>
                </a:outerShdw>
              </a:effectLst>
              <a:latin typeface="Calibri" pitchFamily="34" charset="0"/>
              <a:cs typeface="Calibri" pitchFamily="34" charset="0"/>
            </a:endParaRPr>
          </a:p>
          <a:p>
            <a:pPr algn="ctr" eaLnBrk="0" hangingPunct="0">
              <a:spcBef>
                <a:spcPct val="50000"/>
              </a:spcBef>
            </a:pPr>
            <a:endParaRPr lang="en-US" sz="2400" b="1" dirty="0">
              <a:effectLst>
                <a:outerShdw blurRad="38100" dist="38100" dir="2700000" algn="tl">
                  <a:srgbClr val="000000">
                    <a:alpha val="43137"/>
                  </a:srgbClr>
                </a:outerShdw>
              </a:effectLst>
              <a:latin typeface="Calibri" pitchFamily="34" charset="0"/>
            </a:endParaRPr>
          </a:p>
        </p:txBody>
      </p:sp>
      <p:pic>
        <p:nvPicPr>
          <p:cNvPr id="6" name="Picture 2"/>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263352" y="130324"/>
            <a:ext cx="6072106" cy="6597352"/>
          </a:xfrm>
          <a:prstGeom prst="rect">
            <a:avLst/>
          </a:prstGeom>
          <a:noFill/>
          <a:ln w="9525">
            <a:noFill/>
            <a:miter lim="800000"/>
            <a:headEnd/>
            <a:tailEnd/>
          </a:ln>
        </p:spPr>
      </p:pic>
      <p:pic>
        <p:nvPicPr>
          <p:cNvPr id="5" name="Picture 4" descr="press grass.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824192" y="1787337"/>
            <a:ext cx="3564397" cy="4752528"/>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sp>
        <p:nvSpPr>
          <p:cNvPr id="9" name="Text Box 4"/>
          <p:cNvSpPr txBox="1">
            <a:spLocks noChangeArrowheads="1"/>
          </p:cNvSpPr>
          <p:nvPr/>
        </p:nvSpPr>
        <p:spPr bwMode="auto">
          <a:xfrm>
            <a:off x="311073" y="548680"/>
            <a:ext cx="5976664" cy="32778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lnSpc>
                <a:spcPct val="90000"/>
              </a:lnSpc>
              <a:spcBef>
                <a:spcPts val="0"/>
              </a:spcBef>
              <a:defRPr/>
            </a:pPr>
            <a:r>
              <a:rPr lang="en-US" sz="1700" dirty="0">
                <a:solidFill>
                  <a:schemeClr val="accent6">
                    <a:lumMod val="60000"/>
                    <a:lumOff val="40000"/>
                  </a:schemeClr>
                </a:solidFill>
                <a:latin typeface="Calibri" pitchFamily="34" charset="0"/>
              </a:rPr>
              <a:t>http://www.fs.fed.us/psw/publications/documents/other/3.pdf</a:t>
            </a:r>
            <a:endParaRPr lang="en-US" sz="17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Tree>
    <p:extLst>
      <p:ext uri="{BB962C8B-B14F-4D97-AF65-F5344CB8AC3E}">
        <p14:creationId xmlns:p14="http://schemas.microsoft.com/office/powerpoint/2010/main" val="767607322"/>
      </p:ext>
    </p:extLst>
  </p:cSld>
  <p:clrMapOvr>
    <a:masterClrMapping/>
  </p:clrMapOvr>
  <p:transition advTm="70149"/>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698" name="Picture 2"/>
          <p:cNvPicPr>
            <a:picLocks noGrp="1" noChangeAspect="1" noChangeArrowheads="1"/>
          </p:cNvPicPr>
          <p:nvPr>
            <p:ph idx="1"/>
          </p:nvPr>
        </p:nvPicPr>
        <p:blipFill>
          <a:blip r:embed="rId2" cstate="screen">
            <a:extLst>
              <a:ext uri="{28A0092B-C50C-407E-A947-70E740481C1C}">
                <a14:useLocalDpi xmlns:a14="http://schemas.microsoft.com/office/drawing/2010/main" val="0"/>
              </a:ext>
            </a:extLst>
          </a:blip>
          <a:srcRect/>
          <a:stretch>
            <a:fillRect/>
          </a:stretch>
        </p:blipFill>
        <p:spPr bwMode="auto">
          <a:xfrm>
            <a:off x="3618492" y="2519506"/>
            <a:ext cx="4423838" cy="4005838"/>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sp>
        <p:nvSpPr>
          <p:cNvPr id="5" name="Text Box 2"/>
          <p:cNvSpPr txBox="1">
            <a:spLocks noChangeArrowheads="1"/>
          </p:cNvSpPr>
          <p:nvPr/>
        </p:nvSpPr>
        <p:spPr bwMode="auto">
          <a:xfrm>
            <a:off x="179658" y="188640"/>
            <a:ext cx="11820998" cy="1323439"/>
          </a:xfrm>
          <a:prstGeom prst="rect">
            <a:avLst/>
          </a:prstGeom>
          <a:noFill/>
          <a:ln w="12700">
            <a:noFill/>
            <a:miter lim="800000"/>
            <a:headEnd/>
            <a:tailEnd/>
          </a:ln>
        </p:spPr>
        <p:txBody>
          <a:bodyPr wrap="square">
            <a:spAutoFit/>
          </a:bodyPr>
          <a:lstStyle/>
          <a:p>
            <a:pPr algn="ctr">
              <a:spcBef>
                <a:spcPts val="0"/>
              </a:spcBef>
            </a:pPr>
            <a:r>
              <a:rPr lang="en-GB" sz="4000" b="1" dirty="0">
                <a:solidFill>
                  <a:schemeClr val="accent2"/>
                </a:solidFill>
                <a:effectLst>
                  <a:outerShdw blurRad="38100" dist="38100" dir="2700000" algn="tl">
                    <a:srgbClr val="000000">
                      <a:alpha val="43137"/>
                    </a:srgbClr>
                  </a:outerShdw>
                </a:effectLst>
                <a:latin typeface="Calibri" pitchFamily="34" charset="0"/>
              </a:rPr>
              <a:t>ANR – Techniques—</a:t>
            </a:r>
            <a:r>
              <a:rPr lang="en-GB" sz="4000" b="1" dirty="0">
                <a:solidFill>
                  <a:schemeClr val="accent6">
                    <a:lumMod val="60000"/>
                    <a:lumOff val="40000"/>
                  </a:schemeClr>
                </a:solidFill>
                <a:effectLst>
                  <a:outerShdw blurRad="38100" dist="38100" dir="2700000" algn="tl">
                    <a:srgbClr val="000000">
                      <a:alpha val="43137"/>
                    </a:srgbClr>
                  </a:outerShdw>
                </a:effectLst>
                <a:latin typeface="Calibri" pitchFamily="34" charset="0"/>
                <a:cs typeface="Calibri" pitchFamily="34" charset="0"/>
              </a:rPr>
              <a:t>Take care of what’s already there.</a:t>
            </a:r>
          </a:p>
          <a:p>
            <a:pPr algn="ctr">
              <a:spcBef>
                <a:spcPts val="0"/>
              </a:spcBef>
            </a:pPr>
            <a:r>
              <a:rPr lang="en-GB" sz="4000" b="1" dirty="0">
                <a:solidFill>
                  <a:schemeClr val="accent6">
                    <a:lumMod val="60000"/>
                    <a:lumOff val="40000"/>
                  </a:schemeClr>
                </a:solidFill>
                <a:effectLst>
                  <a:outerShdw blurRad="38100" dist="38100" dir="2700000" algn="tl">
                    <a:srgbClr val="000000">
                      <a:alpha val="43137"/>
                    </a:srgbClr>
                  </a:outerShdw>
                </a:effectLst>
                <a:latin typeface="Calibri" pitchFamily="34" charset="0"/>
                <a:cs typeface="Calibri" pitchFamily="34" charset="0"/>
              </a:rPr>
              <a:t>Fertilizer and Mulching</a:t>
            </a:r>
            <a:endParaRPr lang="en-US" sz="4000" b="1" dirty="0">
              <a:effectLst>
                <a:outerShdw blurRad="38100" dist="38100" dir="2700000" algn="tl">
                  <a:srgbClr val="000000">
                    <a:alpha val="43137"/>
                  </a:srgbClr>
                </a:outerShdw>
              </a:effectLst>
              <a:latin typeface="Calibri" pitchFamily="34" charset="0"/>
            </a:endParaRPr>
          </a:p>
        </p:txBody>
      </p:sp>
      <p:pic>
        <p:nvPicPr>
          <p:cNvPr id="285699" name="Picture 3" descr="D:\STEVE'S STUFF\STEVE\PICS &amp; PRESENTATIONS\FORRU\PICS\00_HOW TO PLANT A FOREST\PART 7 planting pics\fertilizer processed.jpg"/>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75572" y="1402386"/>
            <a:ext cx="3044275" cy="5179499"/>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pic>
        <p:nvPicPr>
          <p:cNvPr id="285700" name="Picture 4" descr="D:\STEVE'S STUFF\STEVE\PICS &amp; PRESENTATIONS\FORRU\PICS\00_HOW TO PLANT A FOREST\PART 7 planting pics\fertilizer in a cricle.jpg"/>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8437920" y="1645810"/>
            <a:ext cx="3490728" cy="4879534"/>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spTree>
    <p:extLst>
      <p:ext uri="{BB962C8B-B14F-4D97-AF65-F5344CB8AC3E}">
        <p14:creationId xmlns:p14="http://schemas.microsoft.com/office/powerpoint/2010/main" val="947527994"/>
      </p:ext>
    </p:extLst>
  </p:cSld>
  <p:clrMapOvr>
    <a:masterClrMapping/>
  </p:clrMapOvr>
  <mc:AlternateContent xmlns:mc="http://schemas.openxmlformats.org/markup-compatibility/2006" xmlns:p14="http://schemas.microsoft.com/office/powerpoint/2010/main">
    <mc:Choice Requires="p14">
      <p:transition spd="slow" p14:dur="2000" advTm="16580"/>
    </mc:Choice>
    <mc:Fallback xmlns="">
      <p:transition spd="slow" advTm="1658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Plot 2_4.JPG"/>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t="11325" b="13671"/>
          <a:stretch/>
        </p:blipFill>
        <p:spPr bwMode="auto">
          <a:xfrm>
            <a:off x="0" y="-1"/>
            <a:ext cx="12192000" cy="6858001"/>
          </a:xfrm>
          <a:prstGeom prst="rect">
            <a:avLst/>
          </a:prstGeom>
          <a:noFill/>
          <a:ln w="9525">
            <a:noFill/>
            <a:miter lim="800000"/>
            <a:headEnd/>
            <a:tailEnd/>
          </a:ln>
        </p:spPr>
      </p:pic>
      <p:sp>
        <p:nvSpPr>
          <p:cNvPr id="7" name="TextBox 6"/>
          <p:cNvSpPr txBox="1"/>
          <p:nvPr/>
        </p:nvSpPr>
        <p:spPr>
          <a:xfrm>
            <a:off x="8539233" y="192132"/>
            <a:ext cx="3562939" cy="1338828"/>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3000" b="1" dirty="0">
                <a:solidFill>
                  <a:srgbClr val="E3E500">
                    <a:lumMod val="60000"/>
                    <a:lumOff val="40000"/>
                  </a:srgbClr>
                </a:solidFill>
                <a:effectLst>
                  <a:outerShdw blurRad="38100" dist="38100" dir="2700000" algn="tl">
                    <a:srgbClr val="000000">
                      <a:alpha val="43137"/>
                    </a:srgbClr>
                  </a:outerShdw>
                </a:effectLst>
                <a:latin typeface="Calibri" pitchFamily="34" charset="0"/>
              </a:rPr>
              <a:t>November 2007 - weeding, fertilizer, mulching.</a:t>
            </a:r>
            <a:endParaRPr lang="en-GB" sz="30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pic>
        <p:nvPicPr>
          <p:cNvPr id="9" name="Picture 4" descr="DSCF0020.JPG"/>
          <p:cNvPicPr>
            <a:picLocks noChangeAspect="1"/>
          </p:cNvPicPr>
          <p:nvPr/>
        </p:nvPicPr>
        <p:blipFill rotWithShape="1">
          <a:blip r:embed="rId6" cstate="screen">
            <a:extLst>
              <a:ext uri="{28A0092B-C50C-407E-A947-70E740481C1C}">
                <a14:useLocalDpi xmlns:a14="http://schemas.microsoft.com/office/drawing/2010/main" val="0"/>
              </a:ext>
            </a:extLst>
          </a:blip>
          <a:srcRect t="10743" b="13256"/>
          <a:stretch/>
        </p:blipFill>
        <p:spPr bwMode="auto">
          <a:xfrm>
            <a:off x="0" y="0"/>
            <a:ext cx="12312690" cy="7018338"/>
          </a:xfrm>
          <a:prstGeom prst="rect">
            <a:avLst/>
          </a:prstGeom>
          <a:solidFill>
            <a:srgbClr val="326A00">
              <a:alpha val="52000"/>
            </a:srgbClr>
          </a:solidFill>
          <a:ln w="15875">
            <a:solidFill>
              <a:schemeClr val="bg1">
                <a:lumMod val="50000"/>
              </a:schemeClr>
            </a:solidFill>
            <a:miter lim="800000"/>
            <a:headEnd/>
            <a:tailEnd/>
          </a:ln>
          <a:effectLst/>
          <a:scene3d>
            <a:camera prst="orthographicFront"/>
            <a:lightRig rig="threePt" dir="t"/>
          </a:scene3d>
          <a:sp3d>
            <a:bevelT/>
          </a:sp3d>
        </p:spPr>
      </p:pic>
      <p:sp>
        <p:nvSpPr>
          <p:cNvPr id="6" name="TextBox 5"/>
          <p:cNvSpPr txBox="1"/>
          <p:nvPr/>
        </p:nvSpPr>
        <p:spPr bwMode="auto">
          <a:xfrm>
            <a:off x="10123409" y="225316"/>
            <a:ext cx="1978763" cy="5078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3000" b="1" dirty="0">
                <a:solidFill>
                  <a:srgbClr val="E3E500">
                    <a:lumMod val="60000"/>
                    <a:lumOff val="40000"/>
                  </a:srgbClr>
                </a:solidFill>
                <a:effectLst>
                  <a:outerShdw blurRad="38100" dist="38100" dir="2700000" algn="tl">
                    <a:srgbClr val="000000">
                      <a:alpha val="43137"/>
                    </a:srgbClr>
                  </a:outerShdw>
                </a:effectLst>
                <a:latin typeface="Calibri" pitchFamily="34" charset="0"/>
              </a:rPr>
              <a:t>May 2007</a:t>
            </a:r>
            <a:endParaRPr lang="en-GB" sz="30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8" name="TextBox 7"/>
          <p:cNvSpPr txBox="1"/>
          <p:nvPr/>
        </p:nvSpPr>
        <p:spPr bwMode="auto">
          <a:xfrm>
            <a:off x="156797" y="174580"/>
            <a:ext cx="6083219" cy="9233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3000" b="1" dirty="0">
                <a:solidFill>
                  <a:srgbClr val="E3E500">
                    <a:lumMod val="60000"/>
                    <a:lumOff val="40000"/>
                  </a:srgbClr>
                </a:solidFill>
                <a:effectLst>
                  <a:outerShdw blurRad="38100" dist="38100" dir="2700000" algn="tl">
                    <a:srgbClr val="000000">
                      <a:alpha val="43137"/>
                    </a:srgbClr>
                  </a:outerShdw>
                </a:effectLst>
                <a:latin typeface="Calibri" pitchFamily="34" charset="0"/>
              </a:rPr>
              <a:t>Tropical Lowland Evergreen Forest, Krabi Province, S. Thailand</a:t>
            </a:r>
            <a:endParaRPr lang="en-GB" sz="30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Tree>
    <p:custDataLst>
      <p:tags r:id="rId1"/>
    </p:custDataLst>
    <p:extLst>
      <p:ext uri="{BB962C8B-B14F-4D97-AF65-F5344CB8AC3E}">
        <p14:creationId xmlns:p14="http://schemas.microsoft.com/office/powerpoint/2010/main" val="3493371766"/>
      </p:ext>
    </p:extLst>
  </p:cSld>
  <p:clrMapOvr>
    <a:masterClrMapping/>
  </p:clrMapOvr>
  <mc:AlternateContent xmlns:mc="http://schemas.openxmlformats.org/markup-compatibility/2006" xmlns:p14="http://schemas.microsoft.com/office/powerpoint/2010/main">
    <mc:Choice Requires="p14">
      <p:transition spd="slow" p14:dur="2000" advTm="136015"/>
    </mc:Choice>
    <mc:Fallback xmlns="">
      <p:transition spd="slow" advTm="1360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2000"/>
                                        <p:tgtEl>
                                          <p:spTgt spid="6"/>
                                        </p:tgtEl>
                                      </p:cBhvr>
                                    </p:animEffect>
                                    <p:set>
                                      <p:cBhvr>
                                        <p:cTn id="10"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rotWithShape="1">
          <a:blip r:embed="rId2" cstate="print">
            <a:extLst>
              <a:ext uri="{28A0092B-C50C-407E-A947-70E740481C1C}">
                <a14:useLocalDpi xmlns:a14="http://schemas.microsoft.com/office/drawing/2010/main" val="0"/>
              </a:ext>
            </a:extLst>
          </a:blip>
          <a:srcRect t="3885" b="11646"/>
          <a:stretch/>
        </p:blipFill>
        <p:spPr>
          <a:xfrm>
            <a:off x="743405" y="0"/>
            <a:ext cx="10825203" cy="6858000"/>
          </a:xfrm>
        </p:spPr>
      </p:pic>
      <p:sp>
        <p:nvSpPr>
          <p:cNvPr id="4" name="Text Box 8"/>
          <p:cNvSpPr txBox="1">
            <a:spLocks noChangeArrowheads="1"/>
          </p:cNvSpPr>
          <p:nvPr/>
        </p:nvSpPr>
        <p:spPr bwMode="auto">
          <a:xfrm>
            <a:off x="6766385" y="188640"/>
            <a:ext cx="4666930" cy="707886"/>
          </a:xfrm>
          <a:prstGeom prst="rect">
            <a:avLst/>
          </a:prstGeom>
          <a:solidFill>
            <a:srgbClr val="326A00">
              <a:alpha val="6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spcBef>
                <a:spcPts val="0"/>
              </a:spcBef>
              <a:defRPr/>
            </a:pPr>
            <a:r>
              <a:rPr lang="en-GB" sz="4000" b="1" dirty="0">
                <a:solidFill>
                  <a:srgbClr val="E3E500">
                    <a:lumMod val="60000"/>
                    <a:lumOff val="40000"/>
                  </a:srgbClr>
                </a:solidFill>
                <a:effectLst>
                  <a:outerShdw blurRad="38100" dist="38100" dir="2700000" algn="tl">
                    <a:srgbClr val="000000"/>
                  </a:outerShdw>
                </a:effectLst>
                <a:latin typeface="Calibri" pitchFamily="34" charset="0"/>
                <a:cs typeface="Angsana New" panose="02020603050405020304" pitchFamily="18" charset="-34"/>
              </a:rPr>
              <a:t>Feb 2018 – 11 years</a:t>
            </a:r>
            <a:endParaRPr lang="th-TH" sz="4000" b="1" dirty="0">
              <a:solidFill>
                <a:srgbClr val="E3E500">
                  <a:lumMod val="60000"/>
                  <a:lumOff val="40000"/>
                </a:srgbClr>
              </a:solidFill>
              <a:effectLst>
                <a:outerShdw blurRad="38100" dist="38100" dir="2700000" algn="tl">
                  <a:srgbClr val="000000"/>
                </a:outerShdw>
              </a:effectLst>
              <a:latin typeface="Calibri" pitchFamily="34" charset="0"/>
              <a:cs typeface="Angsana New" panose="02020603050405020304" pitchFamily="18" charset="-34"/>
            </a:endParaRPr>
          </a:p>
        </p:txBody>
      </p:sp>
    </p:spTree>
    <p:extLst>
      <p:ext uri="{BB962C8B-B14F-4D97-AF65-F5344CB8AC3E}">
        <p14:creationId xmlns:p14="http://schemas.microsoft.com/office/powerpoint/2010/main" val="3110130196"/>
      </p:ext>
    </p:extLst>
  </p:cSld>
  <p:clrMapOvr>
    <a:masterClrMapping/>
  </p:clrMapOvr>
  <mc:AlternateContent xmlns:mc="http://schemas.openxmlformats.org/markup-compatibility/2006" xmlns:p14="http://schemas.microsoft.com/office/powerpoint/2010/main">
    <mc:Choice Requires="p14">
      <p:transition spd="slow" p14:dur="2000" advTm="18687"/>
    </mc:Choice>
    <mc:Fallback xmlns="">
      <p:transition spd="slow" advTm="1868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1186" t="16440" b="9355"/>
          <a:stretch/>
        </p:blipFill>
        <p:spPr>
          <a:xfrm>
            <a:off x="-113787" y="0"/>
            <a:ext cx="12305787" cy="6858000"/>
          </a:xfrm>
          <a:prstGeom prst="rect">
            <a:avLst/>
          </a:prstGeom>
        </p:spPr>
      </p:pic>
      <p:sp>
        <p:nvSpPr>
          <p:cNvPr id="7" name="Text Box 8"/>
          <p:cNvSpPr txBox="1">
            <a:spLocks noChangeArrowheads="1"/>
          </p:cNvSpPr>
          <p:nvPr/>
        </p:nvSpPr>
        <p:spPr bwMode="auto">
          <a:xfrm>
            <a:off x="7104112" y="188640"/>
            <a:ext cx="4666930" cy="707886"/>
          </a:xfrm>
          <a:prstGeom prst="rect">
            <a:avLst/>
          </a:prstGeom>
          <a:solidFill>
            <a:srgbClr val="326A00">
              <a:alpha val="6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spcBef>
                <a:spcPts val="0"/>
              </a:spcBef>
              <a:defRPr/>
            </a:pPr>
            <a:r>
              <a:rPr lang="en-GB" sz="4000" b="1" dirty="0">
                <a:solidFill>
                  <a:srgbClr val="E3E500">
                    <a:lumMod val="60000"/>
                    <a:lumOff val="40000"/>
                  </a:srgbClr>
                </a:solidFill>
                <a:effectLst>
                  <a:outerShdw blurRad="38100" dist="38100" dir="2700000" algn="tl">
                    <a:srgbClr val="000000"/>
                  </a:outerShdw>
                </a:effectLst>
                <a:latin typeface="Calibri" pitchFamily="34" charset="0"/>
                <a:cs typeface="Angsana New" panose="02020603050405020304" pitchFamily="18" charset="-34"/>
              </a:rPr>
              <a:t>Feb 2018 – 11 years</a:t>
            </a:r>
            <a:endParaRPr lang="th-TH" sz="4000" b="1" dirty="0">
              <a:solidFill>
                <a:srgbClr val="E3E500">
                  <a:lumMod val="60000"/>
                  <a:lumOff val="40000"/>
                </a:srgbClr>
              </a:solidFill>
              <a:effectLst>
                <a:outerShdw blurRad="38100" dist="38100" dir="2700000" algn="tl">
                  <a:srgbClr val="000000"/>
                </a:outerShdw>
              </a:effectLst>
              <a:latin typeface="Calibri" pitchFamily="34" charset="0"/>
              <a:cs typeface="Angsana New" panose="02020603050405020304" pitchFamily="18" charset="-34"/>
            </a:endParaRPr>
          </a:p>
        </p:txBody>
      </p:sp>
    </p:spTree>
    <p:extLst>
      <p:ext uri="{BB962C8B-B14F-4D97-AF65-F5344CB8AC3E}">
        <p14:creationId xmlns:p14="http://schemas.microsoft.com/office/powerpoint/2010/main" val="1696073740"/>
      </p:ext>
    </p:extLst>
  </p:cSld>
  <p:clrMapOvr>
    <a:masterClrMapping/>
  </p:clrMapOvr>
  <mc:AlternateContent xmlns:mc="http://schemas.openxmlformats.org/markup-compatibility/2006" xmlns:p14="http://schemas.microsoft.com/office/powerpoint/2010/main">
    <mc:Choice Requires="p14">
      <p:transition spd="slow" p14:dur="2000" advTm="26110"/>
    </mc:Choice>
    <mc:Fallback xmlns="">
      <p:transition spd="slow" advTm="2611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cstate="screen">
            <a:extLst>
              <a:ext uri="{28A0092B-C50C-407E-A947-70E740481C1C}">
                <a14:useLocalDpi xmlns:a14="http://schemas.microsoft.com/office/drawing/2010/main" val="0"/>
              </a:ext>
            </a:extLst>
          </a:blip>
          <a:srcRect/>
          <a:stretch/>
        </p:blipFill>
        <p:spPr>
          <a:xfrm>
            <a:off x="1524000" y="0"/>
            <a:ext cx="9252520" cy="6848746"/>
          </a:xfrm>
        </p:spPr>
      </p:pic>
      <p:sp>
        <p:nvSpPr>
          <p:cNvPr id="5" name="Text Box 18"/>
          <p:cNvSpPr txBox="1">
            <a:spLocks noChangeArrowheads="1"/>
          </p:cNvSpPr>
          <p:nvPr/>
        </p:nvSpPr>
        <p:spPr bwMode="auto">
          <a:xfrm>
            <a:off x="1703413" y="116633"/>
            <a:ext cx="4464595"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4000" b="1" dirty="0">
                <a:solidFill>
                  <a:srgbClr val="FAFD00"/>
                </a:solidFill>
                <a:effectLst>
                  <a:outerShdw blurRad="38100" dist="38100" dir="2700000" algn="tl">
                    <a:srgbClr val="000000">
                      <a:alpha val="43137"/>
                    </a:srgbClr>
                  </a:outerShdw>
                </a:effectLst>
                <a:latin typeface="Calibri" pitchFamily="34" charset="0"/>
              </a:rPr>
              <a:t>Stage 3 Degradation</a:t>
            </a:r>
          </a:p>
        </p:txBody>
      </p:sp>
      <p:sp>
        <p:nvSpPr>
          <p:cNvPr id="6" name="Text Box 4"/>
          <p:cNvSpPr txBox="1">
            <a:spLocks noChangeArrowheads="1"/>
          </p:cNvSpPr>
          <p:nvPr/>
        </p:nvSpPr>
        <p:spPr bwMode="auto">
          <a:xfrm>
            <a:off x="7608168" y="134938"/>
            <a:ext cx="2592288"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Forest remnants &lt;10 km from site. </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8" name="Line 14"/>
          <p:cNvSpPr>
            <a:spLocks noChangeShapeType="1"/>
          </p:cNvSpPr>
          <p:nvPr/>
        </p:nvSpPr>
        <p:spPr bwMode="auto">
          <a:xfrm>
            <a:off x="10128448" y="836712"/>
            <a:ext cx="360040" cy="1224137"/>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sp>
        <p:nvSpPr>
          <p:cNvPr id="9" name="Text Box 17"/>
          <p:cNvSpPr txBox="1">
            <a:spLocks noChangeArrowheads="1"/>
          </p:cNvSpPr>
          <p:nvPr/>
        </p:nvSpPr>
        <p:spPr bwMode="auto">
          <a:xfrm>
            <a:off x="5867945" y="1109836"/>
            <a:ext cx="2000243"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Fire risk high</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 name="Text Box 9"/>
          <p:cNvSpPr txBox="1">
            <a:spLocks noChangeArrowheads="1"/>
          </p:cNvSpPr>
          <p:nvPr/>
        </p:nvSpPr>
        <p:spPr bwMode="auto">
          <a:xfrm>
            <a:off x="2135490" y="5733256"/>
            <a:ext cx="2481783"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Weeds Dominate</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1" name="Text Box 8"/>
          <p:cNvSpPr txBox="1">
            <a:spLocks noChangeArrowheads="1"/>
          </p:cNvSpPr>
          <p:nvPr/>
        </p:nvSpPr>
        <p:spPr bwMode="auto">
          <a:xfrm>
            <a:off x="3305425" y="1702200"/>
            <a:ext cx="3213094"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Insufficient sources of natural regeneration remain viable &lt;3100/ha</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2" name="Line 10"/>
          <p:cNvSpPr>
            <a:spLocks noChangeShapeType="1"/>
          </p:cNvSpPr>
          <p:nvPr/>
        </p:nvSpPr>
        <p:spPr bwMode="auto">
          <a:xfrm flipH="1">
            <a:off x="2495601" y="2791728"/>
            <a:ext cx="809825" cy="1069320"/>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sp>
        <p:nvSpPr>
          <p:cNvPr id="13" name="Line 10"/>
          <p:cNvSpPr>
            <a:spLocks noChangeShapeType="1"/>
          </p:cNvSpPr>
          <p:nvPr/>
        </p:nvSpPr>
        <p:spPr bwMode="auto">
          <a:xfrm flipH="1">
            <a:off x="4367808" y="2791728"/>
            <a:ext cx="504055" cy="853296"/>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sp>
        <p:nvSpPr>
          <p:cNvPr id="14" name="Line 10"/>
          <p:cNvSpPr>
            <a:spLocks noChangeShapeType="1"/>
          </p:cNvSpPr>
          <p:nvPr/>
        </p:nvSpPr>
        <p:spPr bwMode="auto">
          <a:xfrm flipH="1">
            <a:off x="6168007" y="2763982"/>
            <a:ext cx="350510" cy="1097067"/>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pic>
        <p:nvPicPr>
          <p:cNvPr id="15" name="Picture 4"/>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8205435" y="2220419"/>
            <a:ext cx="2070546" cy="2184191"/>
          </a:xfrm>
          <a:prstGeom prst="rect">
            <a:avLst/>
          </a:prstGeom>
          <a:effectLst>
            <a:outerShdw blurRad="330200" dist="88900" dir="8400000" sx="103000" sy="103000" algn="ctr" rotWithShape="0">
              <a:srgbClr val="000000">
                <a:alpha val="96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6" name="Text Box 5"/>
          <p:cNvSpPr txBox="1">
            <a:spLocks noChangeArrowheads="1"/>
          </p:cNvSpPr>
          <p:nvPr/>
        </p:nvSpPr>
        <p:spPr bwMode="auto">
          <a:xfrm>
            <a:off x="8205435" y="4537149"/>
            <a:ext cx="2070546"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lnSpc>
                <a:spcPct val="90000"/>
              </a:lnSpc>
              <a:spcBef>
                <a:spcPts val="0"/>
              </a:spcBef>
              <a:defRPr/>
            </a:pPr>
            <a:r>
              <a:rPr lang="en-GB" sz="2000" b="1" dirty="0">
                <a:solidFill>
                  <a:srgbClr val="E3E500">
                    <a:lumMod val="60000"/>
                    <a:lumOff val="40000"/>
                  </a:srgbClr>
                </a:solidFill>
                <a:effectLst>
                  <a:outerShdw blurRad="38100" dist="38100" dir="2700000" algn="tl">
                    <a:srgbClr val="000000">
                      <a:alpha val="43137"/>
                    </a:srgbClr>
                  </a:outerShdw>
                </a:effectLst>
                <a:latin typeface="Calibri" pitchFamily="34" charset="0"/>
              </a:rPr>
              <a:t>Small seed dispersers remain</a:t>
            </a:r>
            <a:endParaRPr lang="en-US" sz="20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Tree>
    <p:custDataLst>
      <p:tags r:id="rId1"/>
    </p:custDataLst>
    <p:extLst>
      <p:ext uri="{BB962C8B-B14F-4D97-AF65-F5344CB8AC3E}">
        <p14:creationId xmlns:p14="http://schemas.microsoft.com/office/powerpoint/2010/main" val="546250692"/>
      </p:ext>
    </p:extLst>
  </p:cSld>
  <p:clrMapOvr>
    <a:masterClrMapping/>
  </p:clrMapOvr>
  <p:transition spd="slow" advTm="10237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par>
                                <p:cTn id="37" presetID="10" presetClass="entr" presetSubtype="0"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2" grpId="0" animBg="1"/>
      <p:bldP spid="13" grpId="0" animBg="1"/>
      <p:bldP spid="14"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0882" name="Rectangle 2"/>
          <p:cNvSpPr>
            <a:spLocks noGrp="1" noChangeArrowheads="1"/>
          </p:cNvSpPr>
          <p:nvPr>
            <p:ph type="ctrTitle"/>
          </p:nvPr>
        </p:nvSpPr>
        <p:spPr bwMode="auto">
          <a:xfrm>
            <a:off x="4817046" y="2568312"/>
            <a:ext cx="3483770" cy="2086725"/>
          </a:xfr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pPr>
            <a:r>
              <a:rPr lang="en-GB" altLang="en-US" sz="2400" b="1" u="none" kern="1200" dirty="0">
                <a:solidFill>
                  <a:srgbClr val="E3E500">
                    <a:lumMod val="40000"/>
                    <a:lumOff val="60000"/>
                  </a:srgbClr>
                </a:solidFill>
                <a:effectLst>
                  <a:outerShdw blurRad="38100" dist="38100" dir="2700000" algn="tl">
                    <a:srgbClr val="000000">
                      <a:alpha val="43137"/>
                    </a:srgbClr>
                  </a:outerShdw>
                </a:effectLst>
                <a:latin typeface="Calibri" pitchFamily="34" charset="0"/>
                <a:ea typeface="+mn-ea"/>
                <a:cs typeface="Angsana New" panose="02020603050405020304" pitchFamily="18" charset="-34"/>
              </a:rPr>
              <a:t>Accelerated</a:t>
            </a:r>
            <a:r>
              <a:rPr altLang="en-US" sz="2400" b="1" u="none" kern="1200" dirty="0">
                <a:solidFill>
                  <a:srgbClr val="E3E500">
                    <a:lumMod val="40000"/>
                    <a:lumOff val="60000"/>
                  </a:srgbClr>
                </a:solidFill>
                <a:effectLst>
                  <a:outerShdw blurRad="38100" dist="38100" dir="2700000" algn="tl">
                    <a:srgbClr val="000000">
                      <a:alpha val="43137"/>
                    </a:srgbClr>
                  </a:outerShdw>
                </a:effectLst>
                <a:latin typeface="Calibri" pitchFamily="34" charset="0"/>
                <a:ea typeface="+mn-ea"/>
                <a:cs typeface="Angsana New" panose="02020603050405020304" pitchFamily="18" charset="-34"/>
              </a:rPr>
              <a:t> natural regeneration. TAKE CARE OF WHAT'S ALREADY </a:t>
            </a:r>
            <a:r>
              <a:rPr lang="en-US" altLang="en-US" sz="2400" b="1" u="none" kern="1200" dirty="0">
                <a:solidFill>
                  <a:srgbClr val="E3E500">
                    <a:lumMod val="40000"/>
                    <a:lumOff val="60000"/>
                  </a:srgbClr>
                </a:solidFill>
                <a:effectLst>
                  <a:outerShdw blurRad="38100" dist="38100" dir="2700000" algn="tl">
                    <a:srgbClr val="000000">
                      <a:alpha val="43137"/>
                    </a:srgbClr>
                  </a:outerShdw>
                </a:effectLst>
                <a:latin typeface="Calibri" pitchFamily="34" charset="0"/>
                <a:ea typeface="+mn-ea"/>
                <a:cs typeface="Angsana New" panose="02020603050405020304" pitchFamily="18" charset="-34"/>
              </a:rPr>
              <a:t>THERE</a:t>
            </a:r>
            <a:r>
              <a:rPr altLang="en-US" sz="2400" b="1" u="none" kern="1200" dirty="0">
                <a:solidFill>
                  <a:srgbClr val="E3E500">
                    <a:lumMod val="40000"/>
                    <a:lumOff val="60000"/>
                  </a:srgbClr>
                </a:solidFill>
                <a:effectLst>
                  <a:outerShdw blurRad="38100" dist="38100" dir="2700000" algn="tl">
                    <a:srgbClr val="000000">
                      <a:alpha val="43137"/>
                    </a:srgbClr>
                  </a:outerShdw>
                </a:effectLst>
                <a:latin typeface="Calibri" pitchFamily="34" charset="0"/>
                <a:ea typeface="+mn-ea"/>
                <a:cs typeface="Angsana New" panose="02020603050405020304" pitchFamily="18" charset="-34"/>
              </a:rPr>
              <a:t>. Weeding  + fertilizer for natural regenerants.</a:t>
            </a:r>
          </a:p>
        </p:txBody>
      </p:sp>
      <p:sp>
        <p:nvSpPr>
          <p:cNvPr id="1530883" name="Text Box 3"/>
          <p:cNvSpPr txBox="1">
            <a:spLocks noChangeArrowheads="1"/>
          </p:cNvSpPr>
          <p:nvPr/>
        </p:nvSpPr>
        <p:spPr bwMode="auto">
          <a:xfrm>
            <a:off x="1558325" y="4980130"/>
            <a:ext cx="3293044"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th-TH"/>
            </a:defPPr>
            <a:lvl1pPr algn="ctr">
              <a:spcBef>
                <a:spcPct val="50000"/>
              </a:spcBef>
              <a:defRPr sz="5400">
                <a:solidFill>
                  <a:schemeClr val="accent2"/>
                </a:solidFill>
                <a:effectLst>
                  <a:outerShdw blurRad="38100" dist="38100" dir="2700000" algn="tl">
                    <a:srgbClr val="000000"/>
                  </a:outerShdw>
                </a:effectLst>
                <a:latin typeface="Calibri" panose="020F0502020204030204" pitchFamily="34" charset="0"/>
              </a:defRPr>
            </a:lvl1pPr>
          </a:lstStyle>
          <a:p>
            <a:pPr>
              <a:spcBef>
                <a:spcPts val="0"/>
              </a:spcBef>
              <a:defRPr/>
            </a:pPr>
            <a:r>
              <a:rPr lang="en-US" altLang="en-US" sz="2800" b="1" dirty="0">
                <a:solidFill>
                  <a:srgbClr val="E3E500">
                    <a:lumMod val="60000"/>
                    <a:lumOff val="40000"/>
                  </a:srgbClr>
                </a:solidFill>
                <a:cs typeface="Angsana New" panose="02020603050405020304" pitchFamily="18" charset="-34"/>
              </a:rPr>
              <a:t>Plant Framework Tree Species</a:t>
            </a:r>
          </a:p>
          <a:p>
            <a:pPr>
              <a:spcBef>
                <a:spcPts val="0"/>
              </a:spcBef>
              <a:defRPr/>
            </a:pPr>
            <a:r>
              <a:rPr lang="en-US" altLang="en-US" sz="2400" b="1" dirty="0">
                <a:solidFill>
                  <a:srgbClr val="E3E500">
                    <a:lumMod val="60000"/>
                    <a:lumOff val="40000"/>
                  </a:srgbClr>
                </a:solidFill>
                <a:cs typeface="Angsana New" panose="02020603050405020304" pitchFamily="18" charset="-34"/>
              </a:rPr>
              <a:t>+1,000 to max. 2,250 USD/ha</a:t>
            </a:r>
          </a:p>
        </p:txBody>
      </p:sp>
      <p:sp>
        <p:nvSpPr>
          <p:cNvPr id="4" name="Text Box 3"/>
          <p:cNvSpPr txBox="1">
            <a:spLocks noChangeArrowheads="1"/>
          </p:cNvSpPr>
          <p:nvPr/>
        </p:nvSpPr>
        <p:spPr bwMode="auto">
          <a:xfrm>
            <a:off x="1557185" y="2993867"/>
            <a:ext cx="3278189"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th-TH"/>
            </a:defPPr>
            <a:lvl1pPr algn="ctr">
              <a:spcBef>
                <a:spcPts val="0"/>
              </a:spcBef>
              <a:defRPr sz="3600">
                <a:solidFill>
                  <a:schemeClr val="accent6">
                    <a:lumMod val="60000"/>
                    <a:lumOff val="40000"/>
                  </a:schemeClr>
                </a:solidFill>
                <a:effectLst>
                  <a:outerShdw blurRad="38100" dist="38100" dir="2700000" algn="tl">
                    <a:srgbClr val="000000"/>
                  </a:outerShdw>
                </a:effectLst>
                <a:latin typeface="Calibri" panose="020F0502020204030204" pitchFamily="34" charset="0"/>
              </a:defRPr>
            </a:lvl1pPr>
          </a:lstStyle>
          <a:p>
            <a:pPr>
              <a:defRPr/>
            </a:pPr>
            <a:r>
              <a:rPr lang="en-US" altLang="en-US" sz="3200" b="1" dirty="0">
                <a:solidFill>
                  <a:srgbClr val="E3E500">
                    <a:lumMod val="60000"/>
                    <a:lumOff val="40000"/>
                  </a:srgbClr>
                </a:solidFill>
                <a:cs typeface="Angsana New" panose="02020603050405020304" pitchFamily="18" charset="-34"/>
              </a:rPr>
              <a:t>ANR</a:t>
            </a:r>
          </a:p>
          <a:p>
            <a:pPr>
              <a:defRPr/>
            </a:pPr>
            <a:r>
              <a:rPr lang="en-US" altLang="en-US" sz="2400" b="1" dirty="0">
                <a:solidFill>
                  <a:srgbClr val="E3E500">
                    <a:lumMod val="60000"/>
                    <a:lumOff val="40000"/>
                  </a:srgbClr>
                </a:solidFill>
                <a:cs typeface="Angsana New" panose="02020603050405020304" pitchFamily="18" charset="-34"/>
              </a:rPr>
              <a:t>+1,250 USD/ha</a:t>
            </a:r>
          </a:p>
        </p:txBody>
      </p:sp>
      <p:sp>
        <p:nvSpPr>
          <p:cNvPr id="2" name="Rectangle 1"/>
          <p:cNvSpPr/>
          <p:nvPr/>
        </p:nvSpPr>
        <p:spPr>
          <a:xfrm>
            <a:off x="4826222" y="4980129"/>
            <a:ext cx="3463186" cy="1754326"/>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lnSpc>
                <a:spcPct val="90000"/>
              </a:lnSpc>
              <a:spcBef>
                <a:spcPts val="0"/>
              </a:spcBef>
              <a:defRPr/>
            </a:pPr>
            <a:r>
              <a:rPr lang="en-GB" altLang="en-US" sz="2400" b="1" dirty="0">
                <a:solidFill>
                  <a:srgbClr val="E3E500">
                    <a:lumMod val="40000"/>
                    <a:lumOff val="60000"/>
                  </a:srgbClr>
                </a:solidFill>
                <a:effectLst>
                  <a:outerShdw blurRad="38100" dist="38100" dir="2700000" algn="tl">
                    <a:srgbClr val="000000">
                      <a:alpha val="43137"/>
                    </a:srgbClr>
                  </a:outerShdw>
                </a:effectLst>
                <a:latin typeface="Calibri" pitchFamily="34" charset="0"/>
                <a:cs typeface="Angsana New" panose="02020603050405020304" pitchFamily="18" charset="-34"/>
              </a:rPr>
              <a:t>Planting the minimum number of  indigenous forest tree species for maximum recovery of biodiversity.</a:t>
            </a:r>
            <a:endParaRPr lang="en-GB" sz="2400" b="1" dirty="0">
              <a:solidFill>
                <a:srgbClr val="E3E500">
                  <a:lumMod val="40000"/>
                  <a:lumOff val="60000"/>
                </a:srgbClr>
              </a:solidFill>
              <a:effectLst>
                <a:outerShdw blurRad="38100" dist="38100" dir="2700000" algn="tl">
                  <a:srgbClr val="000000">
                    <a:alpha val="43137"/>
                  </a:srgbClr>
                </a:outerShdw>
              </a:effectLst>
              <a:latin typeface="Calibri" pitchFamily="34" charset="0"/>
              <a:cs typeface="Angsana New" panose="02020603050405020304" pitchFamily="18" charset="-34"/>
            </a:endParaRPr>
          </a:p>
        </p:txBody>
      </p:sp>
      <p:sp>
        <p:nvSpPr>
          <p:cNvPr id="6" name="Text Box 3"/>
          <p:cNvSpPr txBox="1">
            <a:spLocks noChangeArrowheads="1"/>
          </p:cNvSpPr>
          <p:nvPr/>
        </p:nvSpPr>
        <p:spPr bwMode="auto">
          <a:xfrm>
            <a:off x="1538886" y="4030715"/>
            <a:ext cx="330333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defRPr/>
            </a:pPr>
            <a:r>
              <a:rPr lang="en-US" altLang="en-US" sz="4800" b="1" dirty="0">
                <a:solidFill>
                  <a:srgbClr val="E3E500">
                    <a:lumMod val="60000"/>
                    <a:lumOff val="40000"/>
                  </a:srgbClr>
                </a:solidFill>
                <a:effectLst>
                  <a:outerShdw blurRad="38100" dist="38100" dir="2700000" algn="tl">
                    <a:srgbClr val="000000"/>
                  </a:outerShdw>
                </a:effectLst>
                <a:latin typeface="Calibri" panose="020F0502020204030204" pitchFamily="34" charset="0"/>
                <a:cs typeface="Angsana New" panose="02020603050405020304" pitchFamily="18" charset="-34"/>
              </a:rPr>
              <a:t>+</a:t>
            </a:r>
            <a:endParaRPr lang="en-US" altLang="en-US" sz="3600" b="1" dirty="0">
              <a:solidFill>
                <a:srgbClr val="E3E500">
                  <a:lumMod val="60000"/>
                  <a:lumOff val="40000"/>
                </a:srgbClr>
              </a:solidFill>
              <a:effectLst>
                <a:outerShdw blurRad="38100" dist="38100" dir="2700000" algn="tl">
                  <a:srgbClr val="000000"/>
                </a:outerShdw>
              </a:effectLst>
              <a:latin typeface="Calibri" panose="020F0502020204030204" pitchFamily="34" charset="0"/>
              <a:cs typeface="Angsana New" panose="02020603050405020304" pitchFamily="18" charset="-34"/>
            </a:endParaRPr>
          </a:p>
        </p:txBody>
      </p:sp>
      <p:sp>
        <p:nvSpPr>
          <p:cNvPr id="7" name="Text Box 3"/>
          <p:cNvSpPr txBox="1">
            <a:spLocks noChangeArrowheads="1"/>
          </p:cNvSpPr>
          <p:nvPr/>
        </p:nvSpPr>
        <p:spPr bwMode="auto">
          <a:xfrm>
            <a:off x="1524000" y="1165043"/>
            <a:ext cx="3293046"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th-TH"/>
            </a:defPPr>
            <a:lvl1pPr algn="ctr">
              <a:spcBef>
                <a:spcPct val="50000"/>
              </a:spcBef>
              <a:defRPr sz="3600">
                <a:solidFill>
                  <a:schemeClr val="accent2"/>
                </a:solidFill>
                <a:effectLst>
                  <a:outerShdw blurRad="38100" dist="38100" dir="2700000" algn="tl">
                    <a:srgbClr val="000000"/>
                  </a:outerShdw>
                </a:effectLst>
                <a:latin typeface="Calibri" panose="020F0502020204030204" pitchFamily="34" charset="0"/>
              </a:defRPr>
            </a:lvl1pPr>
          </a:lstStyle>
          <a:p>
            <a:pPr>
              <a:spcBef>
                <a:spcPts val="0"/>
              </a:spcBef>
              <a:defRPr/>
            </a:pPr>
            <a:r>
              <a:rPr lang="en-US" altLang="en-US" sz="3200" b="1" dirty="0">
                <a:solidFill>
                  <a:srgbClr val="E3E500">
                    <a:lumMod val="60000"/>
                    <a:lumOff val="40000"/>
                  </a:srgbClr>
                </a:solidFill>
                <a:cs typeface="Angsana New" panose="02020603050405020304" pitchFamily="18" charset="-34"/>
              </a:rPr>
              <a:t>Protection</a:t>
            </a:r>
          </a:p>
          <a:p>
            <a:pPr>
              <a:spcBef>
                <a:spcPts val="0"/>
              </a:spcBef>
              <a:defRPr/>
            </a:pPr>
            <a:r>
              <a:rPr lang="en-US" altLang="en-US" sz="2400" b="1" dirty="0">
                <a:solidFill>
                  <a:srgbClr val="E3E500">
                    <a:lumMod val="60000"/>
                    <a:lumOff val="40000"/>
                  </a:srgbClr>
                </a:solidFill>
                <a:cs typeface="Angsana New" panose="02020603050405020304" pitchFamily="18" charset="-34"/>
              </a:rPr>
              <a:t>About 500 USD/ha</a:t>
            </a:r>
          </a:p>
        </p:txBody>
      </p:sp>
      <p:sp>
        <p:nvSpPr>
          <p:cNvPr id="8" name="Text Box 3"/>
          <p:cNvSpPr txBox="1">
            <a:spLocks noChangeArrowheads="1"/>
          </p:cNvSpPr>
          <p:nvPr/>
        </p:nvSpPr>
        <p:spPr bwMode="auto">
          <a:xfrm>
            <a:off x="1558324" y="2103661"/>
            <a:ext cx="329304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defRPr/>
            </a:pPr>
            <a:r>
              <a:rPr lang="en-US" altLang="en-US" sz="4800" b="1" dirty="0">
                <a:solidFill>
                  <a:srgbClr val="E3E500">
                    <a:lumMod val="60000"/>
                    <a:lumOff val="40000"/>
                  </a:srgbClr>
                </a:solidFill>
                <a:effectLst>
                  <a:outerShdw blurRad="38100" dist="38100" dir="2700000" algn="tl">
                    <a:srgbClr val="000000"/>
                  </a:outerShdw>
                </a:effectLst>
                <a:latin typeface="Calibri" panose="020F0502020204030204" pitchFamily="34" charset="0"/>
                <a:cs typeface="Angsana New" panose="02020603050405020304" pitchFamily="18" charset="-34"/>
              </a:rPr>
              <a:t>+</a:t>
            </a:r>
            <a:endParaRPr lang="en-US" altLang="en-US" sz="3600" b="1" dirty="0">
              <a:solidFill>
                <a:srgbClr val="E3E500">
                  <a:lumMod val="60000"/>
                  <a:lumOff val="40000"/>
                </a:srgbClr>
              </a:solidFill>
              <a:effectLst>
                <a:outerShdw blurRad="38100" dist="38100" dir="2700000" algn="tl">
                  <a:srgbClr val="000000"/>
                </a:outerShdw>
              </a:effectLst>
              <a:latin typeface="Calibri" panose="020F0502020204030204" pitchFamily="34" charset="0"/>
              <a:cs typeface="Angsana New" panose="02020603050405020304" pitchFamily="18" charset="-34"/>
            </a:endParaRPr>
          </a:p>
        </p:txBody>
      </p:sp>
      <p:sp>
        <p:nvSpPr>
          <p:cNvPr id="9" name="Text Box 2"/>
          <p:cNvSpPr txBox="1">
            <a:spLocks noChangeArrowheads="1"/>
          </p:cNvSpPr>
          <p:nvPr/>
        </p:nvSpPr>
        <p:spPr bwMode="auto">
          <a:xfrm>
            <a:off x="-528736" y="142867"/>
            <a:ext cx="6228184" cy="803297"/>
          </a:xfrm>
          <a:prstGeom prst="rect">
            <a:avLst/>
          </a:prstGeom>
          <a:noFill/>
          <a:ln w="12700">
            <a:noFill/>
            <a:miter lim="800000"/>
            <a:headEnd/>
            <a:tailEnd/>
          </a:ln>
          <a:effectLst/>
        </p:spPr>
        <p:txBody>
          <a:bodyPr wrap="square">
            <a:spAutoFit/>
          </a:bodyPr>
          <a:lstStyle/>
          <a:p>
            <a:pPr algn="ctr">
              <a:lnSpc>
                <a:spcPct val="105000"/>
              </a:lnSpc>
              <a:defRPr/>
            </a:pPr>
            <a:r>
              <a:rPr lang="en-GB" sz="4400" b="1" dirty="0">
                <a:solidFill>
                  <a:srgbClr val="FFFF00"/>
                </a:solidFill>
                <a:effectLst>
                  <a:outerShdw blurRad="38100" dist="38100" dir="2700000" algn="tl">
                    <a:srgbClr val="000000"/>
                  </a:outerShdw>
                </a:effectLst>
                <a:latin typeface="Calibri" pitchFamily="34" charset="0"/>
                <a:cs typeface="Calibri" pitchFamily="34" charset="0"/>
              </a:rPr>
              <a:t>3-Stage Approach</a:t>
            </a:r>
            <a:endParaRPr lang="en-US" sz="4400" b="1" dirty="0">
              <a:solidFill>
                <a:srgbClr val="FFFF00"/>
              </a:solidFill>
              <a:effectLst>
                <a:outerShdw blurRad="38100" dist="38100" dir="2700000" algn="tl">
                  <a:srgbClr val="000000"/>
                </a:outerShdw>
              </a:effectLst>
              <a:latin typeface="Calibri" pitchFamily="34" charset="0"/>
              <a:cs typeface="Calibri" pitchFamily="34" charset="0"/>
            </a:endParaRPr>
          </a:p>
        </p:txBody>
      </p:sp>
      <p:sp>
        <p:nvSpPr>
          <p:cNvPr id="10" name="Rectangle 2"/>
          <p:cNvSpPr txBox="1">
            <a:spLocks noChangeArrowheads="1"/>
          </p:cNvSpPr>
          <p:nvPr/>
        </p:nvSpPr>
        <p:spPr bwMode="auto">
          <a:xfrm>
            <a:off x="4817046" y="1279727"/>
            <a:ext cx="2757962"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nSpc>
                <a:spcPct val="90000"/>
              </a:lnSpc>
              <a:spcBef>
                <a:spcPts val="0"/>
              </a:spcBef>
              <a:defRPr>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pPr algn="ctr">
              <a:defRPr/>
            </a:pPr>
            <a:r>
              <a:rPr lang="en-GB" altLang="en-US" sz="2400" b="1" dirty="0">
                <a:solidFill>
                  <a:srgbClr val="E3E500">
                    <a:lumMod val="40000"/>
                    <a:lumOff val="60000"/>
                  </a:srgbClr>
                </a:solidFill>
                <a:cs typeface="Angsana New" panose="02020603050405020304" pitchFamily="18" charset="-34"/>
              </a:rPr>
              <a:t>Prevent fire and other disturbances.</a:t>
            </a:r>
          </a:p>
        </p:txBody>
      </p:sp>
      <p:pic>
        <p:nvPicPr>
          <p:cNvPr id="11" name="Picture 10" descr="press grass.JPG"/>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8465390" y="2261798"/>
            <a:ext cx="2023099" cy="2697464"/>
          </a:xfrm>
          <a:prstGeom prst="rect">
            <a:avLst/>
          </a:prstGeom>
          <a:effectLst>
            <a:outerShdw blurRad="330200" dist="88900" dir="8400000" sx="103000" sy="103000" algn="ctr" rotWithShape="0">
              <a:srgbClr val="000000">
                <a:alpha val="96000"/>
              </a:srgbClr>
            </a:outerShdw>
          </a:effectLst>
        </p:spPr>
      </p:pic>
      <p:pic>
        <p:nvPicPr>
          <p:cNvPr id="3" name="Picture 2"/>
          <p:cNvPicPr>
            <a:picLocks noChangeAspect="1"/>
          </p:cNvPicPr>
          <p:nvPr/>
        </p:nvPicPr>
        <p:blipFill rotWithShape="1">
          <a:blip r:embed="rId5" cstate="print">
            <a:extLst>
              <a:ext uri="{28A0092B-C50C-407E-A947-70E740481C1C}">
                <a14:useLocalDpi xmlns:a14="http://schemas.microsoft.com/office/drawing/2010/main" val="0"/>
              </a:ext>
            </a:extLst>
          </a:blip>
          <a:srcRect r="-2035"/>
          <a:stretch/>
        </p:blipFill>
        <p:spPr>
          <a:xfrm>
            <a:off x="7765192" y="44624"/>
            <a:ext cx="2867313" cy="2096820"/>
          </a:xfrm>
          <a:prstGeom prst="rect">
            <a:avLst/>
          </a:prstGeom>
          <a:effectLst>
            <a:outerShdw blurRad="330200" dist="88900" dir="8400000" sx="103000" sy="103000" algn="ctr" rotWithShape="0">
              <a:srgbClr val="000000">
                <a:alpha val="96000"/>
              </a:srgbClr>
            </a:outerShdw>
          </a:effectLst>
        </p:spPr>
      </p:pic>
      <p:pic>
        <p:nvPicPr>
          <p:cNvPr id="5" name="Picture 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465390" y="5009896"/>
            <a:ext cx="2023099" cy="1714520"/>
          </a:xfrm>
          <a:prstGeom prst="rect">
            <a:avLst/>
          </a:prstGeom>
          <a:effectLst>
            <a:outerShdw blurRad="330200" dist="88900" dir="8400000" sx="103000" sy="103000" algn="ctr" rotWithShape="0">
              <a:srgbClr val="000000">
                <a:alpha val="96000"/>
              </a:srgbClr>
            </a:outerShdw>
          </a:effectLst>
        </p:spPr>
      </p:pic>
    </p:spTree>
    <p:custDataLst>
      <p:tags r:id="rId1"/>
    </p:custDataLst>
    <p:extLst>
      <p:ext uri="{BB962C8B-B14F-4D97-AF65-F5344CB8AC3E}">
        <p14:creationId xmlns:p14="http://schemas.microsoft.com/office/powerpoint/2010/main" val="1116972356"/>
      </p:ext>
    </p:extLst>
  </p:cSld>
  <p:clrMapOvr>
    <a:masterClrMapping/>
  </p:clrMapOvr>
  <p:transition spd="slow" advTm="12609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30882"/>
                                        </p:tgtEl>
                                        <p:attrNameLst>
                                          <p:attrName>style.visibility</p:attrName>
                                        </p:attrNameLst>
                                      </p:cBhvr>
                                      <p:to>
                                        <p:strVal val="visible"/>
                                      </p:to>
                                    </p:set>
                                    <p:anim calcmode="lin" valueType="num">
                                      <p:cBhvr additive="base">
                                        <p:cTn id="15" dur="500" fill="hold"/>
                                        <p:tgtEl>
                                          <p:spTgt spid="1530882"/>
                                        </p:tgtEl>
                                        <p:attrNameLst>
                                          <p:attrName>ppt_x</p:attrName>
                                        </p:attrNameLst>
                                      </p:cBhvr>
                                      <p:tavLst>
                                        <p:tav tm="0">
                                          <p:val>
                                            <p:strVal val="#ppt_x"/>
                                          </p:val>
                                        </p:tav>
                                        <p:tav tm="100000">
                                          <p:val>
                                            <p:strVal val="#ppt_x"/>
                                          </p:val>
                                        </p:tav>
                                      </p:tavLst>
                                    </p:anim>
                                    <p:anim calcmode="lin" valueType="num">
                                      <p:cBhvr additive="base">
                                        <p:cTn id="16" dur="500" fill="hold"/>
                                        <p:tgtEl>
                                          <p:spTgt spid="153088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530883"/>
                                        </p:tgtEl>
                                        <p:attrNameLst>
                                          <p:attrName>style.visibility</p:attrName>
                                        </p:attrNameLst>
                                      </p:cBhvr>
                                      <p:to>
                                        <p:strVal val="visible"/>
                                      </p:to>
                                    </p:set>
                                    <p:anim calcmode="lin" valueType="num">
                                      <p:cBhvr additive="base">
                                        <p:cTn id="33" dur="500" fill="hold"/>
                                        <p:tgtEl>
                                          <p:spTgt spid="1530883"/>
                                        </p:tgtEl>
                                        <p:attrNameLst>
                                          <p:attrName>ppt_x</p:attrName>
                                        </p:attrNameLst>
                                      </p:cBhvr>
                                      <p:tavLst>
                                        <p:tav tm="0">
                                          <p:val>
                                            <p:strVal val="#ppt_x"/>
                                          </p:val>
                                        </p:tav>
                                        <p:tav tm="100000">
                                          <p:val>
                                            <p:strVal val="#ppt_x"/>
                                          </p:val>
                                        </p:tav>
                                      </p:tavLst>
                                    </p:anim>
                                    <p:anim calcmode="lin" valueType="num">
                                      <p:cBhvr additive="base">
                                        <p:cTn id="34" dur="500" fill="hold"/>
                                        <p:tgtEl>
                                          <p:spTgt spid="153088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0882" grpId="0" animBg="1"/>
      <p:bldP spid="1530883" grpId="0"/>
      <p:bldP spid="4" grpId="0"/>
      <p:bldP spid="2" grpId="0" animBg="1"/>
      <p:bldP spid="6"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3538" name="Rectangle 2"/>
          <p:cNvSpPr>
            <a:spLocks noGrp="1" noChangeArrowheads="1"/>
          </p:cNvSpPr>
          <p:nvPr>
            <p:ph type="ctrTitle"/>
          </p:nvPr>
        </p:nvSpPr>
        <p:spPr bwMode="auto">
          <a:xfrm>
            <a:off x="263352" y="332656"/>
            <a:ext cx="5257923" cy="1323439"/>
          </a:xfr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spcBef>
                <a:spcPts val="0"/>
              </a:spcBef>
            </a:pPr>
            <a:r>
              <a:rPr altLang="en-US" sz="4000" b="1" u="none" dirty="0">
                <a:solidFill>
                  <a:schemeClr val="accent2"/>
                </a:solidFill>
                <a:latin typeface="Calibri" panose="020F0502020204030204" pitchFamily="34" charset="0"/>
                <a:cs typeface="Calibri" panose="020F0502020204030204" pitchFamily="34" charset="0"/>
              </a:rPr>
              <a:t>Framework Tree Species - Characteristics</a:t>
            </a:r>
          </a:p>
        </p:txBody>
      </p:sp>
      <p:sp>
        <p:nvSpPr>
          <p:cNvPr id="1473539" name="Rectangle 3"/>
          <p:cNvSpPr>
            <a:spLocks noGrp="1" noChangeArrowheads="1"/>
          </p:cNvSpPr>
          <p:nvPr>
            <p:ph type="subTitle" idx="1"/>
          </p:nvPr>
        </p:nvSpPr>
        <p:spPr bwMode="auto">
          <a:xfrm>
            <a:off x="573979" y="3469810"/>
            <a:ext cx="4464496" cy="2519115"/>
          </a:xfrm>
          <a:ln w="130175" cap="rnd">
            <a:noFill/>
            <a:prstDash val="solid"/>
          </a:ln>
          <a:effectLst>
            <a:outerShdw blurRad="139700" dist="50800" dir="2400000" sx="103000" sy="103000" algn="tl" rotWithShape="0">
              <a:srgbClr val="000000">
                <a:alpha val="45000"/>
              </a:srgbClr>
            </a:outerShdw>
          </a:effectLst>
          <a:scene3d>
            <a:camera prst="orthographicFront"/>
            <a:lightRig rig="threePt" dir="t">
              <a:rot lat="0" lon="0" rev="19200000"/>
            </a:lightRig>
          </a:scene3d>
          <a:sp3d prstMaterial="matte">
            <a:extrusionClr>
              <a:schemeClr val="tx1">
                <a:lumMod val="25000"/>
              </a:schemeClr>
            </a:extrusionClr>
            <a:contourClr>
              <a:schemeClr val="bg1">
                <a:lumMod val="75000"/>
              </a:schemeClr>
            </a:contourClr>
          </a:sp3d>
        </p:spPr>
        <p:txBody>
          <a:bodyPr vert="horz" wrap="square" lIns="90488" tIns="44450" rIns="90488" bIns="44450" numCol="1" anchor="t" anchorCtr="0" compatLnSpc="1">
            <a:prstTxWarp prst="textNoShape">
              <a:avLst/>
            </a:prstTxWarp>
          </a:bodyPr>
          <a:lstStyle/>
          <a:p>
            <a:pPr marL="342900" indent="-342900" algn="l">
              <a:buClr>
                <a:srgbClr val="FFFF99"/>
              </a:buClr>
              <a:buFontTx/>
              <a:buChar char="•"/>
              <a:defRPr/>
            </a:pPr>
            <a:r>
              <a:rPr lang="en-US" altLang="en-US" sz="3600" b="1" dirty="0">
                <a:solidFill>
                  <a:srgbClr val="FFFF99"/>
                </a:solidFill>
                <a:latin typeface="Calibri" panose="020F0502020204030204" pitchFamily="34" charset="0"/>
                <a:cs typeface="Calibri" panose="020F0502020204030204" pitchFamily="34" charset="0"/>
              </a:rPr>
              <a:t>Dense spreading crowns to shade out weeds and “re-capture” the site</a:t>
            </a:r>
          </a:p>
        </p:txBody>
      </p:sp>
      <p:sp>
        <p:nvSpPr>
          <p:cNvPr id="1473541" name="Text Box 5"/>
          <p:cNvSpPr txBox="1">
            <a:spLocks noChangeArrowheads="1"/>
          </p:cNvSpPr>
          <p:nvPr/>
        </p:nvSpPr>
        <p:spPr bwMode="auto">
          <a:xfrm>
            <a:off x="9912424" y="44624"/>
            <a:ext cx="2528130" cy="337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en-GB" altLang="en-US" sz="1600" b="1" i="1" dirty="0">
                <a:solidFill>
                  <a:srgbClr val="A2FFA3"/>
                </a:solidFill>
                <a:effectLst>
                  <a:outerShdw blurRad="38100" dist="38100" dir="2700000" algn="tl">
                    <a:srgbClr val="000000"/>
                  </a:outerShdw>
                </a:effectLst>
                <a:latin typeface="Calibri" panose="020F0502020204030204" pitchFamily="34" charset="0"/>
                <a:cs typeface="Calibri" panose="020F0502020204030204" pitchFamily="34" charset="0"/>
              </a:rPr>
              <a:t>Macaranga denticulata</a:t>
            </a:r>
            <a:endParaRPr lang="en-US" altLang="en-US" sz="1600" b="1" i="1" dirty="0">
              <a:solidFill>
                <a:srgbClr val="A2FFA3"/>
              </a:solidFill>
              <a:effectLst>
                <a:outerShdw blurRad="38100" dist="38100" dir="2700000" algn="tl">
                  <a:srgbClr val="000000"/>
                </a:outerShdw>
              </a:effectLst>
              <a:latin typeface="Calibri" panose="020F0502020204030204" pitchFamily="34" charset="0"/>
              <a:cs typeface="Calibri" panose="020F0502020204030204" pitchFamily="34" charset="0"/>
            </a:endParaRPr>
          </a:p>
        </p:txBody>
      </p:sp>
      <p:pic>
        <p:nvPicPr>
          <p:cNvPr id="2560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7575" y="459215"/>
            <a:ext cx="4786963" cy="6138137"/>
          </a:xfrm>
          <a:prstGeom prst="rect">
            <a:avLst/>
          </a:prstGeom>
          <a:effectLst>
            <a:outerShdw blurRad="330200" dist="88900" dir="8400000" sx="103000" sy="103000" algn="ctr" rotWithShape="0">
              <a:srgbClr val="000000">
                <a:alpha val="96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
        <p:nvSpPr>
          <p:cNvPr id="1473543" name="Rectangle 7"/>
          <p:cNvSpPr>
            <a:spLocks noChangeArrowheads="1"/>
          </p:cNvSpPr>
          <p:nvPr/>
        </p:nvSpPr>
        <p:spPr bwMode="auto">
          <a:xfrm>
            <a:off x="576291" y="2030507"/>
            <a:ext cx="4284132"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488" tIns="44450" rIns="90488" bIns="44450"/>
          <a:lstStyle>
            <a:lvl1pPr marL="342900" indent="-342900" algn="ctr">
              <a:spcBef>
                <a:spcPct val="20000"/>
              </a:spcBef>
              <a:buClr>
                <a:schemeClr val="tx1"/>
              </a:buClr>
              <a:buSzPct val="100000"/>
              <a:defRPr sz="3200">
                <a:solidFill>
                  <a:schemeClr val="tx1"/>
                </a:solidFill>
                <a:effectLst>
                  <a:outerShdw blurRad="38100" dist="38100" dir="2700000" algn="tl">
                    <a:srgbClr val="000000"/>
                  </a:outerShdw>
                </a:effectLst>
                <a:latin typeface="Book Antiqua" panose="02040602050305030304" pitchFamily="18" charset="0"/>
              </a:defRPr>
            </a:lvl1pPr>
            <a:lvl2pPr marL="742950" indent="-285750" algn="ctr">
              <a:spcBef>
                <a:spcPct val="20000"/>
              </a:spcBef>
              <a:buClr>
                <a:schemeClr val="tx1"/>
              </a:buClr>
              <a:buSzPct val="100000"/>
              <a:defRPr sz="2800">
                <a:solidFill>
                  <a:schemeClr val="tx1"/>
                </a:solidFill>
                <a:effectLst>
                  <a:outerShdw blurRad="38100" dist="38100" dir="2700000" algn="tl">
                    <a:srgbClr val="000000"/>
                  </a:outerShdw>
                </a:effectLst>
                <a:latin typeface="Book Antiqua" panose="02040602050305030304" pitchFamily="18" charset="0"/>
              </a:defRPr>
            </a:lvl2pPr>
            <a:lvl3pPr marL="1143000" indent="-228600" algn="ctr">
              <a:spcBef>
                <a:spcPct val="20000"/>
              </a:spcBef>
              <a:buClr>
                <a:schemeClr val="tx1"/>
              </a:buClr>
              <a:buSzPct val="100000"/>
              <a:defRPr sz="2400">
                <a:solidFill>
                  <a:schemeClr val="tx1"/>
                </a:solidFill>
                <a:effectLst>
                  <a:outerShdw blurRad="38100" dist="38100" dir="2700000" algn="tl">
                    <a:srgbClr val="000000"/>
                  </a:outerShdw>
                </a:effectLst>
                <a:latin typeface="Book Antiqua" panose="02040602050305030304" pitchFamily="18" charset="0"/>
              </a:defRPr>
            </a:lvl3pPr>
            <a:lvl4pPr marL="1600200" indent="-228600" algn="ctr">
              <a:spcBef>
                <a:spcPct val="20000"/>
              </a:spcBef>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4pPr>
            <a:lvl5pPr marL="2057400" indent="-228600" algn="ctr">
              <a:spcBef>
                <a:spcPct val="20000"/>
              </a:spcBef>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5pPr>
            <a:lvl6pPr marL="2514600" indent="-228600" algn="ctr" eaLnBrk="0" fontAlgn="base" hangingPunct="0">
              <a:spcBef>
                <a:spcPct val="20000"/>
              </a:spcBef>
              <a:spcAft>
                <a:spcPct val="0"/>
              </a:spcAft>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6pPr>
            <a:lvl7pPr marL="2971800" indent="-228600" algn="ctr" eaLnBrk="0" fontAlgn="base" hangingPunct="0">
              <a:spcBef>
                <a:spcPct val="20000"/>
              </a:spcBef>
              <a:spcAft>
                <a:spcPct val="0"/>
              </a:spcAft>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7pPr>
            <a:lvl8pPr marL="3429000" indent="-228600" algn="ctr" eaLnBrk="0" fontAlgn="base" hangingPunct="0">
              <a:spcBef>
                <a:spcPct val="20000"/>
              </a:spcBef>
              <a:spcAft>
                <a:spcPct val="0"/>
              </a:spcAft>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8pPr>
            <a:lvl9pPr marL="3886200" indent="-228600" algn="ctr" eaLnBrk="0" fontAlgn="base" hangingPunct="0">
              <a:spcBef>
                <a:spcPct val="20000"/>
              </a:spcBef>
              <a:spcAft>
                <a:spcPct val="0"/>
              </a:spcAft>
              <a:buClr>
                <a:schemeClr val="tx1"/>
              </a:buClr>
              <a:buSzPct val="100000"/>
              <a:defRPr sz="2000">
                <a:solidFill>
                  <a:schemeClr val="tx1"/>
                </a:solidFill>
                <a:effectLst>
                  <a:outerShdw blurRad="38100" dist="38100" dir="2700000" algn="tl">
                    <a:srgbClr val="000000"/>
                  </a:outerShdw>
                </a:effectLst>
                <a:latin typeface="Book Antiqua" panose="02040602050305030304" pitchFamily="18" charset="0"/>
              </a:defRPr>
            </a:lvl9pPr>
          </a:lstStyle>
          <a:p>
            <a:pPr algn="l">
              <a:buClr>
                <a:srgbClr val="FFFF99"/>
              </a:buClr>
              <a:buFontTx/>
              <a:buChar char="•"/>
              <a:defRPr/>
            </a:pPr>
            <a:r>
              <a:rPr lang="en-US" altLang="en-US" sz="3600" b="1" dirty="0">
                <a:solidFill>
                  <a:srgbClr val="E3E500">
                    <a:lumMod val="40000"/>
                    <a:lumOff val="60000"/>
                  </a:srgbClr>
                </a:solidFill>
                <a:latin typeface="Calibri" panose="020F0502020204030204" pitchFamily="34" charset="0"/>
                <a:cs typeface="Calibri" panose="020F0502020204030204" pitchFamily="34" charset="0"/>
              </a:rPr>
              <a:t>High survival rates</a:t>
            </a:r>
          </a:p>
          <a:p>
            <a:pPr algn="l">
              <a:buClr>
                <a:srgbClr val="FFFF99"/>
              </a:buClr>
              <a:buFontTx/>
              <a:buChar char="•"/>
              <a:defRPr/>
            </a:pPr>
            <a:r>
              <a:rPr lang="en-US" altLang="en-US" sz="3600" b="1" dirty="0">
                <a:solidFill>
                  <a:srgbClr val="E3E500">
                    <a:lumMod val="40000"/>
                    <a:lumOff val="60000"/>
                  </a:srgbClr>
                </a:solidFill>
                <a:latin typeface="Calibri" panose="020F0502020204030204" pitchFamily="34" charset="0"/>
                <a:cs typeface="Calibri" panose="020F0502020204030204" pitchFamily="34" charset="0"/>
              </a:rPr>
              <a:t>Rapid growth rates </a:t>
            </a:r>
          </a:p>
        </p:txBody>
      </p:sp>
      <p:pic>
        <p:nvPicPr>
          <p:cNvPr id="1473544"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2735" y="2060848"/>
            <a:ext cx="6634744" cy="4439305"/>
          </a:xfrm>
          <a:prstGeom prst="rect">
            <a:avLst/>
          </a:prstGeom>
          <a:effectLst>
            <a:outerShdw blurRad="330200" dist="88900" dir="8400000" sx="103000" sy="103000" algn="ctr" rotWithShape="0">
              <a:srgbClr val="000000">
                <a:alpha val="96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Tree>
    <p:custDataLst>
      <p:tags r:id="rId1"/>
    </p:custDataLst>
    <p:extLst>
      <p:ext uri="{BB962C8B-B14F-4D97-AF65-F5344CB8AC3E}">
        <p14:creationId xmlns:p14="http://schemas.microsoft.com/office/powerpoint/2010/main" val="302923992"/>
      </p:ext>
    </p:extLst>
  </p:cSld>
  <p:clrMapOvr>
    <a:masterClrMapping/>
  </p:clrMapOvr>
  <p:transition spd="slow" advTm="124677"/>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0"/>
                                          </p:stCondLst>
                                        </p:cTn>
                                        <p:tgtEl>
                                          <p:spTgt spid="1473544"/>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5608"/>
                                        </p:tgtEl>
                                        <p:attrNameLst>
                                          <p:attrName>style.visibility</p:attrName>
                                        </p:attrNameLst>
                                      </p:cBhvr>
                                      <p:to>
                                        <p:strVal val="visible"/>
                                      </p:to>
                                    </p:set>
                                    <p:animEffect transition="in" filter="fade">
                                      <p:cBhvr>
                                        <p:cTn id="10" dur="500"/>
                                        <p:tgtEl>
                                          <p:spTgt spid="25608"/>
                                        </p:tgtEl>
                                      </p:cBhvr>
                                    </p:animEffect>
                                  </p:childTnLst>
                                </p:cTn>
                              </p:par>
                              <p:par>
                                <p:cTn id="11" presetID="1" presetClass="entr" presetSubtype="0" fill="hold" grpId="0" nodeType="withEffect">
                                  <p:stCondLst>
                                    <p:cond delay="0"/>
                                  </p:stCondLst>
                                  <p:childTnLst>
                                    <p:set>
                                      <p:cBhvr>
                                        <p:cTn id="12" dur="1" fill="hold">
                                          <p:stCondLst>
                                            <p:cond delay="0"/>
                                          </p:stCondLst>
                                        </p:cTn>
                                        <p:tgtEl>
                                          <p:spTgt spid="14735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35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14"/>
          <p:cNvSpPr txBox="1">
            <a:spLocks noChangeArrowheads="1"/>
          </p:cNvSpPr>
          <p:nvPr/>
        </p:nvSpPr>
        <p:spPr bwMode="auto">
          <a:xfrm>
            <a:off x="407368" y="2708920"/>
            <a:ext cx="6408712" cy="2585323"/>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lnSpc>
                <a:spcPct val="90000"/>
              </a:lnSpc>
              <a:spcBef>
                <a:spcPts val="0"/>
              </a:spcBef>
              <a:defRPr/>
            </a:pPr>
            <a:r>
              <a:rPr lang="en-GB" sz="36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This lecture is based on Chapters 3 and 5 from this book.</a:t>
            </a:r>
          </a:p>
          <a:p>
            <a:pPr algn="ctr">
              <a:lnSpc>
                <a:spcPct val="90000"/>
              </a:lnSpc>
              <a:spcBef>
                <a:spcPts val="0"/>
              </a:spcBef>
              <a:defRPr/>
            </a:pPr>
            <a:r>
              <a:rPr lang="en-US" sz="36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Download the PDF’s free from our website:</a:t>
            </a:r>
          </a:p>
          <a:p>
            <a:pPr algn="ctr">
              <a:lnSpc>
                <a:spcPct val="90000"/>
              </a:lnSpc>
              <a:spcBef>
                <a:spcPts val="0"/>
              </a:spcBef>
              <a:defRPr/>
            </a:pPr>
            <a:r>
              <a:rPr lang="en-GB" sz="3600" b="1" dirty="0">
                <a:solidFill>
                  <a:schemeClr val="tx2">
                    <a:lumMod val="20000"/>
                    <a:lumOff val="80000"/>
                  </a:schemeClr>
                </a:solidFill>
                <a:effectLst>
                  <a:outerShdw blurRad="38100" dist="38100" dir="2700000" algn="tl">
                    <a:srgbClr val="000000">
                      <a:alpha val="43137"/>
                    </a:srgbClr>
                  </a:outerShdw>
                </a:effectLst>
                <a:latin typeface="Calibri" pitchFamily="34" charset="0"/>
                <a:hlinkClick r:id="rId3"/>
              </a:rPr>
              <a:t>www.forru.org</a:t>
            </a:r>
            <a:endParaRPr lang="en-GB" sz="3600" b="1" dirty="0">
              <a:solidFill>
                <a:schemeClr val="tx2">
                  <a:lumMod val="20000"/>
                  <a:lumOff val="80000"/>
                </a:schemeClr>
              </a:solidFill>
              <a:effectLst>
                <a:outerShdw blurRad="38100" dist="38100" dir="2700000" algn="tl">
                  <a:srgbClr val="000000">
                    <a:alpha val="43137"/>
                  </a:srgbClr>
                </a:outerShdw>
              </a:effectLst>
              <a:latin typeface="Calibri" pitchFamily="34" charset="0"/>
            </a:endParaRPr>
          </a:p>
        </p:txBody>
      </p:sp>
      <p:pic>
        <p:nvPicPr>
          <p:cNvPr id="2050" name="Picture 2"/>
          <p:cNvPicPr>
            <a:picLocks noChangeAspect="1" noChangeArrowheads="1"/>
          </p:cNvPicPr>
          <p:nvPr/>
        </p:nvPicPr>
        <p:blipFill>
          <a:blip r:embed="rId4" cstate="screen"/>
          <a:srcRect/>
          <a:stretch>
            <a:fillRect/>
          </a:stretch>
        </p:blipFill>
        <p:spPr bwMode="auto">
          <a:xfrm>
            <a:off x="7167923" y="213824"/>
            <a:ext cx="4847882" cy="6527543"/>
          </a:xfrm>
          <a:prstGeom prst="rect">
            <a:avLst/>
          </a:prstGeom>
          <a:noFill/>
          <a:ln w="9525">
            <a:noFill/>
            <a:miter lim="800000"/>
            <a:headEnd/>
            <a:tailEnd/>
          </a:ln>
        </p:spPr>
      </p:pic>
      <p:sp>
        <p:nvSpPr>
          <p:cNvPr id="80898" name="AutoShape 2"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0900" name="AutoShape 4"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80902" name="AutoShape 6"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12" name="Picture 11">
            <a:extLst>
              <a:ext uri="{FF2B5EF4-FFF2-40B4-BE49-F238E27FC236}">
                <a16:creationId xmlns:a16="http://schemas.microsoft.com/office/drawing/2014/main" id="{5E85DE1C-0827-4396-C1DF-A1FF4DFC4A80}"/>
              </a:ext>
            </a:extLst>
          </p:cNvPr>
          <p:cNvPicPr>
            <a:picLocks noChangeAspect="1"/>
          </p:cNvPicPr>
          <p:nvPr/>
        </p:nvPicPr>
        <p:blipFill rotWithShape="1">
          <a:blip r:embed="rId5">
            <a:extLst>
              <a:ext uri="{BEBA8EAE-BF5A-486C-A8C5-ECC9F3942E4B}">
                <a14:imgProps xmlns:a14="http://schemas.microsoft.com/office/drawing/2010/main">
                  <a14:imgLayer r:embed="rId6">
                    <a14:imgEffect>
                      <a14:colorTemperature colorTemp="8800"/>
                    </a14:imgEffect>
                  </a14:imgLayer>
                </a14:imgProps>
              </a:ext>
            </a:extLst>
          </a:blip>
          <a:srcRect l="9365" r="4741"/>
          <a:stretch/>
        </p:blipFill>
        <p:spPr>
          <a:xfrm>
            <a:off x="176196" y="213825"/>
            <a:ext cx="2298470" cy="1505192"/>
          </a:xfrm>
          <a:prstGeom prst="rect">
            <a:avLst/>
          </a:prstGeom>
        </p:spPr>
      </p:pic>
    </p:spTree>
    <p:extLst>
      <p:ext uri="{BB962C8B-B14F-4D97-AF65-F5344CB8AC3E}">
        <p14:creationId xmlns:p14="http://schemas.microsoft.com/office/powerpoint/2010/main" val="1566763720"/>
      </p:ext>
    </p:extLst>
  </p:cSld>
  <p:clrMapOvr>
    <a:masterClrMapping/>
  </p:clrMapOvr>
  <p:transition advTm="71325"/>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5586" name="Rectangle 2"/>
          <p:cNvSpPr>
            <a:spLocks noGrp="1" noChangeArrowheads="1"/>
          </p:cNvSpPr>
          <p:nvPr>
            <p:ph type="subTitle" idx="1"/>
          </p:nvPr>
        </p:nvSpPr>
        <p:spPr bwMode="auto">
          <a:xfrm>
            <a:off x="47328" y="188641"/>
            <a:ext cx="9793088" cy="108011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lgn="ctr">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0488" tIns="44450" rIns="90488" bIns="44450" numCol="1" anchor="t" anchorCtr="0" compatLnSpc="1">
            <a:prstTxWarp prst="textNoShape">
              <a:avLst/>
            </a:prstTxWarp>
          </a:bodyPr>
          <a:lstStyle/>
          <a:p>
            <a:pPr marL="342900" indent="-342900" algn="l">
              <a:lnSpc>
                <a:spcPct val="90000"/>
              </a:lnSpc>
              <a:buClr>
                <a:srgbClr val="FFFF99"/>
              </a:buClr>
              <a:buFontTx/>
              <a:buChar char="•"/>
              <a:defRPr/>
            </a:pPr>
            <a:r>
              <a:rPr lang="en-US" altLang="en-US" sz="3600" b="1" dirty="0">
                <a:solidFill>
                  <a:srgbClr val="FFFF99"/>
                </a:solidFill>
                <a:latin typeface="Calibri" panose="020F0502020204030204" pitchFamily="34" charset="0"/>
                <a:cs typeface="Calibri" panose="020F0502020204030204" pitchFamily="34" charset="0"/>
              </a:rPr>
              <a:t>Attract seed-dispersing wildlife into planted sites, with fruit, nectar, perching sites etc.</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t="9633"/>
          <a:stretch/>
        </p:blipFill>
        <p:spPr>
          <a:xfrm>
            <a:off x="260649" y="1556793"/>
            <a:ext cx="11791407" cy="5112566"/>
          </a:xfrm>
          <a:prstGeom prst="rect">
            <a:avLst/>
          </a:prstGeom>
          <a:effectLst>
            <a:outerShdw blurRad="330200" dist="88900" dir="8400000" sx="103000" sy="103000" algn="ctr" rotWithShape="0">
              <a:srgbClr val="000000">
                <a:alpha val="96000"/>
              </a:srgbClr>
            </a:outerShdw>
          </a:effectLst>
        </p:spPr>
      </p:pic>
      <p:pic>
        <p:nvPicPr>
          <p:cNvPr id="27652" name="Picture 4"/>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9231856" y="44624"/>
            <a:ext cx="2912816" cy="3072690"/>
          </a:xfrm>
          <a:prstGeom prst="rect">
            <a:avLst/>
          </a:prstGeom>
          <a:effectLst>
            <a:outerShdw blurRad="330200" dist="88900" dir="8400000" sx="103000" sy="103000" algn="ctr" rotWithShape="0">
              <a:srgbClr val="000000">
                <a:alpha val="96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spTree>
    <p:extLst>
      <p:ext uri="{BB962C8B-B14F-4D97-AF65-F5344CB8AC3E}">
        <p14:creationId xmlns:p14="http://schemas.microsoft.com/office/powerpoint/2010/main" val="259358022"/>
      </p:ext>
    </p:extLst>
  </p:cSld>
  <p:clrMapOvr>
    <a:masterClrMapping/>
  </p:clrMapOvr>
  <p:transition spd="slow" advTm="219259"/>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210" name="Rectangle 2"/>
          <p:cNvSpPr>
            <a:spLocks noGrp="1" noChangeArrowheads="1"/>
          </p:cNvSpPr>
          <p:nvPr>
            <p:ph type="subTitle" idx="1"/>
          </p:nvPr>
        </p:nvSpPr>
        <p:spPr bwMode="auto">
          <a:xfrm>
            <a:off x="1774826" y="1268414"/>
            <a:ext cx="4968875" cy="504825"/>
          </a:xfrm>
          <a:ln w="12700">
            <a:miter lim="800000"/>
            <a:headEnd/>
            <a:tailEnd/>
          </a:ln>
        </p:spPr>
        <p:txBody>
          <a:bodyPr vert="horz" wrap="square" lIns="90488" tIns="44450" rIns="90488" bIns="44450" numCol="1" anchor="t" anchorCtr="0" compatLnSpc="1">
            <a:prstTxWarp prst="textNoShape">
              <a:avLst/>
            </a:prstTxWarp>
          </a:bodyPr>
          <a:lstStyle/>
          <a:p>
            <a:pPr marL="342900" indent="-342900" algn="l">
              <a:lnSpc>
                <a:spcPct val="90000"/>
              </a:lnSpc>
              <a:buClr>
                <a:srgbClr val="FFFF66"/>
              </a:buClr>
              <a:buFontTx/>
              <a:buChar char="•"/>
              <a:defRPr/>
            </a:pPr>
            <a:r>
              <a:rPr lang="en-US" sz="3300" b="1" dirty="0">
                <a:solidFill>
                  <a:srgbClr val="FFFF66"/>
                </a:solidFill>
                <a:effectLst>
                  <a:outerShdw blurRad="38100" dist="38100" dir="2700000" algn="tl">
                    <a:srgbClr val="000000">
                      <a:alpha val="43137"/>
                    </a:srgbClr>
                  </a:outerShdw>
                </a:effectLst>
                <a:latin typeface="Calibri" pitchFamily="34" charset="0"/>
                <a:cs typeface="Calibri" pitchFamily="34" charset="0"/>
              </a:rPr>
              <a:t>Resilient after fire</a:t>
            </a:r>
          </a:p>
        </p:txBody>
      </p:sp>
      <p:pic>
        <p:nvPicPr>
          <p:cNvPr id="990211" name="Picture 3"/>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b="3683"/>
          <a:stretch/>
        </p:blipFill>
        <p:spPr bwMode="auto">
          <a:xfrm>
            <a:off x="-24680" y="-7265"/>
            <a:ext cx="9577388" cy="6892649"/>
          </a:xfrm>
          <a:prstGeom prst="rect">
            <a:avLst/>
          </a:prstGeom>
          <a:solidFill>
            <a:srgbClr val="326A00">
              <a:alpha val="52000"/>
            </a:srgbClr>
          </a:solidFill>
          <a:ln w="15875">
            <a:solidFill>
              <a:schemeClr val="bg1">
                <a:lumMod val="50000"/>
              </a:schemeClr>
            </a:solidFill>
            <a:miter lim="800000"/>
            <a:headEnd/>
            <a:tailEnd/>
          </a:ln>
          <a:effectLst/>
          <a:scene3d>
            <a:camera prst="orthographicFront"/>
            <a:lightRig rig="threePt" dir="t"/>
          </a:scene3d>
          <a:sp3d>
            <a:bevelT/>
          </a:sp3d>
        </p:spPr>
      </p:pic>
      <p:pic>
        <p:nvPicPr>
          <p:cNvPr id="40964" name="Picture 4"/>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962853" y="-7265"/>
            <a:ext cx="4217667" cy="6865265"/>
          </a:xfrm>
          <a:prstGeom prst="rect">
            <a:avLst/>
          </a:prstGeom>
          <a:effectLst>
            <a:outerShdw blurRad="330200" dist="88900" dir="8400000" sx="103000" sy="103000" algn="ctr" rotWithShape="0">
              <a:srgbClr val="000000">
                <a:alpha val="96000"/>
              </a:srgbClr>
            </a:outerShdw>
          </a:effectLst>
        </p:spPr>
      </p:pic>
      <p:sp>
        <p:nvSpPr>
          <p:cNvPr id="990213" name="Text Box 5"/>
          <p:cNvSpPr txBox="1">
            <a:spLocks noChangeArrowheads="1"/>
          </p:cNvSpPr>
          <p:nvPr/>
        </p:nvSpPr>
        <p:spPr bwMode="auto">
          <a:xfrm>
            <a:off x="97369" y="5451177"/>
            <a:ext cx="4752975" cy="1374775"/>
          </a:xfrm>
          <a:prstGeom prst="rect">
            <a:avLst/>
          </a:prstGeom>
          <a:noFill/>
          <a:ln w="12700">
            <a:noFill/>
            <a:miter lim="800000"/>
            <a:headEnd/>
            <a:tailEnd/>
          </a:ln>
          <a:effectLst/>
        </p:spPr>
        <p:txBody>
          <a:bodyPr>
            <a:spAutoFit/>
          </a:bodyPr>
          <a:lstStyle/>
          <a:p>
            <a:pPr>
              <a:spcBef>
                <a:spcPct val="50000"/>
              </a:spcBef>
              <a:defRPr/>
            </a:pPr>
            <a:r>
              <a:rPr lang="en-US" sz="2100" b="1" i="1" dirty="0">
                <a:solidFill>
                  <a:srgbClr val="A2FFA3"/>
                </a:solidFill>
                <a:effectLst>
                  <a:outerShdw blurRad="38100" dist="38100" dir="2700000" algn="tl">
                    <a:srgbClr val="000000">
                      <a:alpha val="43137"/>
                    </a:srgbClr>
                  </a:outerShdw>
                </a:effectLst>
                <a:latin typeface="Calibri" pitchFamily="34" charset="0"/>
                <a:cs typeface="Calibri" pitchFamily="34" charset="0"/>
              </a:rPr>
              <a:t>Prunus cerasoides </a:t>
            </a:r>
            <a:r>
              <a:rPr lang="en-US" sz="2100" b="1" dirty="0">
                <a:solidFill>
                  <a:srgbClr val="A2FFA3"/>
                </a:solidFill>
                <a:effectLst>
                  <a:outerShdw blurRad="38100" dist="38100" dir="2700000" algn="tl">
                    <a:srgbClr val="000000">
                      <a:alpha val="43137"/>
                    </a:srgbClr>
                  </a:outerShdw>
                </a:effectLst>
                <a:latin typeface="Calibri" pitchFamily="34" charset="0"/>
                <a:cs typeface="Calibri" pitchFamily="34" charset="0"/>
              </a:rPr>
              <a:t>burnt 8 months after planting. Original stem died but, 3 months later a new stem sprouted from the root collar.</a:t>
            </a:r>
            <a:endParaRPr lang="th-TH" sz="2100" b="1" dirty="0">
              <a:solidFill>
                <a:srgbClr val="A2FFA3"/>
              </a:solidFill>
              <a:effectLst>
                <a:outerShdw blurRad="38100" dist="38100" dir="2700000" algn="tl">
                  <a:srgbClr val="000000">
                    <a:alpha val="43137"/>
                  </a:srgbClr>
                </a:outerShdw>
              </a:effectLst>
              <a:latin typeface="Calibri" pitchFamily="34" charset="0"/>
              <a:cs typeface="Calibri" pitchFamily="34" charset="0"/>
            </a:endParaRPr>
          </a:p>
        </p:txBody>
      </p:sp>
      <p:sp>
        <p:nvSpPr>
          <p:cNvPr id="990214" name="Text Box 6"/>
          <p:cNvSpPr txBox="1">
            <a:spLocks noChangeArrowheads="1"/>
          </p:cNvSpPr>
          <p:nvPr/>
        </p:nvSpPr>
        <p:spPr bwMode="auto">
          <a:xfrm>
            <a:off x="8184231" y="159306"/>
            <a:ext cx="1081088" cy="8402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1800" b="1" dirty="0">
                <a:solidFill>
                  <a:srgbClr val="E3E500">
                    <a:lumMod val="60000"/>
                    <a:lumOff val="40000"/>
                  </a:srgbClr>
                </a:solidFill>
                <a:effectLst>
                  <a:outerShdw blurRad="38100" dist="38100" dir="2700000" algn="tl">
                    <a:srgbClr val="000000">
                      <a:alpha val="43137"/>
                    </a:srgbClr>
                  </a:outerShdw>
                </a:effectLst>
                <a:latin typeface="Calibri" pitchFamily="34" charset="0"/>
              </a:rPr>
              <a:t>Dead Original Stem</a:t>
            </a:r>
            <a:endParaRPr lang="th-TH" sz="18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990215" name="Text Box 7"/>
          <p:cNvSpPr txBox="1">
            <a:spLocks noChangeArrowheads="1"/>
          </p:cNvSpPr>
          <p:nvPr/>
        </p:nvSpPr>
        <p:spPr bwMode="auto">
          <a:xfrm>
            <a:off x="10494376" y="4005064"/>
            <a:ext cx="1366838"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2000" b="1" dirty="0">
                <a:solidFill>
                  <a:srgbClr val="E3E500">
                    <a:lumMod val="60000"/>
                    <a:lumOff val="40000"/>
                  </a:srgbClr>
                </a:solidFill>
                <a:effectLst>
                  <a:outerShdw blurRad="38100" dist="38100" dir="2700000" algn="tl">
                    <a:srgbClr val="000000">
                      <a:alpha val="43137"/>
                    </a:srgbClr>
                  </a:outerShdw>
                </a:effectLst>
                <a:latin typeface="Calibri" pitchFamily="34" charset="0"/>
              </a:rPr>
              <a:t>New Stem After Fire </a:t>
            </a:r>
            <a:endParaRPr lang="th-TH" sz="20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40968" name="Line 8"/>
          <p:cNvSpPr>
            <a:spLocks noChangeShapeType="1"/>
          </p:cNvSpPr>
          <p:nvPr/>
        </p:nvSpPr>
        <p:spPr bwMode="auto">
          <a:xfrm>
            <a:off x="8832304" y="999536"/>
            <a:ext cx="576065" cy="288033"/>
          </a:xfrm>
          <a:prstGeom prst="line">
            <a:avLst/>
          </a:prstGeom>
          <a:noFill/>
          <a:ln w="47625">
            <a:solidFill>
              <a:srgbClr val="FF0000"/>
            </a:solidFill>
            <a:round/>
            <a:headEnd/>
            <a:tailEnd type="triangle" w="med" len="med"/>
          </a:ln>
        </p:spPr>
        <p:txBody>
          <a:bodyPr/>
          <a:lstStyle/>
          <a:p>
            <a:pPr>
              <a:defRPr/>
            </a:pPr>
            <a:endParaRPr lang="en-GB" b="1" dirty="0">
              <a:solidFill>
                <a:srgbClr val="A2FFA3"/>
              </a:solidFill>
              <a:effectLst>
                <a:outerShdw blurRad="38100" dist="38100" dir="2700000" algn="tl">
                  <a:srgbClr val="000000">
                    <a:alpha val="43137"/>
                  </a:srgbClr>
                </a:outerShdw>
              </a:effectLst>
              <a:latin typeface="Calibri" pitchFamily="34" charset="0"/>
              <a:cs typeface="Calibri" pitchFamily="34" charset="0"/>
            </a:endParaRPr>
          </a:p>
        </p:txBody>
      </p:sp>
      <p:sp>
        <p:nvSpPr>
          <p:cNvPr id="40969" name="Line 9"/>
          <p:cNvSpPr>
            <a:spLocks noChangeShapeType="1"/>
          </p:cNvSpPr>
          <p:nvPr/>
        </p:nvSpPr>
        <p:spPr bwMode="auto">
          <a:xfrm flipH="1" flipV="1">
            <a:off x="10025518" y="3645023"/>
            <a:ext cx="468858" cy="577615"/>
          </a:xfrm>
          <a:prstGeom prst="line">
            <a:avLst/>
          </a:prstGeom>
          <a:noFill/>
          <a:ln w="47625">
            <a:solidFill>
              <a:srgbClr val="FF0000"/>
            </a:solidFill>
            <a:round/>
            <a:headEnd/>
            <a:tailEnd type="triangle" w="med" len="med"/>
          </a:ln>
        </p:spPr>
        <p:txBody>
          <a:bodyPr/>
          <a:lstStyle/>
          <a:p>
            <a:pPr>
              <a:defRPr/>
            </a:pPr>
            <a:endParaRPr lang="en-GB" b="1" dirty="0">
              <a:solidFill>
                <a:srgbClr val="A2FFA3"/>
              </a:solidFill>
              <a:effectLst>
                <a:outerShdw blurRad="38100" dist="38100" dir="2700000" algn="tl">
                  <a:srgbClr val="000000">
                    <a:alpha val="43137"/>
                  </a:srgbClr>
                </a:outerShdw>
              </a:effectLst>
              <a:latin typeface="Calibri" pitchFamily="34" charset="0"/>
              <a:cs typeface="Calibri" pitchFamily="34" charset="0"/>
            </a:endParaRPr>
          </a:p>
        </p:txBody>
      </p:sp>
    </p:spTree>
    <p:extLst>
      <p:ext uri="{BB962C8B-B14F-4D97-AF65-F5344CB8AC3E}">
        <p14:creationId xmlns:p14="http://schemas.microsoft.com/office/powerpoint/2010/main" val="256105003"/>
      </p:ext>
    </p:extLst>
  </p:cSld>
  <p:clrMapOvr>
    <a:masterClrMapping/>
  </p:clrMapOvr>
  <p:transition advTm="16100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3000"/>
                                        <p:tgtEl>
                                          <p:spTgt spid="990211"/>
                                        </p:tgtEl>
                                      </p:cBhvr>
                                    </p:animEffect>
                                    <p:set>
                                      <p:cBhvr>
                                        <p:cTn id="7" dur="1" fill="hold">
                                          <p:stCondLst>
                                            <p:cond delay="2999"/>
                                          </p:stCondLst>
                                        </p:cTn>
                                        <p:tgtEl>
                                          <p:spTgt spid="9902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Text Box 2"/>
          <p:cNvSpPr txBox="1">
            <a:spLocks noChangeArrowheads="1"/>
          </p:cNvSpPr>
          <p:nvPr/>
        </p:nvSpPr>
        <p:spPr bwMode="auto">
          <a:xfrm>
            <a:off x="222913" y="704491"/>
            <a:ext cx="6854671" cy="923330"/>
          </a:xfrm>
          <a:prstGeom prst="rect">
            <a:avLst/>
          </a:prstGeom>
          <a:noFill/>
          <a:ln w="12700">
            <a:noFill/>
            <a:miter lim="800000"/>
            <a:headEnd/>
            <a:tailEnd/>
          </a:ln>
          <a:effectLst/>
        </p:spPr>
        <p:txBody>
          <a:bodyPr wrap="square">
            <a:spAutoFit/>
          </a:bodyPr>
          <a:lstStyle/>
          <a:p>
            <a:pPr algn="ctr" defTabSz="457200" eaLnBrk="1" fontAlgn="auto" hangingPunct="1">
              <a:spcBef>
                <a:spcPts val="0"/>
              </a:spcBef>
              <a:spcAft>
                <a:spcPts val="0"/>
              </a:spcAft>
              <a:defRPr/>
            </a:pPr>
            <a:r>
              <a:rPr lang="en-US" sz="5400" b="1" cap="small" dirty="0">
                <a:solidFill>
                  <a:srgbClr val="FAFD00"/>
                </a:solidFill>
                <a:effectLst>
                  <a:outerShdw blurRad="38100" dist="38100" dir="2700000" algn="tl">
                    <a:srgbClr val="000000"/>
                  </a:outerShdw>
                </a:effectLst>
                <a:latin typeface="Calibri" pitchFamily="34" charset="0"/>
              </a:rPr>
              <a:t>Scientific Research </a:t>
            </a:r>
          </a:p>
        </p:txBody>
      </p:sp>
      <p:sp>
        <p:nvSpPr>
          <p:cNvPr id="3" name="Rectangle 3"/>
          <p:cNvSpPr txBox="1">
            <a:spLocks noChangeArrowheads="1"/>
          </p:cNvSpPr>
          <p:nvPr/>
        </p:nvSpPr>
        <p:spPr bwMode="auto">
          <a:xfrm>
            <a:off x="515634" y="2276872"/>
            <a:ext cx="6256654" cy="35589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0"/>
              </a:spcAft>
              <a:buClr>
                <a:schemeClr val="tx1"/>
              </a:buClr>
              <a:buSzPct val="100000"/>
              <a:buNone/>
              <a:defRPr lang="en-GB" sz="2800" b="1" kern="1200" dirty="0">
                <a:solidFill>
                  <a:schemeClr val="accent6">
                    <a:lumMod val="40000"/>
                    <a:lumOff val="60000"/>
                  </a:schemeClr>
                </a:solidFill>
                <a:effectLst>
                  <a:outerShdw blurRad="38100" dist="38100" dir="2700000" algn="tl">
                    <a:srgbClr val="000000"/>
                  </a:outerShdw>
                </a:effectLst>
                <a:latin typeface="Calibri" panose="020F0502020204030204" pitchFamily="34" charset="0"/>
                <a:ea typeface="+mn-ea"/>
                <a:cs typeface="+mn-cs"/>
              </a:defRPr>
            </a:lvl1pPr>
            <a:lvl2pPr marL="457200" indent="0" algn="ctr" rtl="0" eaLnBrk="0" fontAlgn="base" hangingPunct="0">
              <a:spcBef>
                <a:spcPct val="20000"/>
              </a:spcBef>
              <a:spcAft>
                <a:spcPct val="0"/>
              </a:spcAft>
              <a:buClr>
                <a:schemeClr val="tx1"/>
              </a:buClr>
              <a:buSzPct val="100000"/>
              <a:buNone/>
              <a:defRPr sz="2000" kern="1200">
                <a:solidFill>
                  <a:schemeClr val="tx1"/>
                </a:solidFill>
                <a:effectLst>
                  <a:outerShdw blurRad="38100" dist="38100" dir="2700000" algn="tl">
                    <a:srgbClr val="000000"/>
                  </a:outerShdw>
                </a:effectLst>
                <a:latin typeface="+mn-lt"/>
                <a:ea typeface="+mn-ea"/>
                <a:cs typeface="+mn-cs"/>
              </a:defRPr>
            </a:lvl2pPr>
            <a:lvl3pPr marL="914400" indent="0" algn="ctr" rtl="0" eaLnBrk="0" fontAlgn="base" hangingPunct="0">
              <a:spcBef>
                <a:spcPct val="20000"/>
              </a:spcBef>
              <a:spcAft>
                <a:spcPct val="0"/>
              </a:spcAft>
              <a:buClr>
                <a:schemeClr val="tx1"/>
              </a:buClr>
              <a:buSzPct val="100000"/>
              <a:buNone/>
              <a:defRPr sz="1800" kern="1200">
                <a:solidFill>
                  <a:schemeClr val="tx1"/>
                </a:solidFill>
                <a:effectLst>
                  <a:outerShdw blurRad="38100" dist="38100" dir="2700000" algn="tl">
                    <a:srgbClr val="000000"/>
                  </a:outerShdw>
                </a:effectLst>
                <a:latin typeface="+mn-lt"/>
                <a:ea typeface="+mn-ea"/>
                <a:cs typeface="+mn-cs"/>
              </a:defRPr>
            </a:lvl3pPr>
            <a:lvl4pPr marL="1371600" indent="0" algn="ctr" rtl="0" eaLnBrk="0" fontAlgn="base" hangingPunct="0">
              <a:spcBef>
                <a:spcPct val="20000"/>
              </a:spcBef>
              <a:spcAft>
                <a:spcPct val="0"/>
              </a:spcAft>
              <a:buClr>
                <a:schemeClr val="tx1"/>
              </a:buClr>
              <a:buSzPct val="100000"/>
              <a:buNone/>
              <a:defRPr sz="1600" kern="1200">
                <a:solidFill>
                  <a:schemeClr val="tx1"/>
                </a:solidFill>
                <a:effectLst>
                  <a:outerShdw blurRad="38100" dist="38100" dir="2700000" algn="tl">
                    <a:srgbClr val="000000"/>
                  </a:outerShdw>
                </a:effectLst>
                <a:latin typeface="+mn-lt"/>
                <a:ea typeface="+mn-ea"/>
                <a:cs typeface="+mn-cs"/>
              </a:defRPr>
            </a:lvl4pPr>
            <a:lvl5pPr marL="1828800" indent="0" algn="ctr" rtl="0" eaLnBrk="0" fontAlgn="base" hangingPunct="0">
              <a:spcBef>
                <a:spcPct val="20000"/>
              </a:spcBef>
              <a:spcAft>
                <a:spcPct val="0"/>
              </a:spcAft>
              <a:buClr>
                <a:schemeClr val="tx1"/>
              </a:buClr>
              <a:buSzPct val="100000"/>
              <a:buNone/>
              <a:defRPr sz="1600" kern="1200">
                <a:solidFill>
                  <a:schemeClr val="tx1"/>
                </a:solidFill>
                <a:effectLst>
                  <a:outerShdw blurRad="38100" dist="38100" dir="2700000" algn="tl">
                    <a:srgbClr val="000000"/>
                  </a:outerShdw>
                </a:effectLst>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49263" indent="-449263" algn="l" defTabSz="457200">
              <a:lnSpc>
                <a:spcPct val="105000"/>
              </a:lnSpc>
              <a:spcBef>
                <a:spcPct val="0"/>
              </a:spcBef>
              <a:buClr>
                <a:srgbClr val="E3E500">
                  <a:lumMod val="20000"/>
                  <a:lumOff val="80000"/>
                </a:srgbClr>
              </a:buClr>
              <a:buSzTx/>
              <a:buFont typeface="Wingdings" panose="05000000000000000000" pitchFamily="2" charset="2"/>
              <a:buChar char="Ø"/>
              <a:defRPr/>
            </a:pPr>
            <a:r>
              <a:rPr lang="en-GB" altLang="en-US" sz="3600" dirty="0">
                <a:solidFill>
                  <a:srgbClr val="E3E500">
                    <a:lumMod val="40000"/>
                    <a:lumOff val="60000"/>
                  </a:srgbClr>
                </a:solidFill>
              </a:rPr>
              <a:t>Tree </a:t>
            </a:r>
            <a:r>
              <a:rPr lang="en-GB" altLang="en-US" sz="3600" dirty="0">
                <a:solidFill>
                  <a:srgbClr val="FFC000"/>
                </a:solidFill>
              </a:rPr>
              <a:t>propagation</a:t>
            </a:r>
            <a:r>
              <a:rPr lang="en-GB" altLang="en-US" sz="3600" dirty="0">
                <a:solidFill>
                  <a:srgbClr val="E3E500">
                    <a:lumMod val="40000"/>
                    <a:lumOff val="60000"/>
                  </a:srgbClr>
                </a:solidFill>
              </a:rPr>
              <a:t> (&gt;470 species tested in the nursery) </a:t>
            </a:r>
            <a:endParaRPr lang="en-GB" sz="3600" i="1" dirty="0">
              <a:solidFill>
                <a:srgbClr val="FFC000"/>
              </a:solidFill>
            </a:endParaRPr>
          </a:p>
          <a:p>
            <a:pPr marL="449263" indent="-449263" algn="l" defTabSz="457200">
              <a:lnSpc>
                <a:spcPct val="105000"/>
              </a:lnSpc>
              <a:spcBef>
                <a:spcPct val="0"/>
              </a:spcBef>
              <a:buClr>
                <a:srgbClr val="E3E500">
                  <a:lumMod val="20000"/>
                  <a:lumOff val="80000"/>
                </a:srgbClr>
              </a:buClr>
              <a:buSzTx/>
              <a:buFont typeface="Wingdings" panose="05000000000000000000" pitchFamily="2" charset="2"/>
              <a:buChar char="Ø"/>
              <a:defRPr/>
            </a:pPr>
            <a:r>
              <a:rPr lang="en-GB" altLang="en-US" sz="3600" dirty="0">
                <a:solidFill>
                  <a:srgbClr val="FFC000"/>
                </a:solidFill>
              </a:rPr>
              <a:t>Field trials </a:t>
            </a:r>
            <a:r>
              <a:rPr lang="en-GB" altLang="en-US" sz="3600" dirty="0">
                <a:solidFill>
                  <a:srgbClr val="E3E500">
                    <a:lumMod val="40000"/>
                    <a:lumOff val="60000"/>
                  </a:srgbClr>
                </a:solidFill>
              </a:rPr>
              <a:t>– compare species and silvicultural treatments</a:t>
            </a:r>
          </a:p>
          <a:p>
            <a:pPr marL="449263" indent="-449263" algn="l" defTabSz="457200">
              <a:lnSpc>
                <a:spcPct val="105000"/>
              </a:lnSpc>
              <a:spcBef>
                <a:spcPct val="0"/>
              </a:spcBef>
              <a:buClr>
                <a:srgbClr val="E3E500">
                  <a:lumMod val="20000"/>
                  <a:lumOff val="80000"/>
                </a:srgbClr>
              </a:buClr>
              <a:buSzTx/>
              <a:buFont typeface="Wingdings" panose="05000000000000000000" pitchFamily="2" charset="2"/>
              <a:buChar char="Ø"/>
              <a:defRPr/>
            </a:pPr>
            <a:r>
              <a:rPr lang="en-GB" altLang="en-US" sz="3600" dirty="0">
                <a:solidFill>
                  <a:srgbClr val="E3E500">
                    <a:lumMod val="40000"/>
                    <a:lumOff val="60000"/>
                  </a:srgbClr>
                </a:solidFill>
              </a:rPr>
              <a:t>Monitor </a:t>
            </a:r>
            <a:r>
              <a:rPr lang="en-GB" altLang="en-US" sz="3600" dirty="0">
                <a:solidFill>
                  <a:srgbClr val="FFC000"/>
                </a:solidFill>
              </a:rPr>
              <a:t>biodiversity</a:t>
            </a:r>
            <a:r>
              <a:rPr lang="en-GB" altLang="en-US" sz="3600" dirty="0">
                <a:solidFill>
                  <a:srgbClr val="E3E500">
                    <a:lumMod val="40000"/>
                    <a:lumOff val="60000"/>
                  </a:srgbClr>
                </a:solidFill>
              </a:rPr>
              <a:t> recovery and </a:t>
            </a:r>
            <a:r>
              <a:rPr lang="en-GB" altLang="en-US" sz="3600" dirty="0">
                <a:solidFill>
                  <a:srgbClr val="FFC000"/>
                </a:solidFill>
              </a:rPr>
              <a:t>carbon</a:t>
            </a:r>
            <a:r>
              <a:rPr lang="en-GB" altLang="en-US" sz="3600" dirty="0">
                <a:solidFill>
                  <a:srgbClr val="E3E500">
                    <a:lumMod val="40000"/>
                    <a:lumOff val="60000"/>
                  </a:srgbClr>
                </a:solidFill>
              </a:rPr>
              <a:t> storage</a:t>
            </a:r>
          </a:p>
        </p:txBody>
      </p:sp>
      <p:pic>
        <p:nvPicPr>
          <p:cNvPr id="4" name="Picture 3"/>
          <p:cNvPicPr>
            <a:picLocks noChangeAspect="1"/>
          </p:cNvPicPr>
          <p:nvPr/>
        </p:nvPicPr>
        <p:blipFill>
          <a:blip r:embed="rId3" cstate="screen">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7216485" y="-84650"/>
            <a:ext cx="4386725" cy="6854590"/>
          </a:xfrm>
          <a:prstGeom prst="rect">
            <a:avLst/>
          </a:prstGeom>
        </p:spPr>
      </p:pic>
      <p:pic>
        <p:nvPicPr>
          <p:cNvPr id="2" name="Picture 1"/>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48129" y="-77183"/>
            <a:ext cx="4386725" cy="6858000"/>
          </a:xfrm>
          <a:prstGeom prst="rect">
            <a:avLst/>
          </a:prstGeom>
        </p:spPr>
      </p:pic>
      <p:pic>
        <p:nvPicPr>
          <p:cNvPr id="6" name="Picture 3"/>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sharpenSoften amount="50000"/>
                    </a14:imgEffect>
                    <a14:imgEffect>
                      <a14:brightnessContrast bright="20000"/>
                    </a14:imgEffect>
                  </a14:imgLayer>
                </a14:imgProps>
              </a:ext>
              <a:ext uri="{28A0092B-C50C-407E-A947-70E740481C1C}">
                <a14:useLocalDpi xmlns:a14="http://schemas.microsoft.com/office/drawing/2010/main" val="0"/>
              </a:ext>
            </a:extLst>
          </a:blip>
          <a:srcRect/>
          <a:stretch/>
        </p:blipFill>
        <p:spPr bwMode="auto">
          <a:xfrm>
            <a:off x="7216484" y="-65233"/>
            <a:ext cx="4459882" cy="6842641"/>
          </a:xfrm>
          <a:prstGeom prst="rect">
            <a:avLst/>
          </a:prstGeom>
        </p:spPr>
      </p:pic>
      <p:pic>
        <p:nvPicPr>
          <p:cNvPr id="8" name="Picture 7"/>
          <p:cNvPicPr>
            <a:picLocks noChangeAspect="1"/>
          </p:cNvPicPr>
          <p:nvPr/>
        </p:nvPicPr>
        <p:blipFill rotWithShape="1">
          <a:blip r:embed="rId8" cstate="screen">
            <a:extLst>
              <a:ext uri="{28A0092B-C50C-407E-A947-70E740481C1C}">
                <a14:useLocalDpi xmlns:a14="http://schemas.microsoft.com/office/drawing/2010/main" val="0"/>
              </a:ext>
            </a:extLst>
          </a:blip>
          <a:srcRect/>
          <a:stretch/>
        </p:blipFill>
        <p:spPr>
          <a:xfrm>
            <a:off x="7235833" y="-84650"/>
            <a:ext cx="4468750" cy="7153809"/>
          </a:xfrm>
          <a:prstGeom prst="rect">
            <a:avLst/>
          </a:prstGeom>
        </p:spPr>
      </p:pic>
      <p:pic>
        <p:nvPicPr>
          <p:cNvPr id="9" name="Picture 8"/>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7226791" y="-99640"/>
            <a:ext cx="4464496" cy="7078573"/>
          </a:xfrm>
          <a:prstGeom prst="rect">
            <a:avLst/>
          </a:prstGeom>
        </p:spPr>
      </p:pic>
      <p:grpSp>
        <p:nvGrpSpPr>
          <p:cNvPr id="13" name="Group 12"/>
          <p:cNvGrpSpPr/>
          <p:nvPr/>
        </p:nvGrpSpPr>
        <p:grpSpPr>
          <a:xfrm>
            <a:off x="7216879" y="-110287"/>
            <a:ext cx="4613308" cy="6880227"/>
            <a:chOff x="4765136" y="-29871"/>
            <a:chExt cx="4613308" cy="6880227"/>
          </a:xfrm>
        </p:grpSpPr>
        <p:pic>
          <p:nvPicPr>
            <p:cNvPr id="7" name="Picture 6"/>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4765136" y="-29871"/>
              <a:ext cx="4613308" cy="6880227"/>
            </a:xfrm>
            <a:prstGeom prst="rect">
              <a:avLst/>
            </a:prstGeom>
          </p:spPr>
        </p:pic>
        <p:pic>
          <p:nvPicPr>
            <p:cNvPr id="11" name="Picture 10"/>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5210321" y="4426693"/>
              <a:ext cx="3753934" cy="2215407"/>
            </a:xfrm>
            <a:prstGeom prst="rect">
              <a:avLst/>
            </a:prstGeom>
            <a:effectLst>
              <a:outerShdw blurRad="330200" dist="88900" dir="8400000" sx="103000" sy="103000" algn="ctr" rotWithShape="0">
                <a:srgbClr val="000000">
                  <a:alpha val="96000"/>
                </a:srgbClr>
              </a:outerShdw>
            </a:effectLst>
          </p:spPr>
        </p:pic>
      </p:grpSp>
      <p:pic>
        <p:nvPicPr>
          <p:cNvPr id="10" name="Picture 9"/>
          <p:cNvPicPr>
            <a:picLocks noChangeAspect="1"/>
          </p:cNvPicPr>
          <p:nvPr/>
        </p:nvPicPr>
        <p:blipFill rotWithShape="1">
          <a:blip r:embed="rId12" cstate="print">
            <a:extLst>
              <a:ext uri="{BEBA8EAE-BF5A-486C-A8C5-ECC9F3942E4B}">
                <a14:imgProps xmlns:a14="http://schemas.microsoft.com/office/drawing/2010/main">
                  <a14:imgLayer r:embed="rId13">
                    <a14:imgEffect>
                      <a14:brightnessContrast bright="40000" contrast="-40000"/>
                    </a14:imgEffect>
                  </a14:imgLayer>
                </a14:imgProps>
              </a:ext>
              <a:ext uri="{28A0092B-C50C-407E-A947-70E740481C1C}">
                <a14:useLocalDpi xmlns:a14="http://schemas.microsoft.com/office/drawing/2010/main" val="0"/>
              </a:ext>
            </a:extLst>
          </a:blip>
          <a:srcRect/>
          <a:stretch/>
        </p:blipFill>
        <p:spPr>
          <a:xfrm>
            <a:off x="7201563" y="-110287"/>
            <a:ext cx="4797749" cy="7078573"/>
          </a:xfrm>
          <a:prstGeom prst="rect">
            <a:avLst/>
          </a:prstGeom>
        </p:spPr>
      </p:pic>
    </p:spTree>
    <p:extLst>
      <p:ext uri="{BB962C8B-B14F-4D97-AF65-F5344CB8AC3E}">
        <p14:creationId xmlns:p14="http://schemas.microsoft.com/office/powerpoint/2010/main" val="3985363077"/>
      </p:ext>
    </p:extLst>
  </p:cSld>
  <p:clrMapOvr>
    <a:masterClrMapping/>
  </p:clrMapOvr>
  <p:transition advTm="39125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childTnLst>
                          </p:cTn>
                        </p:par>
                        <p:par>
                          <p:cTn id="8" fill="hold">
                            <p:stCondLst>
                              <p:cond delay="4500"/>
                            </p:stCondLst>
                            <p:childTnLst>
                              <p:par>
                                <p:cTn id="9" presetID="10" presetClass="entr" presetSubtype="0" fill="hold" nodeType="afterEffect">
                                  <p:stCondLst>
                                    <p:cond delay="33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500"/>
                                        <p:tgtEl>
                                          <p:spTgt spid="6"/>
                                        </p:tgtEl>
                                      </p:cBhvr>
                                    </p:animEffect>
                                  </p:childTnLst>
                                </p:cTn>
                              </p:par>
                            </p:childTnLst>
                          </p:cTn>
                        </p:par>
                        <p:par>
                          <p:cTn id="12" fill="hold">
                            <p:stCondLst>
                              <p:cond delay="9300"/>
                            </p:stCondLst>
                            <p:childTnLst>
                              <p:par>
                                <p:cTn id="13" presetID="10" presetClass="entr" presetSubtype="0" fill="hold" nodeType="afterEffect">
                                  <p:stCondLst>
                                    <p:cond delay="510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400"/>
                                        <p:tgtEl>
                                          <p:spTgt spid="8"/>
                                        </p:tgtEl>
                                      </p:cBhvr>
                                    </p:animEffect>
                                  </p:childTnLst>
                                </p:cTn>
                              </p:par>
                            </p:childTnLst>
                          </p:cTn>
                        </p:par>
                        <p:par>
                          <p:cTn id="16" fill="hold">
                            <p:stCondLst>
                              <p:cond delay="15800"/>
                            </p:stCondLst>
                            <p:childTnLst>
                              <p:par>
                                <p:cTn id="17" presetID="10" presetClass="entr" presetSubtype="0" fill="hold" nodeType="afterEffect">
                                  <p:stCondLst>
                                    <p:cond delay="61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22900"/>
                            </p:stCondLst>
                            <p:childTnLst>
                              <p:par>
                                <p:cTn id="21" presetID="10" presetClass="entr" presetSubtype="0" fill="hold" nodeType="afterEffect">
                                  <p:stCondLst>
                                    <p:cond delay="64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9800"/>
                            </p:stCondLst>
                            <p:childTnLst>
                              <p:par>
                                <p:cTn id="25" presetID="10" presetClass="entr" presetSubtype="0" fill="hold" nodeType="afterEffect">
                                  <p:stCondLst>
                                    <p:cond delay="58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8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SC00094.JPG"/>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199456" y="170410"/>
            <a:ext cx="9984432" cy="6653335"/>
          </a:xfrm>
          <a:prstGeom prst="rect">
            <a:avLst/>
          </a:prstGeom>
          <a:noFill/>
          <a:ln w="9525">
            <a:noFill/>
            <a:miter lim="800000"/>
            <a:headEnd/>
            <a:tailEnd/>
          </a:ln>
          <a:effectLst/>
        </p:spPr>
      </p:pic>
      <p:sp>
        <p:nvSpPr>
          <p:cNvPr id="4" name="Rectangle 3"/>
          <p:cNvSpPr/>
          <p:nvPr/>
        </p:nvSpPr>
        <p:spPr>
          <a:xfrm>
            <a:off x="119336" y="34255"/>
            <a:ext cx="11953327" cy="701731"/>
          </a:xfrm>
          <a:prstGeom prst="rect">
            <a:avLst/>
          </a:prstGeom>
          <a:solidFill>
            <a:srgbClr val="326A00">
              <a:alpha val="5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gn="ctr" eaLnBrk="1" hangingPunct="1">
              <a:lnSpc>
                <a:spcPct val="90000"/>
              </a:lnSpc>
              <a:spcBef>
                <a:spcPts val="0"/>
              </a:spcBef>
              <a:defRPr/>
            </a:pPr>
            <a:r>
              <a:rPr lang="en-GB" sz="2200" b="1" dirty="0">
                <a:solidFill>
                  <a:srgbClr val="E3E500">
                    <a:lumMod val="60000"/>
                    <a:lumOff val="40000"/>
                  </a:srgbClr>
                </a:solidFill>
                <a:effectLst>
                  <a:outerShdw blurRad="38100" dist="38100" dir="2700000" algn="tl">
                    <a:srgbClr val="000000">
                      <a:alpha val="43137"/>
                    </a:srgbClr>
                  </a:outerShdw>
                </a:effectLst>
                <a:latin typeface="Calibri" pitchFamily="34" charset="0"/>
              </a:rPr>
              <a:t>Planting 20-30 framework tree species (mix of both pioneer and climax species) </a:t>
            </a:r>
            <a:r>
              <a:rPr lang="en-GB" sz="2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 complementing natural regeneration, to raise the stocking density to 3,086 trees/ha.</a:t>
            </a:r>
            <a:endParaRPr lang="en-US" sz="2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endParaRPr>
          </a:p>
        </p:txBody>
      </p:sp>
    </p:spTree>
    <p:extLst>
      <p:ext uri="{BB962C8B-B14F-4D97-AF65-F5344CB8AC3E}">
        <p14:creationId xmlns:p14="http://schemas.microsoft.com/office/powerpoint/2010/main" val="1667724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91344" y="156368"/>
            <a:ext cx="3807212" cy="6480720"/>
          </a:xfrm>
          <a:prstGeom prst="rect">
            <a:avLst/>
          </a:prstGeom>
          <a:effectLst>
            <a:outerShdw blurRad="330200" dist="88900" dir="8400000" sx="103000" sy="103000" algn="ctr" rotWithShape="0">
              <a:srgbClr val="000000">
                <a:alpha val="96000"/>
              </a:srgbClr>
            </a:outerShdw>
          </a:effectLst>
        </p:spPr>
      </p:pic>
      <p:sp>
        <p:nvSpPr>
          <p:cNvPr id="4" name="Rectangle 3"/>
          <p:cNvSpPr/>
          <p:nvPr/>
        </p:nvSpPr>
        <p:spPr>
          <a:xfrm>
            <a:off x="4223792" y="154358"/>
            <a:ext cx="7776864" cy="1255728"/>
          </a:xfrm>
          <a:prstGeom prst="rect">
            <a:avLst/>
          </a:prstGeom>
          <a:solidFill>
            <a:srgbClr val="326A00">
              <a:alpha val="25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gn="ctr" eaLnBrk="1" hangingPunct="1">
              <a:lnSpc>
                <a:spcPct val="90000"/>
              </a:lnSpc>
              <a:spcBef>
                <a:spcPts val="0"/>
              </a:spcBef>
              <a:defRPr/>
            </a:pPr>
            <a:r>
              <a:rPr lang="en-US" b="1" dirty="0">
                <a:solidFill>
                  <a:srgbClr val="E3E500">
                    <a:lumMod val="60000"/>
                    <a:lumOff val="40000"/>
                  </a:srgbClr>
                </a:solidFill>
                <a:effectLst>
                  <a:outerShdw blurRad="38100" dist="38100" dir="2700000" algn="tl">
                    <a:srgbClr val="000000">
                      <a:alpha val="43137"/>
                    </a:srgbClr>
                  </a:outerShdw>
                </a:effectLst>
                <a:latin typeface="Calibri" pitchFamily="34" charset="0"/>
              </a:rPr>
              <a:t>Wee</a:t>
            </a:r>
            <a:r>
              <a:rPr lang="en-GB"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ding and fertilizer applied 3 times in each of </a:t>
            </a:r>
            <a:r>
              <a:rPr lang="en-GB" b="1" dirty="0">
                <a:solidFill>
                  <a:srgbClr val="E3E500">
                    <a:lumMod val="60000"/>
                    <a:lumOff val="40000"/>
                  </a:srgbClr>
                </a:solidFill>
                <a:effectLst>
                  <a:outerShdw blurRad="38100" dist="38100" dir="2700000" algn="tl">
                    <a:srgbClr val="000000">
                      <a:alpha val="43137"/>
                    </a:srgbClr>
                  </a:outerShdw>
                </a:effectLst>
                <a:latin typeface="Calibri" pitchFamily="34" charset="0"/>
              </a:rPr>
              <a:t>1</a:t>
            </a:r>
            <a:r>
              <a:rPr lang="en-GB" b="1" baseline="30000" dirty="0">
                <a:solidFill>
                  <a:srgbClr val="E3E500">
                    <a:lumMod val="60000"/>
                    <a:lumOff val="40000"/>
                  </a:srgbClr>
                </a:solidFill>
                <a:effectLst>
                  <a:outerShdw blurRad="38100" dist="38100" dir="2700000" algn="tl">
                    <a:srgbClr val="000000">
                      <a:alpha val="43137"/>
                    </a:srgbClr>
                  </a:outerShdw>
                </a:effectLst>
                <a:latin typeface="Calibri" pitchFamily="34" charset="0"/>
              </a:rPr>
              <a:t>st</a:t>
            </a:r>
            <a:r>
              <a:rPr lang="en-GB" b="1" dirty="0">
                <a:solidFill>
                  <a:srgbClr val="E3E500">
                    <a:lumMod val="60000"/>
                    <a:lumOff val="40000"/>
                  </a:srgbClr>
                </a:solidFill>
                <a:effectLst>
                  <a:outerShdw blurRad="38100" dist="38100" dir="2700000" algn="tl">
                    <a:srgbClr val="000000">
                      <a:alpha val="43137"/>
                    </a:srgbClr>
                  </a:outerShdw>
                </a:effectLst>
                <a:latin typeface="Calibri" pitchFamily="34" charset="0"/>
              </a:rPr>
              <a:t> and 2</a:t>
            </a:r>
            <a:r>
              <a:rPr lang="en-GB" b="1" baseline="30000" dirty="0">
                <a:solidFill>
                  <a:srgbClr val="E3E500">
                    <a:lumMod val="60000"/>
                    <a:lumOff val="40000"/>
                  </a:srgbClr>
                </a:solidFill>
                <a:effectLst>
                  <a:outerShdw blurRad="38100" dist="38100" dir="2700000" algn="tl">
                    <a:srgbClr val="000000">
                      <a:alpha val="43137"/>
                    </a:srgbClr>
                  </a:outerShdw>
                </a:effectLst>
                <a:latin typeface="Calibri" pitchFamily="34" charset="0"/>
              </a:rPr>
              <a:t>nd</a:t>
            </a:r>
            <a:r>
              <a:rPr lang="en-GB" b="1" dirty="0">
                <a:solidFill>
                  <a:srgbClr val="E3E500">
                    <a:lumMod val="60000"/>
                    <a:lumOff val="40000"/>
                  </a:srgbClr>
                </a:solidFill>
                <a:effectLst>
                  <a:outerShdw blurRad="38100" dist="38100" dir="2700000" algn="tl">
                    <a:srgbClr val="000000">
                      <a:alpha val="43137"/>
                    </a:srgbClr>
                  </a:outerShdw>
                </a:effectLst>
                <a:latin typeface="Calibri" pitchFamily="34" charset="0"/>
              </a:rPr>
              <a:t> rainy seasons after planting. Fire prevention in dry season.</a:t>
            </a:r>
            <a:endParaRPr lang="en-US"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endParaRPr>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b="14682"/>
          <a:stretch/>
        </p:blipFill>
        <p:spPr>
          <a:xfrm>
            <a:off x="4223793" y="1618095"/>
            <a:ext cx="7776863" cy="5018993"/>
          </a:xfrm>
          <a:prstGeom prst="rect">
            <a:avLst/>
          </a:prstGeom>
          <a:effectLst>
            <a:outerShdw blurRad="330200" dist="88900" dir="8400000" sx="103000" sy="103000" algn="ctr" rotWithShape="0">
              <a:srgbClr val="000000">
                <a:alpha val="96000"/>
              </a:srgbClr>
            </a:outerShdw>
          </a:effectLst>
        </p:spPr>
      </p:pic>
    </p:spTree>
    <p:extLst>
      <p:ext uri="{BB962C8B-B14F-4D97-AF65-F5344CB8AC3E}">
        <p14:creationId xmlns:p14="http://schemas.microsoft.com/office/powerpoint/2010/main" val="1827691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5347"/>
          <a:stretch/>
        </p:blipFill>
        <p:spPr>
          <a:xfrm>
            <a:off x="1487488" y="-1"/>
            <a:ext cx="9735984" cy="6858001"/>
          </a:xfrm>
          <a:prstGeom prst="rect">
            <a:avLst/>
          </a:prstGeom>
        </p:spPr>
      </p:pic>
      <p:sp>
        <p:nvSpPr>
          <p:cNvPr id="4" name="Rectangle 3"/>
          <p:cNvSpPr/>
          <p:nvPr/>
        </p:nvSpPr>
        <p:spPr>
          <a:xfrm>
            <a:off x="0" y="5834648"/>
            <a:ext cx="12192000" cy="978729"/>
          </a:xfrm>
          <a:prstGeom prst="rect">
            <a:avLst/>
          </a:prstGeom>
          <a:solidFill>
            <a:srgbClr val="326A00">
              <a:alpha val="25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gn="ctr" eaLnBrk="1" hangingPunct="1">
              <a:lnSpc>
                <a:spcPct val="90000"/>
              </a:lnSpc>
              <a:spcBef>
                <a:spcPts val="0"/>
              </a:spcBef>
              <a:defRPr/>
            </a:pPr>
            <a:r>
              <a:rPr lang="en-GB" sz="3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Monitoring with local stakeholders end 1</a:t>
            </a:r>
            <a:r>
              <a:rPr lang="en-GB" sz="3200" b="1" baseline="30000"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st</a:t>
            </a:r>
            <a:r>
              <a:rPr lang="en-GB" sz="3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 </a:t>
            </a:r>
          </a:p>
          <a:p>
            <a:pPr marL="268288" indent="-268288" algn="ctr" eaLnBrk="1" hangingPunct="1">
              <a:lnSpc>
                <a:spcPct val="90000"/>
              </a:lnSpc>
              <a:spcBef>
                <a:spcPts val="0"/>
              </a:spcBef>
              <a:defRPr/>
            </a:pPr>
            <a:r>
              <a:rPr lang="en-GB" sz="3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and end 2</a:t>
            </a:r>
            <a:r>
              <a:rPr lang="en-GB" sz="3200" b="1" baseline="30000"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nd</a:t>
            </a:r>
            <a:r>
              <a:rPr lang="en-GB" sz="3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rPr>
              <a:t> rainy seasons.</a:t>
            </a:r>
            <a:endParaRPr lang="en-US" sz="32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endParaRPr>
          </a:p>
        </p:txBody>
      </p:sp>
    </p:spTree>
    <p:extLst>
      <p:ext uri="{BB962C8B-B14F-4D97-AF65-F5344CB8AC3E}">
        <p14:creationId xmlns:p14="http://schemas.microsoft.com/office/powerpoint/2010/main" val="9748921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524000" y="-10495"/>
            <a:ext cx="9144000" cy="6868495"/>
          </a:xfrm>
          <a:prstGeom prst="rect">
            <a:avLst/>
          </a:prstGeom>
        </p:spPr>
      </p:pic>
      <p:sp>
        <p:nvSpPr>
          <p:cNvPr id="660485" name="Text Box 5"/>
          <p:cNvSpPr txBox="1">
            <a:spLocks noChangeArrowheads="1"/>
          </p:cNvSpPr>
          <p:nvPr/>
        </p:nvSpPr>
        <p:spPr bwMode="auto">
          <a:xfrm>
            <a:off x="8585200" y="82435"/>
            <a:ext cx="1974850" cy="480131"/>
          </a:xfrm>
          <a:prstGeom prst="rect">
            <a:avLst/>
          </a:prstGeom>
          <a:solidFill>
            <a:srgbClr val="326A00">
              <a:alpha val="73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en-US"/>
            </a:defPPr>
            <a:lvl1pPr algn="ctr">
              <a:lnSpc>
                <a:spcPct val="90000"/>
              </a:lnSpc>
              <a:defRPr b="1" kern="0">
                <a:solidFill>
                  <a:srgbClr val="E3E500">
                    <a:lumMod val="60000"/>
                    <a:lumOff val="40000"/>
                  </a:srgbClr>
                </a:solidFill>
                <a:effectLst>
                  <a:outerShdw blurRad="38100" dist="38100" dir="2700000" algn="tl">
                    <a:srgbClr val="000000">
                      <a:alpha val="43137"/>
                    </a:srgbClr>
                  </a:outerShdw>
                </a:effectLst>
                <a:latin typeface="Calibri" pitchFamily="34" charset="0"/>
              </a:defRPr>
            </a:lvl1pPr>
          </a:lstStyle>
          <a:p>
            <a:pPr defTabSz="457200" eaLnBrk="1" fontAlgn="auto" hangingPunct="1">
              <a:spcBef>
                <a:spcPts val="0"/>
              </a:spcBef>
              <a:spcAft>
                <a:spcPts val="0"/>
              </a:spcAft>
              <a:defRPr/>
            </a:pPr>
            <a:r>
              <a:rPr lang="en-GB" dirty="0"/>
              <a:t>May 1998</a:t>
            </a:r>
            <a:endParaRPr lang="th-TH" dirty="0"/>
          </a:p>
        </p:txBody>
      </p:sp>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24000" y="1"/>
            <a:ext cx="9144000" cy="6866861"/>
          </a:xfrm>
          <a:prstGeom prst="rect">
            <a:avLst/>
          </a:prstGeom>
        </p:spPr>
      </p:pic>
      <p:sp>
        <p:nvSpPr>
          <p:cNvPr id="8" name="Text Box 5"/>
          <p:cNvSpPr txBox="1">
            <a:spLocks noChangeArrowheads="1"/>
          </p:cNvSpPr>
          <p:nvPr/>
        </p:nvSpPr>
        <p:spPr bwMode="auto">
          <a:xfrm>
            <a:off x="7632700" y="82434"/>
            <a:ext cx="2927350" cy="867930"/>
          </a:xfrm>
          <a:prstGeom prst="rect">
            <a:avLst/>
          </a:prstGeom>
          <a:solidFill>
            <a:srgbClr val="326A00">
              <a:alpha val="73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en-US"/>
            </a:defPPr>
            <a:lvl1pPr algn="ctr">
              <a:lnSpc>
                <a:spcPct val="90000"/>
              </a:lnSpc>
              <a:defRPr b="1" kern="0">
                <a:solidFill>
                  <a:srgbClr val="E3E500">
                    <a:lumMod val="60000"/>
                    <a:lumOff val="40000"/>
                  </a:srgbClr>
                </a:solidFill>
                <a:effectLst>
                  <a:outerShdw blurRad="38100" dist="38100" dir="2700000" algn="tl">
                    <a:srgbClr val="000000">
                      <a:alpha val="43137"/>
                    </a:srgbClr>
                  </a:outerShdw>
                </a:effectLst>
                <a:latin typeface="Calibri" pitchFamily="34" charset="0"/>
              </a:defRPr>
            </a:lvl1pPr>
          </a:lstStyle>
          <a:p>
            <a:pPr defTabSz="457200" eaLnBrk="1" fontAlgn="auto" hangingPunct="1">
              <a:spcBef>
                <a:spcPts val="0"/>
              </a:spcBef>
              <a:spcAft>
                <a:spcPts val="0"/>
              </a:spcAft>
              <a:defRPr/>
            </a:pPr>
            <a:r>
              <a:rPr lang="en-GB" dirty="0"/>
              <a:t>18 years later September 2016</a:t>
            </a:r>
            <a:endParaRPr lang="th-TH" dirty="0"/>
          </a:p>
        </p:txBody>
      </p:sp>
      <p:sp>
        <p:nvSpPr>
          <p:cNvPr id="9" name="Text Box 5"/>
          <p:cNvSpPr txBox="1">
            <a:spLocks noChangeArrowheads="1"/>
          </p:cNvSpPr>
          <p:nvPr/>
        </p:nvSpPr>
        <p:spPr bwMode="auto">
          <a:xfrm>
            <a:off x="2057401" y="2543668"/>
            <a:ext cx="1939089" cy="757130"/>
          </a:xfrm>
          <a:prstGeom prst="rect">
            <a:avLst/>
          </a:prstGeom>
          <a:solidFill>
            <a:srgbClr val="326A00">
              <a:alpha val="73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en-US"/>
            </a:defPPr>
            <a:lvl1pPr algn="ctr">
              <a:lnSpc>
                <a:spcPct val="90000"/>
              </a:lnSpc>
              <a:defRPr b="1" kern="0">
                <a:solidFill>
                  <a:srgbClr val="E3E500">
                    <a:lumMod val="60000"/>
                    <a:lumOff val="40000"/>
                  </a:srgbClr>
                </a:solidFill>
                <a:effectLst>
                  <a:outerShdw blurRad="38100" dist="38100" dir="2700000" algn="tl">
                    <a:srgbClr val="000000">
                      <a:alpha val="43137"/>
                    </a:srgbClr>
                  </a:outerShdw>
                </a:effectLst>
                <a:latin typeface="Calibri" pitchFamily="34" charset="0"/>
              </a:defRPr>
            </a:lvl1pPr>
          </a:lstStyle>
          <a:p>
            <a:pPr defTabSz="457200" eaLnBrk="1" fontAlgn="auto" hangingPunct="1">
              <a:spcBef>
                <a:spcPts val="0"/>
              </a:spcBef>
              <a:spcAft>
                <a:spcPts val="0"/>
              </a:spcAft>
              <a:defRPr/>
            </a:pPr>
            <a:r>
              <a:rPr lang="en-GB" sz="2400" dirty="0"/>
              <a:t>Planted 2001, </a:t>
            </a:r>
          </a:p>
          <a:p>
            <a:pPr defTabSz="457200" eaLnBrk="1" fontAlgn="auto" hangingPunct="1">
              <a:spcBef>
                <a:spcPts val="0"/>
              </a:spcBef>
              <a:spcAft>
                <a:spcPts val="0"/>
              </a:spcAft>
              <a:defRPr/>
            </a:pPr>
            <a:r>
              <a:rPr lang="en-GB" sz="2400" dirty="0"/>
              <a:t>15 years old</a:t>
            </a:r>
            <a:endParaRPr lang="th-TH" sz="2400" dirty="0"/>
          </a:p>
        </p:txBody>
      </p:sp>
      <p:sp>
        <p:nvSpPr>
          <p:cNvPr id="10" name="Text Box 5"/>
          <p:cNvSpPr txBox="1">
            <a:spLocks noChangeArrowheads="1"/>
          </p:cNvSpPr>
          <p:nvPr/>
        </p:nvSpPr>
        <p:spPr bwMode="auto">
          <a:xfrm>
            <a:off x="8069373" y="5247201"/>
            <a:ext cx="2129354" cy="757130"/>
          </a:xfrm>
          <a:prstGeom prst="rect">
            <a:avLst/>
          </a:prstGeom>
          <a:solidFill>
            <a:srgbClr val="326A00">
              <a:alpha val="73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en-US"/>
            </a:defPPr>
            <a:lvl1pPr algn="ctr">
              <a:lnSpc>
                <a:spcPct val="90000"/>
              </a:lnSpc>
              <a:defRPr b="1" kern="0">
                <a:solidFill>
                  <a:srgbClr val="E3E500">
                    <a:lumMod val="60000"/>
                    <a:lumOff val="40000"/>
                  </a:srgbClr>
                </a:solidFill>
                <a:effectLst>
                  <a:outerShdw blurRad="38100" dist="38100" dir="2700000" algn="tl">
                    <a:srgbClr val="000000">
                      <a:alpha val="43137"/>
                    </a:srgbClr>
                  </a:outerShdw>
                </a:effectLst>
                <a:latin typeface="Calibri" pitchFamily="34" charset="0"/>
              </a:defRPr>
            </a:lvl1pPr>
          </a:lstStyle>
          <a:p>
            <a:pPr defTabSz="457200" eaLnBrk="1" fontAlgn="auto" hangingPunct="1">
              <a:spcBef>
                <a:spcPts val="0"/>
              </a:spcBef>
              <a:spcAft>
                <a:spcPts val="0"/>
              </a:spcAft>
              <a:defRPr/>
            </a:pPr>
            <a:r>
              <a:rPr lang="en-GB" sz="2400" dirty="0"/>
              <a:t>Planted 2007, 9 years old</a:t>
            </a:r>
            <a:endParaRPr lang="th-TH" sz="2400" dirty="0"/>
          </a:p>
        </p:txBody>
      </p:sp>
      <p:pic>
        <p:nvPicPr>
          <p:cNvPr id="11" name="Picture 10"/>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415143" y="-9070"/>
            <a:ext cx="9252520" cy="6857999"/>
          </a:xfrm>
          <a:prstGeom prst="rect">
            <a:avLst/>
          </a:prstGeom>
        </p:spPr>
      </p:pic>
      <p:sp>
        <p:nvSpPr>
          <p:cNvPr id="12" name="Text Box 8"/>
          <p:cNvSpPr txBox="1">
            <a:spLocks noChangeArrowheads="1"/>
          </p:cNvSpPr>
          <p:nvPr/>
        </p:nvSpPr>
        <p:spPr bwMode="auto">
          <a:xfrm>
            <a:off x="7235258" y="353142"/>
            <a:ext cx="3095625" cy="707886"/>
          </a:xfrm>
          <a:prstGeom prst="rect">
            <a:avLst/>
          </a:prstGeom>
          <a:solidFill>
            <a:srgbClr val="326A00">
              <a:alpha val="9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defTabSz="457200" fontAlgn="auto">
              <a:spcBef>
                <a:spcPts val="0"/>
              </a:spcBef>
              <a:spcAft>
                <a:spcPts val="0"/>
              </a:spcAft>
              <a:defRPr/>
            </a:pPr>
            <a:r>
              <a:rPr lang="en-GB" sz="4000" b="1" dirty="0">
                <a:solidFill>
                  <a:srgbClr val="E3E500">
                    <a:lumMod val="60000"/>
                    <a:lumOff val="40000"/>
                  </a:srgbClr>
                </a:solidFill>
                <a:effectLst>
                  <a:outerShdw blurRad="38100" dist="38100" dir="2700000" algn="tl">
                    <a:srgbClr val="000000"/>
                  </a:outerShdw>
                </a:effectLst>
                <a:latin typeface="Calibri" pitchFamily="34" charset="0"/>
              </a:rPr>
              <a:t>10 YEARS</a:t>
            </a:r>
            <a:endParaRPr lang="th-TH" sz="4000" b="1" dirty="0">
              <a:solidFill>
                <a:srgbClr val="E3E500">
                  <a:lumMod val="60000"/>
                  <a:lumOff val="40000"/>
                </a:srgbClr>
              </a:solidFill>
              <a:effectLst>
                <a:outerShdw blurRad="38100" dist="38100" dir="2700000" algn="tl">
                  <a:srgbClr val="000000"/>
                </a:outerShdw>
              </a:effectLst>
              <a:latin typeface="Calibri" pitchFamily="34" charset="0"/>
            </a:endParaRPr>
          </a:p>
        </p:txBody>
      </p:sp>
    </p:spTree>
    <p:custDataLst>
      <p:tags r:id="rId1"/>
    </p:custDataLst>
    <p:extLst>
      <p:ext uri="{BB962C8B-B14F-4D97-AF65-F5344CB8AC3E}">
        <p14:creationId xmlns:p14="http://schemas.microsoft.com/office/powerpoint/2010/main" val="33934000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Lst>
  </p:timing>
  <p:extLst>
    <p:ext uri="{3A86A75C-4F4B-4683-9AE1-C65F6400EC91}">
      <p14:laserTraceLst xmlns:p14="http://schemas.microsoft.com/office/powerpoint/2010/main">
        <p14:tracePtLst>
          <p14:tracePt t="22186" x="633413" y="4608513"/>
          <p14:tracePt t="22223" x="652463" y="4608513"/>
          <p14:tracePt t="22238" x="741363" y="4591050"/>
          <p14:tracePt t="22256" x="893763" y="4545013"/>
          <p14:tracePt t="22273" x="1108075" y="4519613"/>
          <p14:tracePt t="22289" x="1589088" y="4527550"/>
          <p14:tracePt t="22306" x="1751013" y="4527550"/>
          <p14:tracePt t="22322" x="1919288" y="4527550"/>
          <p14:tracePt t="22339" x="2152650" y="4527550"/>
          <p14:tracePt t="22356" x="2276475" y="4527550"/>
          <p14:tracePt t="22373" x="2286000" y="4527550"/>
          <p14:tracePt t="22426" x="2295525" y="4527550"/>
          <p14:tracePt t="22442" x="2312988" y="4537075"/>
          <p14:tracePt t="22451" x="2312988" y="4554538"/>
          <p14:tracePt t="22466" x="2322513" y="4591050"/>
          <p14:tracePt t="22475" x="2339975" y="4643438"/>
          <p14:tracePt t="22491" x="2339975" y="4670425"/>
          <p14:tracePt t="22506" x="2366963" y="4822825"/>
          <p14:tracePt t="22523" x="2438400" y="5010150"/>
          <p14:tracePt t="22540" x="2509838" y="5153025"/>
          <p14:tracePt t="22556" x="2616200" y="5295900"/>
          <p14:tracePt t="22574" x="2884488" y="5465763"/>
          <p14:tracePt t="22590" x="3054350" y="5537200"/>
          <p14:tracePt t="22607" x="3375025" y="5618163"/>
          <p14:tracePt t="22625" x="3830638" y="5554663"/>
          <p14:tracePt t="22641" x="4465638" y="5349875"/>
          <p14:tracePt t="22657" x="5153025" y="5108575"/>
          <p14:tracePt t="22674" x="5635625" y="4921250"/>
          <p14:tracePt t="22691" x="6661150" y="4394200"/>
          <p14:tracePt t="22707" x="7089775" y="4098925"/>
          <p14:tracePt t="22724" x="7242175" y="3929063"/>
          <p14:tracePt t="22741" x="7439025" y="3625850"/>
          <p14:tracePt t="22758" x="7466013" y="3446463"/>
          <p14:tracePt t="22775" x="7466013" y="3330575"/>
          <p14:tracePt t="22792" x="7456488" y="3322638"/>
          <p14:tracePt t="22828" x="7446963" y="3322638"/>
          <p14:tracePt t="22834" x="7446963" y="3330575"/>
          <p14:tracePt t="22843" x="7439025" y="3340100"/>
          <p14:tracePt t="22858" x="7439025" y="3357563"/>
          <p14:tracePt t="22914" x="7446963" y="3357563"/>
          <p14:tracePt t="22948" x="7446963" y="3340100"/>
          <p14:tracePt t="22953" x="7446963" y="3322638"/>
          <p14:tracePt t="22978" x="7446963" y="3303588"/>
          <p14:tracePt t="22986" x="7446963" y="3268663"/>
          <p14:tracePt t="23011" x="7446963" y="3206750"/>
          <p14:tracePt t="23018" x="7446963" y="3143250"/>
          <p14:tracePt t="23028" x="7446963" y="3054350"/>
          <p14:tracePt t="23043" x="7446963" y="2992438"/>
          <p14:tracePt t="23059" x="7421563" y="2840038"/>
          <p14:tracePt t="23076" x="7394575" y="2768600"/>
          <p14:tracePt t="23093" x="7304088" y="2598738"/>
          <p14:tracePt t="23109" x="7259638" y="2527300"/>
          <p14:tracePt t="23127" x="7143750" y="2393950"/>
          <p14:tracePt t="23143" x="7072313" y="2339975"/>
          <p14:tracePt t="23160" x="6875463" y="2179638"/>
          <p14:tracePt t="23177" x="6635750" y="2044700"/>
          <p14:tracePt t="23193" x="6518275" y="1982788"/>
          <p14:tracePt t="23211" x="6278563" y="1866900"/>
          <p14:tracePt t="23227" x="6108700" y="1795463"/>
          <p14:tracePt t="23244" x="5946775" y="1714500"/>
          <p14:tracePt t="23261" x="5822950" y="1660525"/>
          <p14:tracePt t="23279" x="5643563" y="1608138"/>
          <p14:tracePt t="23295" x="5554663" y="1571625"/>
          <p14:tracePt t="23311" x="5465763" y="1562100"/>
          <p14:tracePt t="23329" x="5224463" y="1527175"/>
          <p14:tracePt t="23345" x="5099050" y="1527175"/>
          <p14:tracePt t="23362" x="5054600" y="1517650"/>
          <p14:tracePt t="23378" x="4921250" y="1517650"/>
          <p14:tracePt t="23394" x="4830763" y="1536700"/>
          <p14:tracePt t="23411" x="4537075" y="1554163"/>
          <p14:tracePt t="23428" x="4303713" y="1571625"/>
          <p14:tracePt t="23445" x="4133850" y="1598613"/>
          <p14:tracePt t="23462" x="4044950" y="1625600"/>
          <p14:tracePt t="23480" x="3946525" y="1660525"/>
          <p14:tracePt t="23497" x="3911600" y="1731963"/>
          <p14:tracePt t="23515" x="3724275" y="1920875"/>
          <p14:tracePt t="23530" x="3571875" y="2054225"/>
          <p14:tracePt t="23546" x="3455988" y="2170113"/>
          <p14:tracePt t="23563" x="3357563" y="2303463"/>
          <p14:tracePt t="23579" x="3251200" y="2465388"/>
          <p14:tracePt t="23595" x="3160713" y="2652713"/>
          <p14:tracePt t="23612" x="3125788" y="2901950"/>
          <p14:tracePt t="23629" x="3125788" y="3054350"/>
          <p14:tracePt t="23646" x="3133725" y="3160713"/>
          <p14:tracePt t="23663" x="3133725" y="3259138"/>
          <p14:tracePt t="23679" x="3187700" y="3375025"/>
          <p14:tracePt t="23698" x="3348038" y="3687763"/>
          <p14:tracePt t="23715" x="3527425" y="3956050"/>
          <p14:tracePt t="23731" x="3732213" y="4268788"/>
          <p14:tracePt t="23747" x="3902075" y="4519613"/>
          <p14:tracePt t="23763" x="4089400" y="4786313"/>
          <p14:tracePt t="23780" x="4259263" y="4965700"/>
          <p14:tracePt t="23797" x="4554538" y="5153025"/>
          <p14:tracePt t="23813" x="4875213" y="5305425"/>
          <p14:tracePt t="23830" x="5367338" y="5421313"/>
          <p14:tracePt t="23847" x="5840413" y="5473700"/>
          <p14:tracePt t="23864" x="6170613" y="5473700"/>
          <p14:tracePt t="23882" x="6875463" y="5313363"/>
          <p14:tracePt t="23899" x="7161213" y="5180013"/>
          <p14:tracePt t="23914" x="7278688" y="5099050"/>
          <p14:tracePt t="23932" x="7527925" y="4894263"/>
          <p14:tracePt t="23948" x="7653338" y="4724400"/>
          <p14:tracePt t="23965" x="7697788" y="4652963"/>
          <p14:tracePt t="23981" x="7707313" y="4519613"/>
          <p14:tracePt t="23998" x="7724775" y="4429125"/>
          <p14:tracePt t="24015" x="7724775" y="4259263"/>
          <p14:tracePt t="24017" x="7732713" y="4197350"/>
          <p14:tracePt t="24048" x="7697788" y="4081463"/>
          <p14:tracePt t="24066" x="7527925" y="3778250"/>
          <p14:tracePt t="24082" x="7358063" y="3527425"/>
          <p14:tracePt t="24099" x="7259638" y="3411538"/>
          <p14:tracePt t="24115" x="7116763" y="3241675"/>
          <p14:tracePt t="24132" x="7045325" y="3160713"/>
          <p14:tracePt t="24148" x="6813550" y="3000375"/>
          <p14:tracePt t="24165" x="6680200" y="2938463"/>
          <p14:tracePt t="24183" x="6330950" y="2795588"/>
          <p14:tracePt t="24201" x="5822950" y="2660650"/>
          <p14:tracePt t="24218" x="5438775" y="2589213"/>
          <p14:tracePt t="24234" x="5108575" y="2589213"/>
          <p14:tracePt t="24251" x="4813300" y="2635250"/>
          <p14:tracePt t="24266" x="4491038" y="2732088"/>
          <p14:tracePt t="24283" x="4160838" y="2955925"/>
          <p14:tracePt t="24300" x="3875088" y="3259138"/>
          <p14:tracePt t="24316" x="3714750" y="3465513"/>
          <p14:tracePt t="24333" x="3670300" y="3643313"/>
          <p14:tracePt t="24350" x="3660775" y="3778250"/>
          <p14:tracePt t="24366" x="3679825" y="3795713"/>
          <p14:tracePt t="24383" x="3714750" y="3813175"/>
          <p14:tracePt t="24401" x="3795713" y="3759200"/>
          <p14:tracePt t="24419" x="4054475" y="3482975"/>
          <p14:tracePt t="24434" x="4545013" y="2901950"/>
          <p14:tracePt t="24451" x="4822825" y="2652713"/>
          <p14:tracePt t="24467" x="5384800" y="2017713"/>
          <p14:tracePt t="24484" x="5822950" y="1401763"/>
          <p14:tracePt t="24501" x="6232525" y="731838"/>
          <p14:tracePt t="24518" x="6303963" y="517525"/>
          <p14:tracePt t="24534" x="6421438" y="169863"/>
          <p14:tracePt t="24551" x="6456363" y="0"/>
          <p14:tracePt t="24579" x="6446838" y="0"/>
          <p14:tracePt t="24587" x="6421438" y="0"/>
          <p14:tracePt t="24612" x="6411913" y="0"/>
          <p14:tracePt t="24622" x="6402388" y="0"/>
          <p14:tracePt t="24636" x="6394450" y="0"/>
          <p14:tracePt t="24652" x="6367463" y="0"/>
          <p14:tracePt t="24668" x="6340475" y="0"/>
          <p14:tracePt t="24685" x="6303963" y="0"/>
          <p14:tracePt t="24703" x="6278563" y="0"/>
          <p14:tracePt t="24718" x="6242050" y="0"/>
          <p14:tracePt t="24736" x="6224588" y="0"/>
          <p14:tracePt t="24752" x="6215063" y="0"/>
          <p14:tracePt t="24754" x="6207125" y="0"/>
          <p14:tracePt t="24770" x="6170613" y="61913"/>
          <p14:tracePt t="24786" x="6161088" y="179388"/>
          <p14:tracePt t="24803" x="6143625" y="366713"/>
          <p14:tracePt t="24819" x="6135688" y="500063"/>
          <p14:tracePt t="24835" x="6116638" y="588963"/>
          <p14:tracePt t="24852" x="6108700" y="625475"/>
          <p14:tracePt t="24870" x="6108700" y="633413"/>
          <p14:tracePt t="24887" x="6099175" y="642938"/>
          <p14:tracePt t="24922" x="6072188" y="633413"/>
          <p14:tracePt t="24938" x="6018213" y="581025"/>
          <p14:tracePt t="24955" x="5992813" y="544513"/>
          <p14:tracePt t="24970" x="5973763" y="517525"/>
          <p14:tracePt t="24986" x="5965825" y="500063"/>
          <p14:tracePt t="25003" x="5929313" y="465138"/>
          <p14:tracePt t="25020" x="5902325" y="393700"/>
          <p14:tracePt t="25037" x="5884863" y="339725"/>
          <p14:tracePt t="25054" x="5875338" y="322263"/>
          <p14:tracePt t="25071" x="5857875" y="285750"/>
          <p14:tracePt t="25087" x="5840413" y="258763"/>
          <p14:tracePt t="25104" x="5830888" y="241300"/>
          <p14:tracePt t="25123" x="5822950" y="231775"/>
          <p14:tracePt t="25162" x="5813425" y="223838"/>
          <p14:tracePt t="25195" x="5803900" y="223838"/>
          <p14:tracePt t="25203" x="5795963" y="214313"/>
          <p14:tracePt t="25219" x="5786438" y="214313"/>
          <p14:tracePt t="25227" x="5778500" y="204788"/>
          <p14:tracePt t="25238" x="5778500" y="196850"/>
          <p14:tracePt t="25255" x="5759450" y="187325"/>
          <p14:tracePt t="25272" x="5741988" y="179388"/>
          <p14:tracePt t="25307" x="5715000" y="169863"/>
          <p14:tracePt t="25323" x="5707063" y="169863"/>
          <p14:tracePt t="25363" x="5697538" y="169863"/>
          <p14:tracePt t="25372" x="5688013" y="169863"/>
          <p14:tracePt t="25389" x="5670550" y="169863"/>
          <p14:tracePt t="25405" x="5661025" y="169863"/>
          <p14:tracePt t="25423" x="5643563" y="160338"/>
          <p14:tracePt t="25439" x="5626100" y="160338"/>
          <p14:tracePt t="25456" x="5608638" y="152400"/>
          <p14:tracePt t="25475" x="5545138" y="125413"/>
          <p14:tracePt t="25491" x="5518150" y="125413"/>
          <p14:tracePt t="25506" x="5510213" y="125413"/>
          <p14:tracePt t="25523" x="5483225" y="125413"/>
          <p14:tracePt t="25539" x="5465763" y="125413"/>
          <p14:tracePt t="25556" x="5421313" y="125413"/>
          <p14:tracePt t="25573" x="5367338" y="115888"/>
          <p14:tracePt t="25591" x="5349875" y="107950"/>
          <p14:tracePt t="25611" x="5330825" y="107950"/>
          <p14:tracePt t="25625" x="5322888" y="98425"/>
          <p14:tracePt t="25640" x="5295900" y="98425"/>
          <p14:tracePt t="25659" x="5268913" y="98425"/>
          <p14:tracePt t="25675" x="5241925" y="98425"/>
          <p14:tracePt t="25691" x="5232400" y="98425"/>
          <p14:tracePt t="25707" x="5126038" y="88900"/>
          <p14:tracePt t="25724" x="5018088" y="88900"/>
          <p14:tracePt t="25740" x="4867275" y="80963"/>
          <p14:tracePt t="25758" x="4803775" y="80963"/>
          <p14:tracePt t="25775" x="4724400" y="80963"/>
          <p14:tracePt t="25791" x="4705350" y="80963"/>
          <p14:tracePt t="25843" x="4697413" y="80963"/>
          <p14:tracePt t="25851" x="4687888" y="88900"/>
          <p14:tracePt t="25867" x="4679950" y="98425"/>
          <p14:tracePt t="25876" x="4652963" y="115888"/>
          <p14:tracePt t="25893" x="4572000" y="142875"/>
          <p14:tracePt t="25908" x="4411663" y="214313"/>
          <p14:tracePt t="25925" x="4303713" y="250825"/>
          <p14:tracePt t="25943" x="4108450" y="295275"/>
          <p14:tracePt t="25958" x="4037013" y="303213"/>
          <p14:tracePt t="25975" x="3911600" y="347663"/>
          <p14:tracePt t="25994" x="3894138" y="357188"/>
          <p14:tracePt t="26011" x="3875088" y="374650"/>
          <p14:tracePt t="26028" x="3813175" y="428625"/>
          <p14:tracePt t="26044" x="3652838" y="490538"/>
          <p14:tracePt t="26060" x="3446463" y="598488"/>
          <p14:tracePt t="26077" x="3205163" y="714375"/>
          <p14:tracePt t="26093" x="3071813" y="758825"/>
          <p14:tracePt t="26099" x="2946400" y="812800"/>
          <p14:tracePt t="26109" x="2857500" y="822325"/>
          <p14:tracePt t="26128" x="2768600" y="839788"/>
          <p14:tracePt t="26143" x="2633663" y="839788"/>
          <p14:tracePt t="26163" x="2581275" y="839788"/>
          <p14:tracePt t="26177" x="2571750" y="839788"/>
          <p14:tracePt t="26193" x="2571750" y="847725"/>
          <p14:tracePt t="26210" x="2562225" y="866775"/>
          <p14:tracePt t="26227" x="2517775" y="911225"/>
          <p14:tracePt t="26243" x="2465388" y="955675"/>
          <p14:tracePt t="26260" x="2303463" y="1027113"/>
          <p14:tracePt t="26279" x="2232025" y="1054100"/>
          <p14:tracePt t="26294" x="2027238" y="1116013"/>
          <p14:tracePt t="26311" x="1965325" y="1125538"/>
          <p14:tracePt t="26327" x="1866900" y="1169988"/>
          <p14:tracePt t="26344" x="1795463" y="1187450"/>
          <p14:tracePt t="26363" x="1741488" y="1204913"/>
          <p14:tracePt t="26379" x="1731963" y="1214438"/>
          <p14:tracePt t="26394" x="1724025" y="1223963"/>
          <p14:tracePt t="26411" x="1670050" y="1241425"/>
          <p14:tracePt t="26428" x="1544638" y="1250950"/>
          <p14:tracePt t="26445" x="1330325" y="1268413"/>
          <p14:tracePt t="26461" x="1125538" y="1268413"/>
          <p14:tracePt t="26478" x="1036638" y="1276350"/>
          <p14:tracePt t="26495" x="884238" y="1295400"/>
          <p14:tracePt t="26512" x="822325" y="1295400"/>
          <p14:tracePt t="26528" x="812800" y="1295400"/>
          <p14:tracePt t="26546" x="812800" y="1303338"/>
          <p14:tracePt t="26564" x="803275" y="1303338"/>
          <p14:tracePt t="26579" x="795338" y="1322388"/>
          <p14:tracePt t="26595" x="776288" y="1330325"/>
          <p14:tracePt t="26612" x="731838" y="1339850"/>
          <p14:tracePt t="26629" x="660400" y="1357313"/>
          <p14:tracePt t="26645" x="517525" y="1428750"/>
          <p14:tracePt t="26662" x="384175" y="1465263"/>
          <p14:tracePt t="26679" x="241300" y="1527175"/>
          <p14:tracePt t="26696" x="160338" y="1544638"/>
          <p14:tracePt t="26714" x="53975" y="1589088"/>
          <p14:tracePt t="26716" x="36513" y="1589088"/>
          <p14:tracePt t="26731" x="9525" y="1608138"/>
          <p14:tracePt t="26748" x="0" y="1616075"/>
          <p14:tracePt t="26763" x="0" y="1625600"/>
          <p14:tracePt t="26781" x="0" y="1633538"/>
          <p14:tracePt t="26796" x="0" y="1643063"/>
          <p14:tracePt t="26813" x="0" y="1652588"/>
          <p14:tracePt t="26847" x="0" y="1660525"/>
          <p14:tracePt t="26863" x="0" y="1670050"/>
          <p14:tracePt t="26883" x="0" y="1679575"/>
          <p14:tracePt t="26900" x="0" y="1687513"/>
          <p14:tracePt t="26917" x="0" y="1697038"/>
          <p14:tracePt t="26931" x="9525" y="1704975"/>
          <p14:tracePt t="26947" x="36513" y="1714500"/>
          <p14:tracePt t="26965" x="53975" y="1724025"/>
          <p14:tracePt t="26982" x="80963" y="1731963"/>
          <p14:tracePt t="26998" x="98425" y="1741488"/>
          <p14:tracePt t="27016" x="107950" y="1751013"/>
          <p14:tracePt t="27196" x="107950" y="1741488"/>
          <p14:tracePt t="27245" x="115888" y="1724025"/>
          <p14:tracePt t="27251" x="125413" y="1724025"/>
          <p14:tracePt t="27268" x="142875" y="1704975"/>
          <p14:tracePt t="27285" x="179388" y="1679575"/>
          <p14:tracePt t="27299" x="204788" y="1660525"/>
          <p14:tracePt t="27316" x="250825" y="1643063"/>
          <p14:tracePt t="27333" x="276225" y="1616075"/>
          <p14:tracePt t="27349" x="347663" y="1581150"/>
          <p14:tracePt t="27366" x="384175" y="1562100"/>
          <p14:tracePt t="27383" x="438150" y="1536700"/>
          <p14:tracePt t="27400" x="544513" y="1482725"/>
          <p14:tracePt t="27417" x="598488" y="1446213"/>
          <p14:tracePt t="27435" x="679450" y="1411288"/>
          <p14:tracePt t="27453" x="704850" y="1393825"/>
          <p14:tracePt t="27468" x="750888" y="1374775"/>
          <p14:tracePt t="27485" x="776288" y="1366838"/>
          <p14:tracePt t="27501" x="803275" y="1347788"/>
          <p14:tracePt t="27517" x="822325" y="1339850"/>
          <p14:tracePt t="27535" x="839788" y="1339850"/>
          <p14:tracePt t="27551" x="847725" y="1339850"/>
          <p14:tracePt t="27568" x="874713" y="1339850"/>
          <p14:tracePt t="27585" x="928688" y="1339850"/>
          <p14:tracePt t="27601" x="1000125" y="1347788"/>
          <p14:tracePt t="27606" x="1044575" y="1357313"/>
          <p14:tracePt t="27620" x="1081088" y="1374775"/>
          <p14:tracePt t="27635" x="1133475" y="1384300"/>
          <p14:tracePt t="27651" x="1143000" y="1384300"/>
          <p14:tracePt t="27668" x="1152525" y="1384300"/>
          <p14:tracePt t="27702" x="1160463" y="1384300"/>
          <p14:tracePt t="27719" x="1196975" y="1384300"/>
          <p14:tracePt t="27735" x="1268413" y="1384300"/>
          <p14:tracePt t="27752" x="1357313" y="1384300"/>
          <p14:tracePt t="27769" x="1554163" y="1384300"/>
          <p14:tracePt t="27786" x="1724025" y="1374775"/>
          <p14:tracePt t="27804" x="1946275" y="1347788"/>
          <p14:tracePt t="27820" x="1973263" y="1339850"/>
          <p14:tracePt t="27836" x="1982788" y="1330325"/>
          <p14:tracePt t="27869" x="1982788" y="1312863"/>
          <p14:tracePt t="27886" x="1982788" y="1303338"/>
          <p14:tracePt t="27902" x="1990725" y="1285875"/>
          <p14:tracePt t="27919" x="2009775" y="1231900"/>
          <p14:tracePt t="27938" x="2017713" y="1214438"/>
          <p14:tracePt t="27953" x="2036763" y="1179513"/>
          <p14:tracePt t="27972" x="2044700" y="1160463"/>
          <p14:tracePt t="27988" x="2062163" y="1152525"/>
          <p14:tracePt t="28004" x="2071688" y="1143000"/>
          <p14:tracePt t="28020" x="2089150" y="1133475"/>
          <p14:tracePt t="28036" x="2108200" y="1116013"/>
          <p14:tracePt t="28084" x="2108200" y="1108075"/>
          <p14:tracePt t="28140" x="2108200" y="1098550"/>
          <p14:tracePt t="28148" x="2133600" y="1071563"/>
          <p14:tracePt t="28158" x="2133600" y="1062038"/>
          <p14:tracePt t="28172" x="2152650" y="1036638"/>
          <p14:tracePt t="28190" x="2160588" y="1017588"/>
          <p14:tracePt t="28204" x="2160588" y="1009650"/>
          <p14:tracePt t="28221" x="2170113" y="1000125"/>
          <p14:tracePt t="28261" x="2170113" y="990600"/>
          <p14:tracePt t="28341" x="2152650" y="990600"/>
          <p14:tracePt t="28348" x="2143125" y="990600"/>
          <p14:tracePt t="28359" x="2133600" y="990600"/>
          <p14:tracePt t="28373" x="2108200" y="1000125"/>
          <p14:tracePt t="28389" x="2081213" y="1009650"/>
          <p14:tracePt t="28406" x="2054225" y="1036638"/>
          <p14:tracePt t="28422" x="2036763" y="1044575"/>
          <p14:tracePt t="28439" x="1990725" y="1062038"/>
          <p14:tracePt t="28456" x="1965325" y="1071563"/>
          <p14:tracePt t="28472" x="1938338" y="1089025"/>
          <p14:tracePt t="28490" x="1901825" y="1098550"/>
          <p14:tracePt t="28507" x="1893888" y="1098550"/>
          <p14:tracePt t="28523" x="1884363" y="1108075"/>
          <p14:tracePt t="28540" x="1847850" y="1125538"/>
          <p14:tracePt t="28556" x="1795463" y="1152525"/>
          <p14:tracePt t="28573" x="1731963" y="1187450"/>
          <p14:tracePt t="28589" x="1652588" y="1204913"/>
          <p14:tracePt t="28607" x="1616075" y="1231900"/>
          <p14:tracePt t="28624" x="1598613" y="1241425"/>
          <p14:tracePt t="28641" x="1562100" y="1268413"/>
          <p14:tracePt t="28658" x="1554163" y="1268413"/>
          <p14:tracePt t="28675" x="1500188" y="1285875"/>
          <p14:tracePt t="28691" x="1419225" y="1303338"/>
          <p14:tracePt t="28707" x="1401763" y="1322388"/>
          <p14:tracePt t="28724" x="1347788" y="1339850"/>
          <p14:tracePt t="28741" x="1303338" y="1366838"/>
          <p14:tracePt t="28757" x="1204913" y="1401763"/>
          <p14:tracePt t="28775" x="1133475" y="1428750"/>
          <p14:tracePt t="28791" x="1017588" y="1455738"/>
          <p14:tracePt t="28808" x="1009650" y="1455738"/>
          <p14:tracePt t="28825" x="982663" y="1465263"/>
          <p14:tracePt t="28841" x="965200" y="1473200"/>
          <p14:tracePt t="28859" x="911225" y="1490663"/>
          <p14:tracePt t="28876" x="830263" y="1527175"/>
          <p14:tracePt t="28892" x="803275" y="1527175"/>
          <p14:tracePt t="28909" x="758825" y="1544638"/>
          <p14:tracePt t="28925" x="660400" y="1554163"/>
          <p14:tracePt t="28942" x="581025" y="1581150"/>
          <p14:tracePt t="28958" x="500063" y="1589088"/>
          <p14:tracePt t="28976" x="473075" y="1598613"/>
          <p14:tracePt t="28994" x="465138" y="1598613"/>
          <p14:tracePt t="29010" x="455613" y="1598613"/>
          <p14:tracePt t="29042" x="446088" y="1598613"/>
          <p14:tracePt t="29100" x="438150" y="1608138"/>
          <p14:tracePt t="29117" x="428625" y="1608138"/>
          <p14:tracePt t="29125" x="419100" y="1616075"/>
          <p14:tracePt t="29131" x="401638" y="1625600"/>
          <p14:tracePt t="29142" x="374650" y="1633538"/>
          <p14:tracePt t="29160" x="357188" y="1643063"/>
          <p14:tracePt t="29176" x="330200" y="1660525"/>
          <p14:tracePt t="29193" x="312738" y="1670050"/>
          <p14:tracePt t="29212" x="268288" y="1704975"/>
          <p14:tracePt t="29229" x="231775" y="1731963"/>
          <p14:tracePt t="29243" x="204788" y="1741488"/>
          <p14:tracePt t="29334" x="214313" y="1741488"/>
          <p14:tracePt t="29342" x="231775" y="1724025"/>
          <p14:tracePt t="29348" x="241300" y="1714500"/>
          <p14:tracePt t="29360" x="250825" y="1697038"/>
          <p14:tracePt t="29378" x="295275" y="1660525"/>
          <p14:tracePt t="29396" x="401638" y="1608138"/>
          <p14:tracePt t="29412" x="446088" y="1581150"/>
          <p14:tracePt t="29428" x="633413" y="1490663"/>
          <p14:tracePt t="29444" x="704850" y="1465263"/>
          <p14:tracePt t="29462" x="812800" y="1393825"/>
          <p14:tracePt t="29478" x="830263" y="1374775"/>
          <p14:tracePt t="29495" x="919163" y="1347788"/>
          <p14:tracePt t="29512" x="965200" y="1339850"/>
          <p14:tracePt t="29529" x="1044575" y="1303338"/>
          <p14:tracePt t="29547" x="1152525" y="1250950"/>
          <p14:tracePt t="29564" x="1285875" y="1187450"/>
          <p14:tracePt t="29580" x="1339850" y="1169988"/>
          <p14:tracePt t="29596" x="1384300" y="1160463"/>
          <p14:tracePt t="29612" x="1401763" y="1160463"/>
          <p14:tracePt t="29629" x="1411288" y="1160463"/>
          <p14:tracePt t="29645" x="1446213" y="1152525"/>
          <p14:tracePt t="29662" x="1562100" y="1125538"/>
          <p14:tracePt t="29679" x="1643063" y="1108075"/>
          <p14:tracePt t="29695" x="1758950" y="1098550"/>
          <p14:tracePt t="29712" x="1822450" y="1089025"/>
          <p14:tracePt t="29729" x="1857375" y="1071563"/>
          <p14:tracePt t="29747" x="1946275" y="1071563"/>
          <p14:tracePt t="29764" x="1973263" y="1071563"/>
          <p14:tracePt t="29780" x="1990725" y="1071563"/>
          <p14:tracePt t="29797" x="2009775" y="1071563"/>
          <p14:tracePt t="29813" x="2017713" y="1062038"/>
          <p14:tracePt t="29830" x="2027238" y="1062038"/>
          <p14:tracePt t="29847" x="2044700" y="1062038"/>
          <p14:tracePt t="29863" x="2054225" y="1062038"/>
          <p14:tracePt t="29880" x="2071688" y="1062038"/>
          <p14:tracePt t="29914" x="2071688" y="1071563"/>
          <p14:tracePt t="29997" x="2071688" y="1089025"/>
          <p14:tracePt t="30004" x="2071688" y="1098550"/>
          <p14:tracePt t="30020" x="2071688" y="1125538"/>
          <p14:tracePt t="30031" x="2071688" y="1143000"/>
          <p14:tracePt t="30048" x="2071688" y="1179513"/>
          <p14:tracePt t="30065" x="2044700" y="1312863"/>
          <p14:tracePt t="30082" x="2017713" y="1473200"/>
          <p14:tracePt t="30100" x="1982788" y="1955800"/>
          <p14:tracePt t="30117" x="1965325" y="2312988"/>
          <p14:tracePt t="30132" x="2054225" y="2741613"/>
          <p14:tracePt t="30149" x="2160588" y="3054350"/>
          <p14:tracePt t="30165" x="2544763" y="3643313"/>
          <p14:tracePt t="30182" x="2697163" y="3830638"/>
          <p14:tracePt t="30198" x="3062288" y="4116388"/>
          <p14:tracePt t="30216" x="3214688" y="4224338"/>
          <p14:tracePt t="30233" x="3482975" y="4394200"/>
          <p14:tracePt t="30266" x="3751263" y="4554538"/>
          <p14:tracePt t="30300" x="3902075" y="4643438"/>
          <p14:tracePt t="30316" x="3919538" y="4652963"/>
          <p14:tracePt t="30381" x="3919538" y="4643438"/>
          <p14:tracePt t="30390" x="3919538" y="4635500"/>
          <p14:tracePt t="30413" x="3919538" y="4625975"/>
          <p14:tracePt t="30421" x="3938588" y="4625975"/>
          <p14:tracePt t="30433" x="3946525" y="4616450"/>
          <p14:tracePt t="30450" x="3946525" y="4608513"/>
          <p14:tracePt t="30470" x="3946525" y="4616450"/>
          <p14:tracePt t="30604" x="3946525" y="4608513"/>
          <p14:tracePt t="30629" x="3956050" y="4608513"/>
          <p14:tracePt t="30638" x="3965575" y="4616450"/>
          <p14:tracePt t="30651" x="3965575" y="4625975"/>
          <p14:tracePt t="30669" x="3965575" y="4679950"/>
          <p14:tracePt t="30685" x="3965575" y="4778375"/>
          <p14:tracePt t="30702" x="3973513" y="4840288"/>
          <p14:tracePt t="30718" x="4010025" y="5010150"/>
          <p14:tracePt t="30735" x="4037013" y="5108575"/>
          <p14:tracePt t="30752" x="4098925" y="5286375"/>
          <p14:tracePt t="30769" x="4125913" y="5376863"/>
          <p14:tracePt t="30785" x="4160838" y="5527675"/>
          <p14:tracePt t="30802" x="4170363" y="5564188"/>
          <p14:tracePt t="30819" x="4197350" y="5618163"/>
          <p14:tracePt t="30836" x="4224338" y="5670550"/>
          <p14:tracePt t="30852" x="4232275" y="5680075"/>
          <p14:tracePt t="30869" x="4268788" y="5707063"/>
          <p14:tracePt t="30886" x="4286250" y="5734050"/>
          <p14:tracePt t="30902" x="4357688" y="5778500"/>
          <p14:tracePt t="30919" x="4465638" y="5832475"/>
          <p14:tracePt t="30936" x="4562475" y="5894388"/>
          <p14:tracePt t="30953" x="4598988" y="5929313"/>
          <p14:tracePt t="30970" x="4679950" y="6027738"/>
          <p14:tracePt t="30986" x="4732338" y="6072188"/>
          <p14:tracePt t="31003" x="4848225" y="6153150"/>
          <p14:tracePt t="31021" x="4956175" y="6189663"/>
          <p14:tracePt t="31039" x="5010150" y="6224588"/>
          <p14:tracePt t="31054" x="5045075" y="6224588"/>
          <p14:tracePt t="31070" x="5072063" y="6224588"/>
          <p14:tracePt t="31087" x="5180013" y="6197600"/>
          <p14:tracePt t="31104" x="5295900" y="6143625"/>
          <p14:tracePt t="31120" x="5330825" y="6126163"/>
          <p14:tracePt t="31137" x="5402263" y="6064250"/>
          <p14:tracePt t="31154" x="5421313" y="6046788"/>
          <p14:tracePt t="31173" x="5438775" y="6019800"/>
          <p14:tracePt t="31189" x="5438775" y="5983288"/>
          <p14:tracePt t="31204" x="5446713" y="5956300"/>
          <p14:tracePt t="31221" x="5473700" y="5921375"/>
          <p14:tracePt t="31238" x="5473700" y="5884863"/>
          <p14:tracePt t="31254" x="5473700" y="5813425"/>
          <p14:tracePt t="31271" x="5465763" y="5778500"/>
          <p14:tracePt t="31288" x="5411788" y="5670550"/>
          <p14:tracePt t="31305" x="5349875" y="5564188"/>
          <p14:tracePt t="31322" x="5278438" y="5438775"/>
          <p14:tracePt t="31338" x="5207000" y="5376863"/>
          <p14:tracePt t="31357" x="5116513" y="5330825"/>
          <p14:tracePt t="31373" x="5064125" y="5305425"/>
          <p14:tracePt t="31389" x="4983163" y="5295900"/>
          <p14:tracePt t="31405" x="4911725" y="5268913"/>
          <p14:tracePt t="31423" x="4830763" y="5268913"/>
          <p14:tracePt t="31438" x="4776788" y="5259388"/>
          <p14:tracePt t="31456" x="4705350" y="5251450"/>
          <p14:tracePt t="31472" x="4679950" y="5251450"/>
          <p14:tracePt t="31489" x="4581525" y="5251450"/>
          <p14:tracePt t="31507" x="4483100" y="5251450"/>
          <p14:tracePt t="31523" x="4348163" y="5268913"/>
          <p14:tracePt t="31541" x="4179888" y="5305425"/>
          <p14:tracePt t="31557" x="4143375" y="5330825"/>
          <p14:tracePt t="31573" x="4062413" y="5376863"/>
          <p14:tracePt t="31589" x="4027488" y="5402263"/>
          <p14:tracePt t="31606" x="3919538" y="5465763"/>
          <p14:tracePt t="31624" x="3884613" y="5500688"/>
          <p14:tracePt t="31641" x="3840163" y="5564188"/>
          <p14:tracePt t="31657" x="3830638" y="5581650"/>
          <p14:tracePt t="31674" x="3803650" y="5635625"/>
          <p14:tracePt t="31690" x="3786188" y="5662613"/>
          <p14:tracePt t="31709" x="3751263" y="5751513"/>
          <p14:tracePt t="31725" x="3751263" y="5768975"/>
          <p14:tracePt t="31741" x="3732213" y="5813425"/>
          <p14:tracePt t="31759" x="3732213" y="5832475"/>
          <p14:tracePt t="31774" x="3732213" y="5929313"/>
          <p14:tracePt t="31791" x="3732213" y="5956300"/>
          <p14:tracePt t="31807" x="3732213" y="6000750"/>
          <p14:tracePt t="31824" x="3732213" y="6019800"/>
          <p14:tracePt t="31842" x="3768725" y="6064250"/>
          <p14:tracePt t="31858" x="3776663" y="6081713"/>
          <p14:tracePt t="31875" x="3830638" y="6143625"/>
          <p14:tracePt t="31893" x="3919538" y="6197600"/>
          <p14:tracePt t="31909" x="3990975" y="6242050"/>
          <p14:tracePt t="31925" x="4108450" y="6305550"/>
          <p14:tracePt t="31941" x="4143375" y="6332538"/>
          <p14:tracePt t="31958" x="4268788" y="6384925"/>
          <p14:tracePt t="31975" x="4357688" y="6429375"/>
          <p14:tracePt t="31992" x="4456113" y="6475413"/>
          <p14:tracePt t="32025" x="4518025" y="6510338"/>
          <p14:tracePt t="32044" x="4545013" y="6519863"/>
          <p14:tracePt t="32059" x="4598988" y="6527800"/>
          <p14:tracePt t="32078" x="4633913" y="6527800"/>
          <p14:tracePt t="32093" x="4741863" y="6527800"/>
          <p14:tracePt t="32110" x="4875213" y="6527800"/>
          <p14:tracePt t="32126" x="4938713" y="6527800"/>
          <p14:tracePt t="32142" x="5010150" y="6510338"/>
          <p14:tracePt t="32159" x="5089525" y="6492875"/>
          <p14:tracePt t="32176" x="5187950" y="6465888"/>
          <p14:tracePt t="32193" x="5295900" y="6411913"/>
          <p14:tracePt t="32210" x="5367338" y="6367463"/>
          <p14:tracePt t="32226" x="5438775" y="6332538"/>
          <p14:tracePt t="32244" x="5510213" y="6278563"/>
          <p14:tracePt t="32261" x="5564188" y="6224588"/>
          <p14:tracePt t="32278" x="5608638" y="6180138"/>
          <p14:tracePt t="32294" x="5616575" y="6170613"/>
          <p14:tracePt t="32311" x="5626100" y="6153150"/>
          <p14:tracePt t="32327" x="5643563" y="6126163"/>
          <p14:tracePt t="32344" x="5653088" y="6091238"/>
          <p14:tracePt t="32361" x="5653088" y="6054725"/>
          <p14:tracePt t="32379" x="5626100" y="5983288"/>
          <p14:tracePt t="32395" x="5599113" y="5903913"/>
          <p14:tracePt t="32411" x="5572125" y="5832475"/>
          <p14:tracePt t="32429" x="5537200" y="5751513"/>
          <p14:tracePt t="32444" x="5510213" y="5715000"/>
          <p14:tracePt t="32461" x="5500688" y="5689600"/>
          <p14:tracePt t="32478" x="5456238" y="5635625"/>
          <p14:tracePt t="32494" x="5367338" y="5591175"/>
          <p14:tracePt t="32512" x="5330825" y="5564188"/>
          <p14:tracePt t="32528" x="5232400" y="5510213"/>
          <p14:tracePt t="32546" x="5160963" y="5473700"/>
          <p14:tracePt t="32562" x="5099050" y="5448300"/>
          <p14:tracePt t="32579" x="5045075" y="5438775"/>
          <p14:tracePt t="32597" x="4946650" y="5402263"/>
          <p14:tracePt t="32613" x="4884738" y="5376863"/>
          <p14:tracePt t="32629" x="4813300" y="5367338"/>
          <p14:tracePt t="32645" x="4795838" y="5367338"/>
          <p14:tracePt t="32662" x="4660900" y="5349875"/>
          <p14:tracePt t="32679" x="4518025" y="5349875"/>
          <p14:tracePt t="32695" x="4402138" y="5357813"/>
          <p14:tracePt t="32713" x="4330700" y="5376863"/>
          <p14:tracePt t="32729" x="4303713" y="5376863"/>
          <p14:tracePt t="32746" x="4241800" y="5394325"/>
          <p14:tracePt t="32765" x="4152900" y="5438775"/>
          <p14:tracePt t="32781" x="4071938" y="5456238"/>
          <p14:tracePt t="32797" x="4000500" y="5492750"/>
          <p14:tracePt t="32813" x="3946525" y="5519738"/>
          <p14:tracePt t="32830" x="3902075" y="5546725"/>
          <p14:tracePt t="32847" x="3857625" y="5591175"/>
          <p14:tracePt t="32864" x="3803650" y="5626100"/>
          <p14:tracePt t="32880" x="3741738" y="5689600"/>
          <p14:tracePt t="32897" x="3697288" y="5734050"/>
          <p14:tracePt t="32914" x="3670300" y="5786438"/>
          <p14:tracePt t="32932" x="3589338" y="5849938"/>
          <p14:tracePt t="32947" x="3571875" y="5894388"/>
          <p14:tracePt t="32965" x="3517900" y="6010275"/>
          <p14:tracePt t="32980" x="3517900" y="6027738"/>
          <p14:tracePt t="32998" x="3517900" y="6072188"/>
          <p14:tracePt t="33015" x="3517900" y="6126163"/>
          <p14:tracePt t="33031" x="3527425" y="6180138"/>
          <p14:tracePt t="33049" x="3562350" y="6251575"/>
          <p14:tracePt t="33064" x="3598863" y="6332538"/>
          <p14:tracePt t="33082" x="3625850" y="6384925"/>
          <p14:tracePt t="33098" x="3697288" y="6421438"/>
          <p14:tracePt t="33103" x="3732213" y="6448425"/>
          <p14:tracePt t="33114" x="3751263" y="6456363"/>
          <p14:tracePt t="33133" x="3795713" y="6475413"/>
          <p14:tracePt t="33150" x="3830638" y="6500813"/>
          <p14:tracePt t="33165" x="3902075" y="6519863"/>
          <p14:tracePt t="33182" x="4000500" y="6564313"/>
          <p14:tracePt t="33198" x="4098925" y="6581775"/>
          <p14:tracePt t="33215" x="4205288" y="6581775"/>
          <p14:tracePt t="33232" x="4330700" y="6581775"/>
          <p14:tracePt t="33249" x="4446588" y="6564313"/>
          <p14:tracePt t="33266" x="4608513" y="6500813"/>
          <p14:tracePt t="33284" x="4697413" y="6475413"/>
          <p14:tracePt t="33301" x="4759325" y="6448425"/>
          <p14:tracePt t="33333" x="4830763" y="6429375"/>
          <p14:tracePt t="33351" x="4857750" y="6403975"/>
          <p14:tracePt t="33367" x="4884738" y="6394450"/>
          <p14:tracePt t="33399" x="4946650" y="6350000"/>
          <p14:tracePt t="33416" x="4956175" y="6278563"/>
          <p14:tracePt t="33433" x="4973638" y="6215063"/>
          <p14:tracePt t="33467" x="4965700" y="6000750"/>
          <p14:tracePt t="33485" x="4965700" y="5956300"/>
          <p14:tracePt t="33501" x="4938713" y="5857875"/>
          <p14:tracePt t="33517" x="4929188" y="5786438"/>
          <p14:tracePt t="33534" x="4894263" y="5697538"/>
          <p14:tracePt t="33551" x="4848225" y="5643563"/>
          <p14:tracePt t="33568" x="4751388" y="5626100"/>
          <p14:tracePt t="33584" x="4687888" y="5626100"/>
          <p14:tracePt t="33601" x="4562475" y="5626100"/>
          <p14:tracePt t="33605" x="4438650" y="5635625"/>
          <p14:tracePt t="33617" x="4330700" y="5643563"/>
          <p14:tracePt t="33634" x="4108450" y="5697538"/>
          <p14:tracePt t="33651" x="3911600" y="5724525"/>
          <p14:tracePt t="33670" x="3670300" y="5768975"/>
          <p14:tracePt t="33685" x="3509963" y="5822950"/>
          <p14:tracePt t="33703" x="3286125" y="5884863"/>
          <p14:tracePt t="33718" x="3071813" y="5965825"/>
          <p14:tracePt t="33734" x="2938463" y="6000750"/>
          <p14:tracePt t="33751" x="2776538" y="6037263"/>
          <p14:tracePt t="33768" x="2643188" y="6099175"/>
          <p14:tracePt t="33785" x="2598738" y="6108700"/>
          <p14:tracePt t="33823" x="2589213" y="6091238"/>
          <p14:tracePt t="33836" x="2589213" y="6072188"/>
          <p14:tracePt t="33854" x="2589213" y="5938838"/>
          <p14:tracePt t="33869" x="2608263" y="5849938"/>
          <p14:tracePt t="33886" x="2751138" y="5537200"/>
          <p14:tracePt t="33902" x="3000375" y="5126038"/>
          <p14:tracePt t="33919" x="3303588" y="4652963"/>
          <p14:tracePt t="33935" x="3438525" y="4394200"/>
          <p14:tracePt t="33954" x="3500438" y="4170363"/>
          <p14:tracePt t="33969" x="3500438" y="4125913"/>
          <p14:tracePt t="33986" x="3500438" y="4037013"/>
          <p14:tracePt t="34003" x="3473450" y="3948113"/>
          <p14:tracePt t="34022" x="3438525" y="3894138"/>
          <p14:tracePt t="34037" x="3357563" y="3768725"/>
          <p14:tracePt t="34053" x="3179763" y="3554413"/>
          <p14:tracePt t="34070" x="3036888" y="3367088"/>
          <p14:tracePt t="34087" x="2840038" y="3187700"/>
          <p14:tracePt t="34104" x="2643188" y="2973388"/>
          <p14:tracePt t="34120" x="2544763" y="2874963"/>
          <p14:tracePt t="34137" x="2536825" y="2849563"/>
          <p14:tracePt t="34154" x="2581275" y="2778125"/>
          <p14:tracePt t="34171" x="2776538" y="2581275"/>
          <p14:tracePt t="34187" x="3044825" y="2428875"/>
          <p14:tracePt t="34206" x="3571875" y="2135188"/>
          <p14:tracePt t="34222" x="3786188" y="1973263"/>
          <p14:tracePt t="34238" x="3973513" y="1795463"/>
          <p14:tracePt t="34254" x="4081463" y="1670050"/>
          <p14:tracePt t="34271" x="4108450" y="1633538"/>
          <p14:tracePt t="34290" x="4116388" y="1616075"/>
          <p14:tracePt t="34327" x="4133850" y="1616075"/>
          <p14:tracePt t="34338" x="4170363" y="1616075"/>
          <p14:tracePt t="34355" x="4313238" y="1679575"/>
          <p14:tracePt t="34373" x="4554538" y="1812925"/>
          <p14:tracePt t="34390" x="4786313" y="1973263"/>
          <p14:tracePt t="34406" x="4946650" y="2143125"/>
          <p14:tracePt t="34422" x="5099050" y="2446338"/>
          <p14:tracePt t="34440" x="5153025" y="2830513"/>
          <p14:tracePt t="34455" x="5027613" y="3349625"/>
          <p14:tracePt t="34472" x="4822825" y="3724275"/>
          <p14:tracePt t="34489" x="4545013" y="4098925"/>
          <p14:tracePt t="34506" x="4357688" y="4295775"/>
          <p14:tracePt t="34522" x="4205288" y="4384675"/>
          <p14:tracePt t="34539" x="4197350" y="4394200"/>
          <p14:tracePt t="34574" x="4205288" y="4394200"/>
          <p14:tracePt t="34583" x="4251325" y="4402138"/>
          <p14:tracePt t="34591" x="4303713" y="4402138"/>
          <p14:tracePt t="34606" x="4456113" y="4357688"/>
          <p14:tracePt t="34623" x="4633913" y="4313238"/>
          <p14:tracePt t="34640" x="4911725" y="4233863"/>
          <p14:tracePt t="34656" x="5054600" y="4187825"/>
          <p14:tracePt t="34674" x="5099050" y="4162425"/>
          <p14:tracePt t="34690" x="5099050" y="4135438"/>
          <p14:tracePt t="34707" x="5081588" y="4116388"/>
          <p14:tracePt t="34724" x="5072063" y="4116388"/>
          <p14:tracePt t="34743" x="5064125" y="4116388"/>
          <p14:tracePt t="34760" x="5037138" y="4125913"/>
          <p14:tracePt t="34775" x="4946650" y="4152900"/>
          <p14:tracePt t="34790" x="4911725" y="4152900"/>
          <p14:tracePt t="34824" x="4921250" y="4152900"/>
          <p14:tracePt t="34841" x="4929188" y="4152900"/>
          <p14:tracePt t="35376" x="4938713" y="4162425"/>
          <p14:tracePt t="35392" x="5018088" y="4206875"/>
          <p14:tracePt t="35407" x="5064125" y="4278313"/>
          <p14:tracePt t="35414" x="5153025" y="4357688"/>
          <p14:tracePt t="35427" x="5259388" y="4473575"/>
          <p14:tracePt t="35444" x="5446713" y="4616450"/>
          <p14:tracePt t="35461" x="5707063" y="4733925"/>
          <p14:tracePt t="35478" x="5822950" y="4786313"/>
          <p14:tracePt t="35495" x="6081713" y="4894263"/>
          <p14:tracePt t="35511" x="6180138" y="4948238"/>
          <p14:tracePt t="35528" x="6269038" y="5010150"/>
          <p14:tracePt t="35544" x="6286500" y="5037138"/>
          <p14:tracePt t="35562" x="6330950" y="5072063"/>
          <p14:tracePt t="35578" x="6357938" y="5081588"/>
          <p14:tracePt t="35595" x="6402388" y="5091113"/>
          <p14:tracePt t="35599" x="6421438" y="5091113"/>
          <p14:tracePt t="35615" x="6429375" y="5091113"/>
          <p14:tracePt t="35743" x="6429375" y="5081588"/>
          <p14:tracePt t="35790" x="6429375" y="5072063"/>
          <p14:tracePt t="35807" x="6429375" y="5064125"/>
          <p14:tracePt t="35855" x="6429375" y="5054600"/>
          <p14:tracePt t="35870" x="6438900" y="5045075"/>
          <p14:tracePt t="35880" x="6438900" y="5037138"/>
          <p14:tracePt t="35888" x="6446838" y="5027613"/>
          <p14:tracePt t="35896" x="6456363" y="5019675"/>
          <p14:tracePt t="35913" x="6483350" y="4992688"/>
          <p14:tracePt t="35930" x="6500813" y="4973638"/>
          <p14:tracePt t="35947" x="6564313" y="4929188"/>
          <p14:tracePt t="35964" x="6616700" y="4884738"/>
          <p14:tracePt t="35982" x="6742113" y="4786313"/>
          <p14:tracePt t="35998" x="6769100" y="4733925"/>
          <p14:tracePt t="36015" x="6804025" y="4697413"/>
          <p14:tracePt t="36032" x="6813550" y="4670425"/>
          <p14:tracePt t="36049" x="6831013" y="4625975"/>
          <p14:tracePt t="36065" x="6831013" y="4616450"/>
          <p14:tracePt t="36081" x="6840538" y="4554538"/>
          <p14:tracePt t="36098" x="6840538" y="4465638"/>
          <p14:tracePt t="36102" x="6840538" y="4429125"/>
          <p14:tracePt t="36115" x="6840538" y="4394200"/>
          <p14:tracePt t="36140" x="6840538" y="4367213"/>
          <p14:tracePt t="36148" x="6840538" y="4330700"/>
          <p14:tracePt t="36166" x="6840538" y="4278313"/>
          <p14:tracePt t="36183" x="6840538" y="4206875"/>
          <p14:tracePt t="36198" x="6840538" y="4143375"/>
          <p14:tracePt t="36215" x="6840538" y="4071938"/>
          <p14:tracePt t="36231" x="6840538" y="3992563"/>
          <p14:tracePt t="36249" x="6840538" y="3948113"/>
          <p14:tracePt t="36267" x="6840538" y="3867150"/>
          <p14:tracePt t="36284" x="6840538" y="3840163"/>
          <p14:tracePt t="36300" x="6840538" y="3830638"/>
          <p14:tracePt t="36316" x="6840538" y="3822700"/>
          <p14:tracePt t="36440" x="6840538" y="3813175"/>
          <p14:tracePt t="36448" x="6840538" y="3795713"/>
          <p14:tracePt t="36463" x="6840538" y="3786188"/>
          <p14:tracePt t="36864" x="6831013" y="3786188"/>
          <p14:tracePt t="36888" x="6823075" y="3786188"/>
          <p14:tracePt t="36895" x="6813550" y="3795713"/>
          <p14:tracePt t="37336" x="6804025" y="3805238"/>
          <p14:tracePt t="37919" x="6804025" y="3822700"/>
          <p14:tracePt t="37928" x="6804025" y="3840163"/>
          <p14:tracePt t="37941" x="6823075" y="3867150"/>
          <p14:tracePt t="37962" x="6831013" y="3884613"/>
          <p14:tracePt t="37975" x="6840538" y="3911600"/>
          <p14:tracePt t="37992" x="6875463" y="3983038"/>
          <p14:tracePt t="38008" x="6884988" y="4000500"/>
          <p14:tracePt t="38025" x="6911975" y="4071938"/>
          <p14:tracePt t="38042" x="6929438" y="4108450"/>
          <p14:tracePt t="38059" x="6956425" y="4143375"/>
          <p14:tracePt t="38075" x="6965950" y="4179888"/>
          <p14:tracePt t="38092" x="7000875" y="4251325"/>
          <p14:tracePt t="38111" x="7081838" y="4394200"/>
          <p14:tracePt t="38127" x="7135813" y="4510088"/>
          <p14:tracePt t="38144" x="7180263" y="4616450"/>
          <p14:tracePt t="38161" x="7207250" y="4670425"/>
          <p14:tracePt t="38176" x="7215188" y="4679950"/>
          <p14:tracePt t="38383" x="7207250" y="4679950"/>
          <p14:tracePt t="38615" x="7197725" y="4679950"/>
          <p14:tracePt t="39649" x="7197725" y="4670425"/>
          <p14:tracePt t="39761" x="7188200" y="4670425"/>
          <p14:tracePt t="39768" x="7188200" y="4662488"/>
          <p14:tracePt t="40281" x="7197725" y="4662488"/>
          <p14:tracePt t="40297" x="7207250" y="4662488"/>
          <p14:tracePt t="40353" x="7215188" y="4662488"/>
          <p14:tracePt t="40393" x="7232650" y="4706938"/>
          <p14:tracePt t="40401" x="7232650" y="4768850"/>
          <p14:tracePt t="40409" x="7232650" y="4786313"/>
          <p14:tracePt t="40432" x="7232650" y="4751388"/>
          <p14:tracePt t="40441" x="7232650" y="4741863"/>
          <p14:tracePt t="49675" x="7224713" y="4733925"/>
          <p14:tracePt t="49691" x="7224713" y="4724400"/>
          <p14:tracePt t="49724" x="7224713" y="4714875"/>
          <p14:tracePt t="49775" x="7215188" y="4714875"/>
          <p14:tracePt t="57302" x="7215188" y="4724400"/>
          <p14:tracePt t="59151" x="7207250" y="4724400"/>
          <p14:tracePt t="127631" x="7207250" y="4733925"/>
          <p14:tracePt t="147512" x="7207250" y="4724400"/>
          <p14:tracePt t="147528" x="7207250" y="4714875"/>
          <p14:tracePt t="165493" x="7197725" y="4714875"/>
          <p14:tracePt t="165557" x="7197725" y="4706938"/>
          <p14:tracePt t="165620" x="7180263" y="4706938"/>
          <p14:tracePt t="165629" x="7099300" y="4697413"/>
          <p14:tracePt t="165637" x="6707188" y="4608513"/>
          <p14:tracePt t="165648" x="6518275" y="4572000"/>
          <p14:tracePt t="165660" x="4643438" y="4162425"/>
          <p14:tracePt t="165677" x="1884363" y="3608388"/>
          <p14:tracePt t="165694" x="1866900" y="3608388"/>
          <p14:tracePt t="165711" x="1704975" y="3608388"/>
          <p14:tracePt t="165728" x="965200" y="3608388"/>
          <p14:tracePt t="165745" x="465138" y="3616325"/>
          <p14:tracePt t="165761" x="71438" y="3608388"/>
          <p14:tracePt t="166716" x="44450" y="946150"/>
          <p14:tracePt t="166734" x="115888" y="1000125"/>
          <p14:tracePt t="166750" x="133350" y="1027113"/>
          <p14:tracePt t="166767" x="160338" y="1044575"/>
          <p14:tracePt t="166783" x="231775" y="1108075"/>
          <p14:tracePt t="166801" x="285750" y="1133475"/>
          <p14:tracePt t="166817" x="347663" y="1196975"/>
          <p14:tracePt t="166833" x="374650" y="1204913"/>
          <p14:tracePt t="166850" x="384175" y="1204913"/>
          <p14:tracePt t="166868" x="393700" y="1204913"/>
          <p14:tracePt t="166884" x="419100" y="1196975"/>
          <p14:tracePt t="166901" x="455613" y="1179513"/>
          <p14:tracePt t="166917" x="473075" y="1169988"/>
          <p14:tracePt t="166934" x="473075" y="1160463"/>
          <p14:tracePt t="166981" x="482600" y="1160463"/>
          <p14:tracePt t="167061" x="490538" y="1160463"/>
          <p14:tracePt t="167070" x="500063" y="1169988"/>
          <p14:tracePt t="167077" x="509588" y="1169988"/>
          <p14:tracePt t="167094" x="517525" y="1179513"/>
          <p14:tracePt t="167101" x="527050" y="1179513"/>
          <p14:tracePt t="167118" x="588963" y="1196975"/>
          <p14:tracePt t="167135" x="669925" y="1214438"/>
          <p14:tracePt t="167152" x="723900" y="1231900"/>
          <p14:tracePt t="167158" x="731838" y="1241425"/>
          <p14:tracePt t="167169" x="741363" y="1250950"/>
          <p14:tracePt t="167185" x="758825" y="1258888"/>
          <p14:tracePt t="167204" x="847725" y="1303338"/>
          <p14:tracePt t="167221" x="919163" y="1339850"/>
          <p14:tracePt t="167236" x="990600" y="1374775"/>
          <p14:tracePt t="167253" x="1062038" y="1411288"/>
          <p14:tracePt t="167270" x="1143000" y="1455738"/>
          <p14:tracePt t="167286" x="1268413" y="1509713"/>
          <p14:tracePt t="167302" x="1366838" y="1544638"/>
          <p14:tracePt t="167319" x="1411288" y="1581150"/>
          <p14:tracePt t="167336" x="1455738" y="1598613"/>
          <p14:tracePt t="167353" x="1554163" y="1679575"/>
          <p14:tracePt t="167369" x="1616075" y="1741488"/>
          <p14:tracePt t="167388" x="1704975" y="1830388"/>
          <p14:tracePt t="167404" x="1803400" y="1938338"/>
          <p14:tracePt t="167421" x="2000250" y="2135188"/>
          <p14:tracePt t="167438" x="2133600" y="2259013"/>
          <p14:tracePt t="167454" x="2179638" y="2339975"/>
          <p14:tracePt t="167470" x="2232025" y="2411413"/>
          <p14:tracePt t="167488" x="2276475" y="2517775"/>
          <p14:tracePt t="167504" x="2366963" y="2660650"/>
          <p14:tracePt t="167521" x="2465388" y="2849563"/>
          <p14:tracePt t="167537" x="2490788" y="2911475"/>
          <p14:tracePt t="167557" x="2562225" y="3116263"/>
          <p14:tracePt t="167572" x="2660650" y="3357563"/>
          <p14:tracePt t="167589" x="2741613" y="3581400"/>
          <p14:tracePt t="167605" x="2803525" y="3786188"/>
          <p14:tracePt t="167621" x="2847975" y="3983038"/>
          <p14:tracePt t="167638" x="2928938" y="4197350"/>
          <p14:tracePt t="167656" x="2982913" y="4384675"/>
          <p14:tracePt t="167672" x="3036888" y="4564063"/>
          <p14:tracePt t="167689" x="3071813" y="4697413"/>
          <p14:tracePt t="167706" x="3089275" y="4867275"/>
          <p14:tracePt t="167724" x="3160713" y="5116513"/>
          <p14:tracePt t="167739" x="3197225" y="5268913"/>
          <p14:tracePt t="167757" x="3268663" y="5554663"/>
          <p14:tracePt t="167773" x="3295650" y="5734050"/>
          <p14:tracePt t="167789" x="3322638" y="5849938"/>
          <p14:tracePt t="167805" x="3322638" y="5983288"/>
          <p14:tracePt t="167823" x="3322638" y="6019800"/>
          <p14:tracePt t="167839" x="3303588" y="6064250"/>
          <p14:tracePt t="167856" x="3295650" y="6081713"/>
          <p14:tracePt t="167872" x="3268663" y="6108700"/>
          <p14:tracePt t="167891" x="3214688" y="6143625"/>
          <p14:tracePt t="167906" x="3152775" y="6189663"/>
          <p14:tracePt t="167925" x="3017838" y="6286500"/>
          <p14:tracePt t="167941" x="2894013" y="6367463"/>
          <p14:tracePt t="167957" x="2803525" y="6421438"/>
          <p14:tracePt t="167975" x="2660650" y="6492875"/>
          <p14:tracePt t="167990" x="2482850" y="6554788"/>
          <p14:tracePt t="168242" x="893763" y="6189663"/>
          <p14:tracePt t="168261" x="642938" y="5975350"/>
          <p14:tracePt t="168275" x="544513" y="5894388"/>
          <p14:tracePt t="168293" x="214313" y="5599113"/>
          <p14:tracePt t="168309" x="88900" y="5483225"/>
          <p14:tracePt t="168325" x="36513" y="5376863"/>
          <p14:tracePt t="168342" x="0" y="5259388"/>
          <p14:tracePt t="168629" x="17463" y="2911475"/>
          <p14:tracePt t="168645" x="98425" y="2786063"/>
          <p14:tracePt t="168661" x="169863" y="2679700"/>
          <p14:tracePt t="168677" x="214313" y="2608263"/>
          <p14:tracePt t="168694" x="258763" y="2544763"/>
          <p14:tracePt t="168710" x="322263" y="2473325"/>
          <p14:tracePt t="168727" x="374650" y="2401888"/>
          <p14:tracePt t="168744" x="438150" y="2357438"/>
          <p14:tracePt t="168761" x="465138" y="2339975"/>
          <p14:tracePt t="168778" x="536575" y="2295525"/>
          <p14:tracePt t="168795" x="588963" y="2259013"/>
          <p14:tracePt t="168813" x="642938" y="2241550"/>
          <p14:tracePt t="168830" x="652463" y="2241550"/>
          <p14:tracePt t="168844" x="679450" y="2241550"/>
          <p14:tracePt t="168862" x="696913" y="2241550"/>
          <p14:tracePt t="168878" x="758825" y="2259013"/>
          <p14:tracePt t="168895" x="884238" y="2286000"/>
          <p14:tracePt t="168911" x="1108075" y="2330450"/>
          <p14:tracePt t="168928" x="1366838" y="2384425"/>
          <p14:tracePt t="168945" x="1679575" y="2428875"/>
          <p14:tracePt t="168962" x="1938338" y="2465388"/>
          <p14:tracePt t="168979" x="2232025" y="2500313"/>
          <p14:tracePt t="168996" x="2652713" y="2544763"/>
          <p14:tracePt t="169014" x="2786063" y="2544763"/>
          <p14:tracePt t="169029" x="2894013" y="2563813"/>
          <p14:tracePt t="169046" x="3071813" y="2589213"/>
          <p14:tracePt t="169062" x="3313113" y="2670175"/>
          <p14:tracePt t="169079" x="3490913" y="2751138"/>
          <p14:tracePt t="169096" x="3616325" y="2813050"/>
          <p14:tracePt t="169113" x="3714750" y="2857500"/>
          <p14:tracePt t="169132" x="3759200" y="2874963"/>
          <p14:tracePt t="169146" x="3768725" y="2874963"/>
          <p14:tracePt t="169164" x="3768725" y="2894013"/>
          <p14:tracePt t="169182" x="3776663" y="2901950"/>
          <p14:tracePt t="169197" x="3786188" y="2921000"/>
          <p14:tracePt t="169214" x="3822700" y="2965450"/>
          <p14:tracePt t="169230" x="3884613" y="3063875"/>
          <p14:tracePt t="169247" x="3894138" y="3108325"/>
          <p14:tracePt t="169263" x="3902075" y="3170238"/>
          <p14:tracePt t="169281" x="3929063" y="3241675"/>
          <p14:tracePt t="169298" x="4010025" y="3367088"/>
          <p14:tracePt t="169315" x="4089400" y="3411538"/>
          <p14:tracePt t="169333" x="4232275" y="3455988"/>
          <p14:tracePt t="169350" x="4303713" y="3465513"/>
          <p14:tracePt t="169365" x="4340225" y="3429000"/>
          <p14:tracePt t="169382" x="4438650" y="3384550"/>
          <p14:tracePt t="169397" x="4697413" y="3349625"/>
          <p14:tracePt t="169414" x="5027613" y="3313113"/>
          <p14:tracePt t="169431" x="5322888" y="3268663"/>
          <p14:tracePt t="169448" x="5697538" y="3251200"/>
          <p14:tracePt t="169465" x="5992813" y="3251200"/>
          <p14:tracePt t="169481" x="6215063" y="3286125"/>
          <p14:tracePt t="169498" x="6313488" y="3322638"/>
          <p14:tracePt t="169515" x="6330950" y="3340100"/>
          <p14:tracePt t="169533" x="6340475" y="3357563"/>
          <p14:tracePt t="169567" x="6350000" y="3357563"/>
          <p14:tracePt t="169582" x="6367463" y="3367088"/>
          <p14:tracePt t="169599" x="6429375" y="3402013"/>
          <p14:tracePt t="169615" x="6510338" y="3438525"/>
          <p14:tracePt t="169632" x="6707188" y="3527425"/>
          <p14:tracePt t="169649" x="6884988" y="3608388"/>
          <p14:tracePt t="169654" x="6992938" y="3616325"/>
          <p14:tracePt t="169666" x="7064375" y="3635375"/>
          <p14:tracePt t="169683" x="7197725" y="3643313"/>
          <p14:tracePt t="169701" x="7429500" y="3643313"/>
          <p14:tracePt t="169718" x="7608888" y="3608388"/>
          <p14:tracePt t="169733" x="7643813" y="3589338"/>
          <p14:tracePt t="169751" x="7732713" y="3527425"/>
          <p14:tracePt t="169767" x="7778750" y="3455988"/>
          <p14:tracePt t="169783" x="7840663" y="3367088"/>
          <p14:tracePt t="169800" x="7912100" y="3295650"/>
          <p14:tracePt t="169817" x="7993063" y="3268663"/>
          <p14:tracePt t="169833" x="8027988" y="3259138"/>
          <p14:tracePt t="169850" x="8143875" y="3224213"/>
          <p14:tracePt t="169867" x="8224838" y="3197225"/>
          <p14:tracePt t="169884" x="8278813" y="3187700"/>
          <p14:tracePt t="169887" x="8296275" y="3187700"/>
          <p14:tracePt t="169901" x="8331200" y="3170238"/>
          <p14:tracePt t="169917" x="8358188" y="3143250"/>
          <p14:tracePt t="169934" x="8447088" y="3098800"/>
          <p14:tracePt t="169951" x="8493125" y="3063875"/>
          <p14:tracePt t="169967" x="8537575" y="3009900"/>
          <p14:tracePt t="169984" x="8582025" y="2955925"/>
          <p14:tracePt t="170002" x="8670925" y="2857500"/>
          <p14:tracePt t="170018" x="8769350" y="2768600"/>
          <p14:tracePt t="170035" x="8858250" y="2687638"/>
          <p14:tracePt t="170051" x="8921750" y="2635250"/>
          <p14:tracePt t="170071" x="8929688" y="2571750"/>
          <p14:tracePt t="170085" x="8929688" y="2517775"/>
          <p14:tracePt t="170102" x="8902700" y="2455863"/>
          <p14:tracePt t="170118" x="8894763" y="2420938"/>
          <p14:tracePt t="170135" x="8875713" y="2374900"/>
          <p14:tracePt t="170153" x="8850313" y="2330450"/>
          <p14:tracePt t="170158" x="8831263" y="2312988"/>
          <p14:tracePt t="170168" x="8804275" y="2278063"/>
          <p14:tracePt t="170185" x="8769350" y="2179638"/>
          <p14:tracePt t="170202" x="8724900" y="2098675"/>
          <p14:tracePt t="170221" x="8589963" y="1992313"/>
          <p14:tracePt t="170237" x="8555038" y="1938338"/>
          <p14:tracePt t="170254" x="8483600" y="1884363"/>
          <p14:tracePt t="170271" x="8394700" y="1830388"/>
          <p14:tracePt t="170286" x="8304213" y="1776413"/>
          <p14:tracePt t="170302" x="8242300" y="1751013"/>
          <p14:tracePt t="170320" x="8161338" y="1741488"/>
          <p14:tracePt t="170336" x="8072438" y="1741488"/>
          <p14:tracePt t="170353" x="7858125" y="1758950"/>
          <p14:tracePt t="170370" x="7688263" y="1776413"/>
          <p14:tracePt t="170386" x="7537450" y="1776413"/>
          <p14:tracePt t="170403" x="7350125" y="1768475"/>
          <p14:tracePt t="170421" x="7143750" y="1724025"/>
          <p14:tracePt t="170438" x="6946900" y="1679575"/>
          <p14:tracePt t="170454" x="6751638" y="1633538"/>
          <p14:tracePt t="170470" x="6608763" y="1608138"/>
          <p14:tracePt t="170487" x="6527800" y="1581150"/>
          <p14:tracePt t="170504" x="6465888" y="1581150"/>
          <p14:tracePt t="170521" x="6357938" y="1581150"/>
          <p14:tracePt t="170537" x="6251575" y="1571625"/>
          <p14:tracePt t="170554" x="6116638" y="1571625"/>
          <p14:tracePt t="170570" x="5921375" y="1562100"/>
          <p14:tracePt t="170588" x="5813425" y="1544638"/>
          <p14:tracePt t="170606" x="5438775" y="1509713"/>
          <p14:tracePt t="170621" x="5160963" y="1465263"/>
          <p14:tracePt t="170638" x="4938713" y="1401763"/>
          <p14:tracePt t="170654" x="4714875" y="1322388"/>
          <p14:tracePt t="170671" x="4562475" y="1276350"/>
          <p14:tracePt t="170688" x="4438650" y="1241425"/>
          <p14:tracePt t="170705" x="4340225" y="1223963"/>
          <p14:tracePt t="170722" x="4259263" y="1214438"/>
          <p14:tracePt t="170739" x="4170363" y="1231900"/>
          <p14:tracePt t="170755" x="4027488" y="1285875"/>
          <p14:tracePt t="170774" x="3660775" y="1366838"/>
          <p14:tracePt t="170790" x="3367088" y="1428750"/>
          <p14:tracePt t="170806" x="3125788" y="1473200"/>
          <p14:tracePt t="170823" x="2928938" y="1509713"/>
          <p14:tracePt t="170839" x="2830513" y="1536700"/>
          <p14:tracePt t="170856" x="2803525" y="1544638"/>
          <p14:tracePt t="170872" x="2786063" y="1554163"/>
          <p14:tracePt t="170889" x="2759075" y="1633538"/>
          <p14:tracePt t="170906" x="2732088" y="1687513"/>
          <p14:tracePt t="170923" x="2679700" y="1812925"/>
          <p14:tracePt t="170941" x="2633663" y="1928813"/>
          <p14:tracePt t="170958" x="2571750" y="2143125"/>
          <p14:tracePt t="170974" x="2509838" y="2259013"/>
          <p14:tracePt t="170991" x="2438400" y="2374900"/>
          <p14:tracePt t="171007" x="2401888" y="2428875"/>
          <p14:tracePt t="171023" x="2384425" y="2482850"/>
          <p14:tracePt t="171040" x="2384425" y="2554288"/>
          <p14:tracePt t="171056" x="2446338" y="2670175"/>
          <p14:tracePt t="171075" x="2554288" y="2822575"/>
          <p14:tracePt t="171091" x="2697163" y="3009900"/>
          <p14:tracePt t="171107" x="2768600" y="3071813"/>
          <p14:tracePt t="171111" x="2867025" y="3170238"/>
          <p14:tracePt t="171126" x="3036888" y="3303588"/>
          <p14:tracePt t="171143" x="3224213" y="3446463"/>
          <p14:tracePt t="171160" x="3375025" y="3554413"/>
          <p14:tracePt t="171174" x="3581400" y="3643313"/>
          <p14:tracePt t="171191" x="3803650" y="3724275"/>
          <p14:tracePt t="171208" x="4098925" y="3759200"/>
          <p14:tracePt t="171224" x="4367213" y="3795713"/>
          <p14:tracePt t="171241" x="4554538" y="3795713"/>
          <p14:tracePt t="171258" x="4768850" y="3768725"/>
          <p14:tracePt t="171275" x="4929188" y="3741738"/>
          <p14:tracePt t="171291" x="5089525" y="3679825"/>
          <p14:tracePt t="171310" x="5286375" y="3652838"/>
          <p14:tracePt t="171326" x="5402263" y="3643313"/>
          <p14:tracePt t="171342" x="5483225" y="3635375"/>
          <p14:tracePt t="171359" x="5500688" y="3625850"/>
          <p14:tracePt t="171376" x="5510213" y="3625850"/>
          <p14:tracePt t="171393" x="5518150" y="3616325"/>
          <p14:tracePt t="171409" x="5545138" y="3608388"/>
          <p14:tracePt t="171426" x="5599113" y="3598863"/>
          <p14:tracePt t="171443" x="5697538" y="3598863"/>
          <p14:tracePt t="171459" x="5822950" y="3581400"/>
          <p14:tracePt t="171476" x="5867400" y="3581400"/>
          <p14:tracePt t="171494" x="6027738" y="3581400"/>
          <p14:tracePt t="171509" x="6108700" y="3581400"/>
          <p14:tracePt t="171526" x="6207125" y="3598863"/>
          <p14:tracePt t="171543" x="6269038" y="3608388"/>
          <p14:tracePt t="171559" x="6375400" y="3662363"/>
          <p14:tracePt t="171576" x="6411913" y="3670300"/>
          <p14:tracePt t="171593" x="6483350" y="3706813"/>
          <p14:tracePt t="171610" x="6608763" y="3759200"/>
          <p14:tracePt t="171628" x="6850063" y="3822700"/>
          <p14:tracePt t="171644" x="7045325" y="3867150"/>
          <p14:tracePt t="171649" x="7170738" y="3867150"/>
          <p14:tracePt t="171663" x="7375525" y="3867150"/>
          <p14:tracePt t="171678" x="7537450" y="3849688"/>
          <p14:tracePt t="171694" x="7626350" y="3830638"/>
          <p14:tracePt t="171711" x="7715250" y="3759200"/>
          <p14:tracePt t="171727" x="7769225" y="3733800"/>
          <p14:tracePt t="171743" x="7831138" y="3697288"/>
          <p14:tracePt t="171760" x="7850188" y="3652838"/>
          <p14:tracePt t="171778" x="7858125" y="3571875"/>
          <p14:tracePt t="171794" x="7867650" y="3517900"/>
          <p14:tracePt t="171811" x="7939088" y="3411538"/>
          <p14:tracePt t="171829" x="8001000" y="3303588"/>
          <p14:tracePt t="171863" x="8143875" y="3224213"/>
          <p14:tracePt t="171878" x="8197850" y="3197225"/>
          <p14:tracePt t="171895" x="8313738" y="3108325"/>
          <p14:tracePt t="171911" x="8331200" y="3089275"/>
          <p14:tracePt t="171929" x="8350250" y="3054350"/>
          <p14:tracePt t="171945" x="8358188" y="3036888"/>
          <p14:tracePt t="171962" x="8385175" y="2982913"/>
          <p14:tracePt t="171978" x="8394700" y="2965450"/>
          <p14:tracePt t="171995" x="8412163" y="2901950"/>
          <p14:tracePt t="172015" x="8483600" y="2768600"/>
          <p14:tracePt t="172030" x="8537575" y="2643188"/>
          <p14:tracePt t="172046" x="8589963" y="2554288"/>
          <p14:tracePt t="172063" x="8643938" y="2411413"/>
          <p14:tracePt t="172079" x="8670925" y="2357438"/>
          <p14:tracePt t="172097" x="8680450" y="2278063"/>
          <p14:tracePt t="172113" x="8680450" y="2241550"/>
          <p14:tracePt t="172130" x="8653463" y="2170113"/>
          <p14:tracePt t="172146" x="8636000" y="2135188"/>
          <p14:tracePt t="172150" x="8609013" y="2089150"/>
          <p14:tracePt t="172163" x="8599488" y="2081213"/>
          <p14:tracePt t="172180" x="8589963" y="2054225"/>
          <p14:tracePt t="172196" x="8518525" y="2000250"/>
          <p14:tracePt t="172214" x="8429625" y="1938338"/>
          <p14:tracePt t="172230" x="8394700" y="1901825"/>
          <p14:tracePt t="172247" x="8269288" y="1812925"/>
          <p14:tracePt t="172263" x="8126413" y="1741488"/>
          <p14:tracePt t="172280" x="8001000" y="1670050"/>
          <p14:tracePt t="172297" x="7929563" y="1643063"/>
          <p14:tracePt t="172314" x="7742238" y="1571625"/>
          <p14:tracePt t="172332" x="7670800" y="1536700"/>
          <p14:tracePt t="172349" x="7500938" y="1490663"/>
          <p14:tracePt t="172365" x="7340600" y="1455738"/>
          <p14:tracePt t="172382" x="7108825" y="1419225"/>
          <p14:tracePt t="172399" x="6867525" y="1374775"/>
          <p14:tracePt t="172415" x="6537325" y="1357313"/>
          <p14:tracePt t="172431" x="6215063" y="1322388"/>
          <p14:tracePt t="172447" x="5884863" y="1285875"/>
          <p14:tracePt t="172465" x="5759450" y="1285875"/>
          <p14:tracePt t="172481" x="5384800" y="1295400"/>
          <p14:tracePt t="172498" x="5027613" y="1330325"/>
          <p14:tracePt t="172515" x="4705350" y="1401763"/>
          <p14:tracePt t="172532" x="4527550" y="1455738"/>
          <p14:tracePt t="172550" x="4419600" y="1544638"/>
          <p14:tracePt t="172566" x="4402138" y="1589088"/>
          <p14:tracePt t="172582" x="4402138" y="1608138"/>
          <p14:tracePt t="172599" x="4394200" y="1625600"/>
          <p14:tracePt t="172617" x="4394200" y="1643063"/>
          <p14:tracePt t="172633" x="4375150" y="1731963"/>
          <p14:tracePt t="172649" x="4375150" y="1830388"/>
          <p14:tracePt t="172665" x="4367213" y="1938338"/>
          <p14:tracePt t="172682" x="4367213" y="2054225"/>
          <p14:tracePt t="172699" x="4367213" y="2143125"/>
          <p14:tracePt t="172716" x="4367213" y="2197100"/>
          <p14:tracePt t="172732" x="4367213" y="2224088"/>
          <p14:tracePt t="172751" x="4367213" y="2232025"/>
          <p14:tracePt t="172767" x="4357688" y="2251075"/>
          <p14:tracePt t="172783" x="4348163" y="2278063"/>
          <p14:tracePt t="172800" x="4224338" y="2384425"/>
          <p14:tracePt t="172817" x="4037013" y="2527300"/>
          <p14:tracePt t="172834" x="3660775" y="2706688"/>
          <p14:tracePt t="172850" x="3313113" y="2840038"/>
          <p14:tracePt t="172867" x="3116263" y="2894013"/>
          <p14:tracePt t="172883" x="3027363" y="2911475"/>
          <p14:tracePt t="172901" x="3009900" y="2911475"/>
          <p14:tracePt t="172936" x="3009900" y="2901950"/>
          <p14:tracePt t="172951" x="3000375" y="2894013"/>
          <p14:tracePt t="172968" x="2990850" y="2894013"/>
          <p14:tracePt t="172984" x="2982913" y="2884488"/>
          <p14:tracePt t="173024" x="2973388" y="2884488"/>
          <p14:tracePt t="173031" x="2973388" y="2894013"/>
          <p14:tracePt t="173047" x="2965450" y="2894013"/>
          <p14:tracePt t="173054" x="2938463" y="2928938"/>
          <p14:tracePt t="173068" x="2919413" y="2938463"/>
          <p14:tracePt t="173087" x="2847975" y="2955925"/>
          <p14:tracePt t="173101" x="2840038" y="2965450"/>
          <p14:tracePt t="173118" x="2822575" y="2965450"/>
          <p14:tracePt t="173135" x="2768600" y="2965450"/>
          <p14:tracePt t="173152" x="2724150" y="2965450"/>
          <p14:tracePt t="173168" x="2705100" y="2973388"/>
          <p14:tracePt t="173185" x="2697163" y="2973388"/>
          <p14:tracePt t="173202" x="2687638" y="2992438"/>
          <p14:tracePt t="173219" x="2670175" y="3017838"/>
          <p14:tracePt t="173236" x="2625725" y="3081338"/>
          <p14:tracePt t="173254" x="2608263" y="3116263"/>
          <p14:tracePt t="173271" x="2598738" y="3135313"/>
          <p14:tracePt t="173286" x="2598738" y="3143250"/>
          <p14:tracePt t="173304" x="2598738" y="3152775"/>
          <p14:tracePt t="173321" x="2598738" y="3170238"/>
          <p14:tracePt t="173336" x="2598738" y="3187700"/>
          <p14:tracePt t="173353" x="2589213" y="3214688"/>
          <p14:tracePt t="173370" x="2581275" y="3259138"/>
          <p14:tracePt t="173387" x="2571750" y="3268663"/>
          <p14:tracePt t="173403" x="2562225" y="3286125"/>
          <p14:tracePt t="173449" x="2554288" y="3286125"/>
          <p14:tracePt t="173488" x="2554288" y="3268663"/>
          <p14:tracePt t="173494" x="2544763" y="3268663"/>
          <p14:tracePt t="173505" x="2544763" y="3241675"/>
          <p14:tracePt t="173521" x="2527300" y="3179763"/>
          <p14:tracePt t="173537" x="2509838" y="3098800"/>
          <p14:tracePt t="173554" x="2482850" y="3000375"/>
          <p14:tracePt t="173571" x="2446338" y="2901950"/>
          <p14:tracePt t="173587" x="2438400" y="2830513"/>
          <p14:tracePt t="173604" x="2438400" y="2786063"/>
          <p14:tracePt t="173623" x="2438400" y="2643188"/>
          <p14:tracePt t="173638" x="2438400" y="2581275"/>
          <p14:tracePt t="173655" x="2438400" y="2509838"/>
          <p14:tracePt t="173671" x="2438400" y="2420938"/>
          <p14:tracePt t="173688" x="2411413" y="2322513"/>
          <p14:tracePt t="173705" x="2401888" y="2224088"/>
          <p14:tracePt t="173722" x="2374900" y="2089150"/>
          <p14:tracePt t="173738" x="2347913" y="1955800"/>
          <p14:tracePt t="173756" x="2330450" y="1822450"/>
          <p14:tracePt t="173773" x="2330450" y="1758950"/>
          <p14:tracePt t="173790" x="2330450" y="1679575"/>
          <p14:tracePt t="173806" x="2330450" y="1625600"/>
          <p14:tracePt t="173822" x="2330450" y="1571625"/>
          <p14:tracePt t="173839" x="2330450" y="1482725"/>
          <p14:tracePt t="173856" x="2330450" y="1366838"/>
          <p14:tracePt t="173872" x="2312988" y="1214438"/>
          <p14:tracePt t="173889" x="2312988" y="1152525"/>
          <p14:tracePt t="173906" x="2286000" y="1017588"/>
          <p14:tracePt t="173923" x="2276475" y="946150"/>
          <p14:tracePt t="173940" x="2276475" y="884238"/>
          <p14:tracePt t="173956" x="2276475" y="830263"/>
          <p14:tracePt t="173975" x="2276475" y="758825"/>
          <p14:tracePt t="173990" x="2276475" y="741363"/>
          <p14:tracePt t="174008" x="2276475" y="679450"/>
          <p14:tracePt t="174023" x="2286000" y="615950"/>
          <p14:tracePt t="174040" x="2303463" y="536575"/>
          <p14:tracePt t="174057" x="2312988" y="509588"/>
          <p14:tracePt t="174073" x="2312988" y="482600"/>
          <p14:tracePt t="174090" x="2312988" y="455613"/>
          <p14:tracePt t="174107" x="2312988" y="401638"/>
          <p14:tracePt t="174124" x="2312988" y="384175"/>
          <p14:tracePt t="174140" x="2312988" y="374650"/>
          <p14:tracePt t="174791" x="2312988" y="393700"/>
          <p14:tracePt t="174807" x="2312988" y="401638"/>
          <p14:tracePt t="174817" x="2312988" y="411163"/>
          <p14:tracePt t="174831" x="2312988" y="419100"/>
          <p14:tracePt t="174850" x="2312988" y="428625"/>
          <p14:tracePt t="174863" x="2312988" y="446088"/>
          <p14:tracePt t="174879" x="2303463" y="473075"/>
          <p14:tracePt t="174896" x="2303463" y="500063"/>
          <p14:tracePt t="174911" x="2303463" y="544513"/>
          <p14:tracePt t="174928" x="2303463" y="598488"/>
          <p14:tracePt t="174945" x="2303463" y="652463"/>
          <p14:tracePt t="174962" x="2303463" y="714375"/>
          <p14:tracePt t="174979" x="2303463" y="795338"/>
          <p14:tracePt t="174995" x="2322513" y="928688"/>
          <p14:tracePt t="175012" x="2347913" y="1062038"/>
          <p14:tracePt t="175029" x="2393950" y="1241425"/>
          <p14:tracePt t="175047" x="2490788" y="1625600"/>
          <p14:tracePt t="175063" x="2625725" y="1893888"/>
          <p14:tracePt t="175079" x="2732088" y="2081213"/>
          <p14:tracePt t="175096" x="2840038" y="2251075"/>
          <p14:tracePt t="175113" x="2901950" y="2330450"/>
          <p14:tracePt t="175129" x="2955925" y="2438400"/>
          <p14:tracePt t="175146" x="3017838" y="2527300"/>
          <p14:tracePt t="175153" x="3054350" y="2581275"/>
          <p14:tracePt t="175163" x="3098800" y="2635250"/>
          <p14:tracePt t="175180" x="3160713" y="2724150"/>
          <p14:tracePt t="175196" x="3205163" y="2803525"/>
          <p14:tracePt t="175215" x="3259138" y="2874963"/>
          <p14:tracePt t="175231" x="3286125" y="2901950"/>
          <p14:tracePt t="175247" x="3303588" y="2928938"/>
          <p14:tracePt t="175263" x="3348038" y="3009900"/>
          <p14:tracePt t="175280" x="3357563" y="3017838"/>
          <p14:tracePt t="175296" x="3367088" y="3027363"/>
          <p14:tracePt t="175314" x="3375025" y="3027363"/>
          <p14:tracePt t="175332" x="3384550" y="3027363"/>
          <p14:tracePt t="175348" x="3384550" y="3036888"/>
          <p14:tracePt t="175364" x="3411538" y="3054350"/>
          <p14:tracePt t="175381" x="3446463" y="3063875"/>
          <p14:tracePt t="175400" x="3465513" y="3071813"/>
          <p14:tracePt t="175448" x="3473450" y="3036888"/>
          <p14:tracePt t="175457" x="3482975" y="2992438"/>
          <p14:tracePt t="175464" x="3482975" y="2884488"/>
          <p14:tracePt t="175481" x="3446463" y="2687638"/>
          <p14:tracePt t="175497" x="3348038" y="2428875"/>
          <p14:tracePt t="175515" x="3348038" y="2259013"/>
          <p14:tracePt t="175532" x="3348038" y="2160588"/>
          <p14:tracePt t="175548" x="3348038" y="2081213"/>
          <p14:tracePt t="175566" x="3357563" y="1965325"/>
          <p14:tracePt t="175583" x="3357563" y="1866900"/>
          <p14:tracePt t="175601" x="3357563" y="1785938"/>
          <p14:tracePt t="175616" x="3357563" y="1679575"/>
          <p14:tracePt t="175632" x="3384550" y="1598613"/>
          <p14:tracePt t="175648" x="3411538" y="1500188"/>
          <p14:tracePt t="175666" x="3429000" y="1401763"/>
          <p14:tracePt t="175682" x="3446463" y="1322388"/>
          <p14:tracePt t="175700" x="3455988" y="1241425"/>
          <p14:tracePt t="175716" x="3455988" y="1160463"/>
          <p14:tracePt t="175733" x="3465513" y="1081088"/>
          <p14:tracePt t="175749" x="3482975" y="1036638"/>
          <p14:tracePt t="175769" x="3482975" y="965200"/>
          <p14:tracePt t="175784" x="3490913" y="893763"/>
          <p14:tracePt t="175800" x="3500438" y="847725"/>
          <p14:tracePt t="175817" x="3500438" y="803275"/>
          <p14:tracePt t="175834" x="3509963" y="731838"/>
          <p14:tracePt t="175850" x="3536950" y="679450"/>
          <p14:tracePt t="175868" x="3544888" y="642938"/>
          <p14:tracePt t="175884" x="3554413" y="625475"/>
          <p14:tracePt t="175900" x="3562350" y="598488"/>
          <p14:tracePt t="175918" x="3571875" y="588963"/>
          <p14:tracePt t="175934" x="3571875" y="571500"/>
          <p14:tracePt t="175992" x="3581400" y="571500"/>
          <p14:tracePt t="176000" x="3589338" y="561975"/>
          <p14:tracePt t="176016" x="3598863" y="561975"/>
          <p14:tracePt t="176088" x="3608388" y="561975"/>
          <p14:tracePt t="176095" x="3616325" y="608013"/>
          <p14:tracePt t="176104" x="3660775" y="723900"/>
          <p14:tracePt t="176119" x="3714750" y="973138"/>
          <p14:tracePt t="176136" x="3724275" y="1312863"/>
          <p14:tracePt t="176152" x="3830638" y="1589088"/>
          <p14:tracePt t="176168" x="4044950" y="1965325"/>
          <p14:tracePt t="176185" x="4152900" y="2135188"/>
          <p14:tracePt t="176202" x="4241800" y="2303463"/>
          <p14:tracePt t="176218" x="4313238" y="2446338"/>
          <p14:tracePt t="176235" x="4438650" y="2635250"/>
          <p14:tracePt t="176252" x="4589463" y="2901950"/>
          <p14:tracePt t="176269" x="4732338" y="3108325"/>
          <p14:tracePt t="176288" x="4973638" y="3375025"/>
          <p14:tracePt t="176305" x="5064125" y="3473450"/>
          <p14:tracePt t="176319" x="5081588" y="3492500"/>
          <p14:tracePt t="176336" x="5081588" y="3500438"/>
          <p14:tracePt t="176354" x="5081588" y="3517900"/>
          <p14:tracePt t="176370" x="5153025" y="3625850"/>
          <p14:tracePt t="176386" x="5187950" y="3662363"/>
          <p14:tracePt t="176403" x="5207000" y="3670300"/>
          <p14:tracePt t="176419" x="5232400" y="3697288"/>
          <p14:tracePt t="176437" x="5241925" y="3714750"/>
          <p14:tracePt t="176453" x="5241925" y="3724275"/>
          <p14:tracePt t="176470" x="5251450" y="3724275"/>
          <p14:tracePt t="176537" x="5251450" y="3697288"/>
          <p14:tracePt t="176543" x="5251450" y="3679825"/>
          <p14:tracePt t="176553" x="5232400" y="3643313"/>
          <p14:tracePt t="176571" x="5232400" y="3563938"/>
          <p14:tracePt t="176587" x="5232400" y="3438525"/>
          <p14:tracePt t="176604" x="5207000" y="3224213"/>
          <p14:tracePt t="176621" x="5180013" y="3027363"/>
          <p14:tracePt t="176638" x="5143500" y="2921000"/>
          <p14:tracePt t="176656" x="5072063" y="2670175"/>
          <p14:tracePt t="176672" x="5045075" y="2517775"/>
          <p14:tracePt t="176688" x="5027613" y="2349500"/>
          <p14:tracePt t="176704" x="5010150" y="2197100"/>
          <p14:tracePt t="176721" x="5000625" y="2108200"/>
          <p14:tracePt t="176738" x="4965700" y="1928813"/>
          <p14:tracePt t="176755" x="4956175" y="1758950"/>
          <p14:tracePt t="176772" x="4956175" y="1652588"/>
          <p14:tracePt t="176788" x="4938713" y="1490663"/>
          <p14:tracePt t="176805" x="4929188" y="1366838"/>
          <p14:tracePt t="176823" x="4929188" y="1108075"/>
          <p14:tracePt t="176840" x="4929188" y="1000125"/>
          <p14:tracePt t="176856" x="4929188" y="901700"/>
          <p14:tracePt t="176873" x="4938713" y="857250"/>
          <p14:tracePt t="176890" x="4938713" y="830263"/>
          <p14:tracePt t="176906" x="4946650" y="812800"/>
          <p14:tracePt t="176922" x="4946650" y="795338"/>
          <p14:tracePt t="176939" x="4946650" y="785813"/>
          <p14:tracePt t="177025" x="4956175" y="785813"/>
          <p14:tracePt t="177033" x="4983163" y="822325"/>
          <p14:tracePt t="177041" x="5027613" y="911225"/>
          <p14:tracePt t="177056" x="5143500" y="1214438"/>
          <p14:tracePt t="177074" x="5214938" y="1598613"/>
          <p14:tracePt t="177090" x="5286375" y="1785938"/>
          <p14:tracePt t="177107" x="5349875" y="1901825"/>
          <p14:tracePt t="177124" x="5545138" y="2295525"/>
          <p14:tracePt t="177140" x="5857875" y="2635250"/>
          <p14:tracePt t="177157" x="6188075" y="2901950"/>
          <p14:tracePt t="177163" x="6303963" y="2982913"/>
          <p14:tracePt t="177176" x="6492875" y="3071813"/>
          <p14:tracePt t="177192" x="6581775" y="3071813"/>
          <p14:tracePt t="177208" x="6653213" y="3071813"/>
          <p14:tracePt t="177242" x="6680200" y="3063875"/>
          <p14:tracePt t="177259" x="6688138" y="3063875"/>
          <p14:tracePt t="177291" x="6697663" y="3063875"/>
          <p14:tracePt t="177308" x="6715125" y="3063875"/>
          <p14:tracePt t="177324" x="6778625" y="3108325"/>
          <p14:tracePt t="177341" x="6850063" y="3179763"/>
          <p14:tracePt t="177359" x="7135813" y="3571875"/>
          <p14:tracePt t="177376" x="7323138" y="3822700"/>
          <p14:tracePt t="177392" x="7439025" y="3956050"/>
          <p14:tracePt t="177441" x="7439025" y="3911600"/>
          <p14:tracePt t="177457" x="7358063" y="3778250"/>
          <p14:tracePt t="177473" x="7242175" y="3554413"/>
          <p14:tracePt t="177506" x="7188200" y="3384550"/>
          <p14:tracePt t="177521" x="7161213" y="3251200"/>
          <p14:tracePt t="177537" x="7161213" y="3187700"/>
          <p14:tracePt t="177553" x="7161213" y="3116263"/>
          <p14:tracePt t="177568" x="7180263" y="3054350"/>
          <p14:tracePt t="177584" x="7180263" y="3000375"/>
          <p14:tracePt t="177601" x="7180263" y="2938463"/>
          <p14:tracePt t="177617" x="7180263" y="2894013"/>
          <p14:tracePt t="177626" x="7188200" y="2849563"/>
          <p14:tracePt t="177644" x="7188200" y="2830513"/>
          <p14:tracePt t="177660" x="7188200" y="2822575"/>
          <p14:tracePt t="177680" x="7188200" y="2813050"/>
          <p14:tracePt t="177696" x="7170738" y="2813050"/>
          <p14:tracePt t="177739" x="7161213" y="2813050"/>
          <p14:tracePt t="177745" x="7161213" y="2795588"/>
          <p14:tracePt t="177760" x="7143750" y="2679700"/>
          <p14:tracePt t="177777" x="7116763" y="2608263"/>
          <p14:tracePt t="177793" x="7108825" y="2482850"/>
          <p14:tracePt t="177811" x="7089775" y="2374900"/>
          <p14:tracePt t="177828" x="7089775" y="2286000"/>
          <p14:tracePt t="177844" x="7054850" y="2071688"/>
          <p14:tracePt t="177861" x="7010400" y="1893888"/>
          <p14:tracePt t="177878" x="6983413" y="1776413"/>
          <p14:tracePt t="177895" x="6946900" y="1697038"/>
          <p14:tracePt t="177913" x="6921500" y="1687513"/>
          <p14:tracePt t="177928" x="6894513" y="1679575"/>
          <p14:tracePt t="177945" x="6850063" y="1724025"/>
          <p14:tracePt t="177961" x="6707188" y="2081213"/>
          <p14:tracePt t="177979" x="6589713" y="2652713"/>
          <p14:tracePt t="177995" x="6500813" y="2955925"/>
          <p14:tracePt t="178012" x="6278563" y="3608388"/>
          <p14:tracePt t="178028" x="6116638" y="4135438"/>
          <p14:tracePt t="178045" x="5992813" y="4448175"/>
          <p14:tracePt t="178062" x="5965825" y="4483100"/>
          <p14:tracePt t="178096" x="5956300" y="4465638"/>
          <p14:tracePt t="178105" x="5956300" y="4429125"/>
          <p14:tracePt t="178114" x="5965825" y="4394200"/>
          <p14:tracePt t="178129" x="5983288" y="4313238"/>
          <p14:tracePt t="178146" x="6000750" y="4268788"/>
          <p14:tracePt t="178164" x="6027738" y="4187825"/>
          <p14:tracePt t="178179" x="6037263" y="4090988"/>
          <p14:tracePt t="178196" x="6064250" y="3992563"/>
          <p14:tracePt t="178214" x="6170613" y="3911600"/>
          <p14:tracePt t="178229" x="6823075" y="3536950"/>
          <p14:tracePt t="178249" x="7269163" y="3313113"/>
          <p14:tracePt t="178410" x="7278688" y="3313113"/>
          <p14:tracePt t="178416" x="7350125" y="3349625"/>
          <p14:tracePt t="178433" x="7483475" y="3394075"/>
          <p14:tracePt t="178448" x="7473950" y="3375025"/>
          <p14:tracePt t="178464" x="7439025" y="3278188"/>
          <p14:tracePt t="178481" x="7473950" y="3206750"/>
          <p14:tracePt t="178497" x="7510463" y="3179763"/>
          <p14:tracePt t="178514" x="7527925" y="3179763"/>
          <p14:tracePt t="178531" x="7554913" y="3232150"/>
          <p14:tracePt t="178548" x="7493000" y="3340100"/>
          <p14:tracePt t="178565" x="7466013" y="3402013"/>
          <p14:tracePt t="178755" x="7483475" y="3349625"/>
          <p14:tracePt t="178761" x="7456488" y="3259138"/>
          <p14:tracePt t="178770" x="7375525" y="3143250"/>
          <p14:tracePt t="178782" x="7367588" y="3071813"/>
          <p14:tracePt t="178801" x="7367588" y="3054350"/>
          <p14:tracePt t="178816" x="7367588" y="3081338"/>
          <p14:tracePt t="178834" x="7367588" y="3089275"/>
          <p14:tracePt t="178850" x="7367588" y="3054350"/>
          <p14:tracePt t="178867" x="7367588" y="3036888"/>
          <p14:tracePt t="178917" x="7367588" y="3027363"/>
          <p14:tracePt t="179000" x="7367588" y="3017838"/>
          <p14:tracePt t="179016" x="7323138" y="3017838"/>
          <p14:tracePt t="179024" x="7232650" y="3036888"/>
          <p14:tracePt t="179034" x="7161213" y="3063875"/>
          <p14:tracePt t="179051" x="7037388" y="3116263"/>
          <p14:tracePt t="179068" x="6599238" y="3286125"/>
          <p14:tracePt t="179085" x="5965825" y="3563938"/>
          <p14:tracePt t="179101" x="5349875" y="3778250"/>
          <p14:tracePt t="179118" x="4714875" y="4054475"/>
          <p14:tracePt t="179135" x="4384675" y="4224338"/>
          <p14:tracePt t="179153" x="4116388" y="4473575"/>
          <p14:tracePt t="179168" x="4089400" y="4519613"/>
          <p14:tracePt t="179185" x="4089400" y="4545013"/>
          <p14:tracePt t="179241" x="4098925" y="4537075"/>
          <p14:tracePt t="179248" x="4098925" y="4519613"/>
          <p14:tracePt t="179257" x="4125913" y="4510088"/>
          <p14:tracePt t="179273" x="4116388" y="4519613"/>
          <p14:tracePt t="179285" x="4108450" y="4545013"/>
          <p14:tracePt t="179303" x="4108450" y="4554538"/>
          <p14:tracePt t="179322" x="4108450" y="4545013"/>
          <p14:tracePt t="179338" x="4098925" y="4545013"/>
          <p14:tracePt t="179423" x="4098925" y="4554538"/>
          <p14:tracePt t="179506" x="4098925" y="4545013"/>
          <p14:tracePt t="179658" x="4081463" y="4545013"/>
          <p14:tracePt t="179665" x="4062413" y="4545013"/>
          <p14:tracePt t="179674" x="3965575" y="4527550"/>
          <p14:tracePt t="179688" x="3509963" y="4421188"/>
          <p14:tracePt t="179704" x="3276600" y="4367213"/>
          <p14:tracePt t="179746" x="3276600" y="4357688"/>
          <p14:tracePt t="179866" x="3286125" y="4357688"/>
          <p14:tracePt t="179875" x="3295650" y="4357688"/>
          <p14:tracePt t="179883" x="3322638" y="4357688"/>
          <p14:tracePt t="179890" x="3367088" y="4349750"/>
          <p14:tracePt t="179906" x="3527425" y="4330700"/>
          <p14:tracePt t="179922" x="3776663" y="4330700"/>
          <p14:tracePt t="179939" x="4170363" y="4340225"/>
          <p14:tracePt t="179956" x="4625975" y="4438650"/>
          <p14:tracePt t="179972" x="5153025" y="4616450"/>
          <p14:tracePt t="179989" x="5670550" y="4867275"/>
          <p14:tracePt t="180006" x="6170613" y="5126038"/>
          <p14:tracePt t="180025" x="6626225" y="5313363"/>
          <p14:tracePt t="180042" x="6850063" y="5376863"/>
          <p14:tracePt t="180057" x="7126288" y="5438775"/>
          <p14:tracePt t="180074" x="7278688" y="5473700"/>
          <p14:tracePt t="180090" x="7394575" y="5492750"/>
          <p14:tracePt t="180106" x="7527925" y="5510213"/>
          <p14:tracePt t="180123" x="7786688" y="5554663"/>
          <p14:tracePt t="180140" x="8064500" y="5591175"/>
          <p14:tracePt t="180157" x="8447088" y="5643563"/>
          <p14:tracePt t="180161" x="8572500" y="5662613"/>
          <p14:tracePt t="180174" x="8680450" y="5670550"/>
          <p14:tracePt t="180190" x="8823325" y="5734050"/>
          <p14:tracePt t="180210" x="8921750" y="5805488"/>
          <p14:tracePt t="180225" x="8974138" y="5876925"/>
          <p14:tracePt t="180241" x="8993188" y="5884863"/>
          <p14:tracePt t="180259" x="9001125" y="5903913"/>
          <p14:tracePt t="180274" x="9010650" y="5911850"/>
          <p14:tracePt t="180292" x="9018588" y="5911850"/>
          <p14:tracePt t="180307" x="9028113" y="5911850"/>
          <p14:tracePt t="180325" x="9055100" y="5876925"/>
          <p14:tracePt t="180341" x="9099550" y="5805488"/>
          <p14:tracePt t="180841" x="9126538" y="5367338"/>
          <p14:tracePt t="180849" x="9109075" y="5357813"/>
          <p14:tracePt t="180860" x="9082088" y="5357813"/>
          <p14:tracePt t="180877" x="9001125" y="5357813"/>
          <p14:tracePt t="180895" x="8912225" y="5349875"/>
          <p14:tracePt t="180914" x="8545513" y="5286375"/>
          <p14:tracePt t="180930" x="8224838" y="5187950"/>
          <p14:tracePt t="180946" x="7616825" y="5108575"/>
          <p14:tracePt t="180962" x="7197725" y="5054600"/>
          <p14:tracePt t="180978" x="7045325" y="5037138"/>
          <p14:tracePt t="180995" x="6992938" y="5037138"/>
          <p14:tracePt t="181013" x="6973888" y="5037138"/>
          <p14:tracePt t="181045" x="6973888" y="5027613"/>
          <p14:tracePt t="181075" x="6983413" y="5027613"/>
          <p14:tracePt t="181147" x="6973888" y="5027613"/>
          <p14:tracePt t="181153" x="6965950" y="5027613"/>
          <p14:tracePt t="181162" x="6956425" y="5027613"/>
          <p14:tracePt t="181179" x="6911975" y="5027613"/>
          <p14:tracePt t="181195" x="6850063" y="5045075"/>
          <p14:tracePt t="181213" x="6707188" y="5126038"/>
          <p14:tracePt t="181229" x="6581775" y="5224463"/>
          <p14:tracePt t="181246" x="6473825" y="5376863"/>
          <p14:tracePt t="181263" x="6303963" y="5492750"/>
          <p14:tracePt t="181282" x="6054725" y="5581650"/>
          <p14:tracePt t="181297" x="6010275" y="5599113"/>
          <p14:tracePt t="181313" x="6010275" y="5608638"/>
          <p14:tracePt t="181330" x="6010275" y="5680075"/>
          <p14:tracePt t="181346" x="6018213" y="5849938"/>
          <p14:tracePt t="181363" x="6089650" y="6153150"/>
          <p14:tracePt t="181380" x="6278563" y="6599238"/>
          <p14:tracePt t="181397" x="6394450" y="6850063"/>
          <p14:tracePt t="181414" x="6429375" y="6850063"/>
          <p14:tracePt t="181433" x="6456363" y="6850063"/>
          <p14:tracePt t="181481" x="6438900" y="6850063"/>
          <p14:tracePt t="181490" x="6429375" y="6850063"/>
          <p14:tracePt t="181498" x="6421438" y="6850063"/>
          <p14:tracePt t="181514" x="6411913" y="6850063"/>
          <p14:tracePt t="181531" x="6394450" y="6850063"/>
          <p14:tracePt t="181547" x="6367463" y="6850063"/>
          <p14:tracePt t="181564" x="6340475" y="6850063"/>
          <p14:tracePt t="181581" x="6286500" y="6850063"/>
          <p14:tracePt t="181599" x="6259513" y="6850063"/>
          <p14:tracePt t="181617" x="6251575" y="6850063"/>
          <p14:tracePt t="181634" x="6232525" y="6823075"/>
          <p14:tracePt t="181650" x="6143625" y="6761163"/>
          <p14:tracePt t="181667" x="6000750" y="6653213"/>
          <p14:tracePt t="181682" x="5849938" y="6564313"/>
          <p14:tracePt t="181698" x="5688013" y="6475413"/>
          <p14:tracePt t="181716" x="5616575" y="6429375"/>
          <p14:tracePt t="181732" x="5483225" y="6350000"/>
          <p14:tracePt t="181749" x="5340350" y="6261100"/>
          <p14:tracePt t="181766" x="5232400" y="6189663"/>
          <p14:tracePt t="181782" x="5153025" y="6143625"/>
          <p14:tracePt t="181799" x="5081588" y="6135688"/>
          <p14:tracePt t="181818" x="5072063" y="6135688"/>
          <p14:tracePt t="181834" x="5054600" y="6135688"/>
          <p14:tracePt t="181850" x="5018088" y="6135688"/>
          <p14:tracePt t="181866" x="4894263" y="6135688"/>
          <p14:tracePt t="181883" x="4741863" y="6143625"/>
          <p14:tracePt t="181900" x="4562475" y="6180138"/>
          <p14:tracePt t="181916" x="4429125" y="6189663"/>
          <p14:tracePt t="181933" x="4330700" y="6215063"/>
          <p14:tracePt t="181951" x="4286250" y="6224588"/>
          <p14:tracePt t="181995" x="4276725" y="6224588"/>
          <p14:tracePt t="182010" x="4268788" y="6224588"/>
          <p14:tracePt t="182019" x="4251325" y="6224588"/>
          <p14:tracePt t="182034" x="4224338" y="6215063"/>
          <p14:tracePt t="182051" x="4197350" y="6215063"/>
          <p14:tracePt t="182067" x="4187825" y="6207125"/>
          <p14:tracePt t="182085" x="4179888" y="6197600"/>
          <p14:tracePt t="182101" x="4152900" y="6153150"/>
          <p14:tracePt t="182136" x="4133850" y="6135688"/>
          <p14:tracePt t="182152" x="4116388" y="6091238"/>
          <p14:tracePt t="182186" x="4108450" y="6081713"/>
          <p14:tracePt t="182210" x="4089400" y="6072188"/>
          <p14:tracePt t="182227" x="4081463" y="6072188"/>
          <p14:tracePt t="182242" x="4081463" y="6064250"/>
          <p14:tracePt t="182250" x="4071938" y="6064250"/>
          <p14:tracePt t="182266" x="4062413" y="6054725"/>
          <p14:tracePt t="182274" x="4054475" y="6054725"/>
          <p14:tracePt t="182290" x="4044950" y="6046788"/>
          <p14:tracePt t="182302" x="4037013" y="6037263"/>
          <p14:tracePt t="182319" x="4017963" y="6019800"/>
          <p14:tracePt t="182338" x="4010025" y="6019800"/>
          <p14:tracePt t="182339" x="4010025" y="6010275"/>
          <p14:tracePt t="182353" x="3990975" y="6010275"/>
          <p14:tracePt t="182378" x="3990975" y="6000750"/>
          <p14:tracePt t="182394" x="3983038" y="6000750"/>
          <p14:tracePt t="182404" x="3983038" y="5992813"/>
          <p14:tracePt t="182419" x="3973513" y="5983288"/>
          <p14:tracePt t="182436" x="3965575" y="5965825"/>
          <p14:tracePt t="182453" x="3965575" y="5956300"/>
          <p14:tracePt t="182470" x="3956050" y="5929313"/>
          <p14:tracePt t="182486" x="3938588" y="5894388"/>
          <p14:tracePt t="182503" x="3911600" y="5867400"/>
          <p14:tracePt t="182521" x="3894138" y="5778500"/>
          <p14:tracePt t="182540" x="3848100" y="5643563"/>
          <p14:tracePt t="182554" x="3786188" y="5519738"/>
          <p14:tracePt t="182570" x="3724275" y="5384800"/>
          <p14:tracePt t="182587" x="3705225" y="5330825"/>
          <p14:tracePt t="182604" x="3652838" y="5259388"/>
          <p14:tracePt t="182620" x="3633788" y="5207000"/>
          <p14:tracePt t="182638" x="3625850" y="5187950"/>
          <p14:tracePt t="182654" x="3616325" y="5162550"/>
          <p14:tracePt t="182671" x="3616325" y="5153025"/>
          <p14:tracePt t="182687" x="3598863" y="5099050"/>
          <p14:tracePt t="182707" x="3544888" y="4948238"/>
          <p14:tracePt t="182722" x="3473450" y="4805363"/>
          <p14:tracePt t="182738" x="3402013" y="4679950"/>
          <p14:tracePt t="182755" x="3357563" y="4625975"/>
          <p14:tracePt t="182771" x="3303588" y="4510088"/>
          <p14:tracePt t="182788" x="3268663" y="4421188"/>
          <p14:tracePt t="182805" x="3241675" y="4322763"/>
          <p14:tracePt t="182822" x="3224213" y="4224338"/>
          <p14:tracePt t="182838" x="3205163" y="4152900"/>
          <p14:tracePt t="182855" x="3187700" y="4098925"/>
          <p14:tracePt t="182872" x="3179763" y="4081463"/>
          <p14:tracePt t="182947" x="3170238" y="4081463"/>
          <p14:tracePt t="182970" x="3160713" y="4081463"/>
          <p14:tracePt t="182997" x="3152775" y="4081463"/>
          <p14:tracePt t="183019" x="3133725" y="4081463"/>
          <p14:tracePt t="183051" x="3125788" y="4098925"/>
          <p14:tracePt t="183059" x="3108325" y="4125913"/>
          <p14:tracePt t="183074" x="3062288" y="4179888"/>
          <p14:tracePt t="183091" x="3027363" y="4251325"/>
          <p14:tracePt t="183107" x="3017838" y="4295775"/>
          <p14:tracePt t="183123" x="3017838" y="4305300"/>
          <p14:tracePt t="183139" x="3017838" y="4313238"/>
          <p14:tracePt t="183178" x="3027363" y="4322763"/>
          <p14:tracePt t="183195" x="3036888" y="4322763"/>
          <p14:tracePt t="183207" x="3044825" y="4322763"/>
          <p14:tracePt t="183224" x="3071813" y="4322763"/>
          <p14:tracePt t="183242" x="3081338" y="4322763"/>
          <p14:tracePt t="183259" x="3089275" y="4322763"/>
          <p14:tracePt t="183275" x="3089275" y="4313238"/>
          <p14:tracePt t="183291" x="3089275" y="4295775"/>
          <p14:tracePt t="183308" x="3071813" y="4278313"/>
          <p14:tracePt t="183324" x="3044825" y="4259263"/>
          <p14:tracePt t="183341" x="3000375" y="4233863"/>
          <p14:tracePt t="183374" x="2990850" y="4214813"/>
          <p14:tracePt t="183391" x="2982913" y="4214813"/>
          <p14:tracePt t="183409" x="2955925" y="4206875"/>
          <p14:tracePt t="183426" x="2955925" y="4197350"/>
          <p14:tracePt t="183476" x="2973388" y="4214813"/>
          <p14:tracePt t="183482" x="2990850" y="4268788"/>
          <p14:tracePt t="183494" x="3044825" y="4278313"/>
          <p14:tracePt t="183510" x="3170238" y="4322763"/>
          <p14:tracePt t="183526" x="3268663" y="4349750"/>
          <p14:tracePt t="183542" x="3348038" y="4349750"/>
          <p14:tracePt t="183559" x="3367088" y="4349750"/>
          <p14:tracePt t="183595" x="3367088" y="4340225"/>
          <p14:tracePt t="183603" x="3357563" y="4313238"/>
          <p14:tracePt t="183611" x="3322638" y="4313238"/>
          <p14:tracePt t="183626" x="3224213" y="4305300"/>
          <p14:tracePt t="183643" x="3170238" y="4330700"/>
          <p14:tracePt t="183660" x="3160713" y="4384675"/>
          <p14:tracePt t="183666" x="3160713" y="4429125"/>
          <p14:tracePt t="183676" x="3160713" y="4465638"/>
          <p14:tracePt t="183693" x="3197225" y="4510088"/>
          <p14:tracePt t="183710" x="3241675" y="4545013"/>
          <p14:tracePt t="183727" x="3276600" y="4564063"/>
          <p14:tracePt t="183745" x="3411538" y="4564063"/>
          <p14:tracePt t="183760" x="3429000" y="4564063"/>
          <p14:tracePt t="183777" x="3455988" y="4545013"/>
          <p14:tracePt t="183890" x="3455988" y="4537075"/>
          <p14:tracePt t="195023" x="3438525" y="4500563"/>
          <p14:tracePt t="195031" x="3438525" y="4465638"/>
          <p14:tracePt t="195042" x="3438525" y="4456113"/>
          <p14:tracePt t="195056" x="3438525" y="4492625"/>
          <p14:tracePt t="195072" x="3438525" y="4545013"/>
        </p14:tracePtLst>
      </p14:laserTrace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ext uri="{D42A27DB-BD31-4B8C-83A1-F6EECF244321}">
                <p14:modId xmlns:p14="http://schemas.microsoft.com/office/powerpoint/2010/main" val="422801732"/>
              </p:ext>
            </p:extLst>
          </p:nvPr>
        </p:nvGraphicFramePr>
        <p:xfrm>
          <a:off x="707214" y="260648"/>
          <a:ext cx="6048672" cy="7488832"/>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2"/>
          <p:cNvSpPr txBox="1">
            <a:spLocks noChangeArrowheads="1"/>
          </p:cNvSpPr>
          <p:nvPr/>
        </p:nvSpPr>
        <p:spPr bwMode="auto">
          <a:xfrm>
            <a:off x="6755886" y="42622"/>
            <a:ext cx="5244770" cy="1442162"/>
          </a:xfrm>
          <a:prstGeom prst="rect">
            <a:avLst/>
          </a:prstGeom>
          <a:ln w="12700" cap="flat" algn="ctr">
            <a:miter lim="800000"/>
            <a:headEnd/>
            <a:tailEnd/>
          </a:ln>
        </p:spPr>
        <p:txBody>
          <a:bodyPr vert="horz" wrap="square" lIns="90488" tIns="44450" rIns="90488" bIns="44450" numCol="1" anchor="ctr" anchorCtr="0" compatLnSpc="1">
            <a:prstTxWarp prst="textNoShape">
              <a:avLst/>
            </a:prstTxWarp>
          </a:bodyPr>
          <a:lstStyle>
            <a:lvl1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2pPr>
            <a:lvl3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3pPr>
            <a:lvl4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4pPr>
            <a:lvl5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5pPr>
            <a:lvl6pPr marL="4572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6pPr>
            <a:lvl7pPr marL="9144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7pPr>
            <a:lvl8pPr marL="13716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8pPr>
            <a:lvl9pPr marL="18288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9pPr>
          </a:lstStyle>
          <a:p>
            <a:pPr indent="-274638">
              <a:tabLst>
                <a:tab pos="809625" algn="l"/>
              </a:tabLst>
              <a:defRPr/>
            </a:pPr>
            <a:r>
              <a:rPr lang="en-US" sz="2700" b="1" u="none" kern="0" dirty="0">
                <a:solidFill>
                  <a:srgbClr val="F6EF60"/>
                </a:solidFill>
                <a:latin typeface="Calibri" pitchFamily="34" charset="0"/>
                <a:cs typeface="Calibri" pitchFamily="34" charset="0"/>
              </a:rPr>
              <a:t>WE FOUND OUT WHICH SPECIES SURVIVE AND GROW WELL AND WHICH DO NOT</a:t>
            </a:r>
          </a:p>
        </p:txBody>
      </p:sp>
      <p:sp>
        <p:nvSpPr>
          <p:cNvPr id="6" name="Text Box 4"/>
          <p:cNvSpPr txBox="1">
            <a:spLocks noChangeArrowheads="1"/>
          </p:cNvSpPr>
          <p:nvPr/>
        </p:nvSpPr>
        <p:spPr bwMode="auto">
          <a:xfrm>
            <a:off x="7979513" y="6433591"/>
            <a:ext cx="33010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defRPr/>
            </a:pPr>
            <a:r>
              <a:rPr lang="en-GB" altLang="en-US" sz="1400" b="1" i="1" dirty="0">
                <a:solidFill>
                  <a:srgbClr val="00FF00">
                    <a:lumMod val="20000"/>
                    <a:lumOff val="80000"/>
                  </a:srgbClr>
                </a:solidFill>
                <a:effectLst>
                  <a:outerShdw blurRad="38100" dist="38100" dir="2700000" algn="tl">
                    <a:srgbClr val="000000"/>
                  </a:outerShdw>
                </a:effectLst>
                <a:cs typeface="Angsana New" panose="02020603050405020304" pitchFamily="18" charset="-34"/>
              </a:rPr>
              <a:t>Acrocarpus fraxinifolius 2 years old</a:t>
            </a:r>
            <a:endParaRPr lang="en-US" altLang="en-US" sz="1400" b="1" i="1" dirty="0">
              <a:solidFill>
                <a:srgbClr val="00FF00">
                  <a:lumMod val="20000"/>
                  <a:lumOff val="80000"/>
                </a:srgbClr>
              </a:solidFill>
              <a:effectLst>
                <a:outerShdw blurRad="38100" dist="38100" dir="2700000" algn="tl">
                  <a:srgbClr val="000000"/>
                </a:outerShdw>
              </a:effectLst>
              <a:cs typeface="Angsana New" panose="02020603050405020304" pitchFamily="18" charset="-34"/>
            </a:endParaRPr>
          </a:p>
        </p:txBody>
      </p:sp>
      <p:pic>
        <p:nvPicPr>
          <p:cNvPr id="8" name="Picture 7"/>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7729676" y="1484784"/>
            <a:ext cx="3694916" cy="4825248"/>
          </a:xfrm>
          <a:prstGeom prst="rect">
            <a:avLst/>
          </a:prstGeom>
          <a:effectLst>
            <a:outerShdw blurRad="330200" dist="88900" dir="8400000" sx="103000" sy="103000" algn="ctr" rotWithShape="0">
              <a:srgbClr val="000000">
                <a:alpha val="96000"/>
              </a:srgbClr>
            </a:outerShdw>
          </a:effectLst>
        </p:spPr>
      </p:pic>
      <p:sp>
        <p:nvSpPr>
          <p:cNvPr id="7" name="Rectangle 6"/>
          <p:cNvSpPr/>
          <p:nvPr/>
        </p:nvSpPr>
        <p:spPr>
          <a:xfrm>
            <a:off x="119336" y="117372"/>
            <a:ext cx="2198039"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nchor="b">
            <a:spAutoFit/>
          </a:bodyPr>
          <a:lstStyle/>
          <a:p>
            <a:pPr algn="ctr">
              <a:lnSpc>
                <a:spcPct val="90000"/>
              </a:lnSpc>
              <a:spcBef>
                <a:spcPts val="0"/>
              </a:spcBef>
              <a:defRPr/>
            </a:pPr>
            <a:r>
              <a:rPr lang="en-GB" sz="4000" b="1" i="1" dirty="0">
                <a:solidFill>
                  <a:srgbClr val="00FF00">
                    <a:lumMod val="20000"/>
                    <a:lumOff val="8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rPr>
              <a:t>BIOMASS</a:t>
            </a:r>
          </a:p>
        </p:txBody>
      </p:sp>
    </p:spTree>
    <p:extLst>
      <p:ext uri="{BB962C8B-B14F-4D97-AF65-F5344CB8AC3E}">
        <p14:creationId xmlns:p14="http://schemas.microsoft.com/office/powerpoint/2010/main" val="3576527583"/>
      </p:ext>
    </p:extLst>
  </p:cSld>
  <p:clrMapOvr>
    <a:masterClrMapping/>
  </p:clrMapOvr>
  <p:transition spd="slow" advTm="82261"/>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3"/>
          <p:cNvSpPr txBox="1">
            <a:spLocks noChangeArrowheads="1"/>
          </p:cNvSpPr>
          <p:nvPr/>
        </p:nvSpPr>
        <p:spPr bwMode="auto">
          <a:xfrm>
            <a:off x="119336" y="44624"/>
            <a:ext cx="11809312" cy="144655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87313" algn="ctr">
              <a:spcBef>
                <a:spcPts val="0"/>
              </a:spcBef>
              <a:tabLst>
                <a:tab pos="901700" algn="l"/>
              </a:tabLst>
              <a:defRPr/>
            </a:pPr>
            <a:r>
              <a:rPr lang="en-US" sz="4400" b="1" dirty="0">
                <a:solidFill>
                  <a:srgbClr val="E3E500">
                    <a:lumMod val="60000"/>
                    <a:lumOff val="40000"/>
                  </a:srgb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Carbon in trees goes back to normal levels in about 20 years</a:t>
            </a:r>
            <a:endParaRPr lang="th-TH" sz="4400" b="1" dirty="0">
              <a:solidFill>
                <a:srgbClr val="E3E500">
                  <a:lumMod val="60000"/>
                  <a:lumOff val="4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endParaRPr>
          </a:p>
        </p:txBody>
      </p:sp>
      <p:pic>
        <p:nvPicPr>
          <p:cNvPr id="2" name="Picture 1">
            <a:extLst>
              <a:ext uri="{FF2B5EF4-FFF2-40B4-BE49-F238E27FC236}">
                <a16:creationId xmlns:a16="http://schemas.microsoft.com/office/drawing/2014/main" id="{7405E294-5CC4-4FB0-A9BF-E52631C59015}"/>
              </a:ext>
            </a:extLst>
          </p:cNvPr>
          <p:cNvPicPr>
            <a:picLocks noChangeAspect="1"/>
          </p:cNvPicPr>
          <p:nvPr/>
        </p:nvPicPr>
        <p:blipFill>
          <a:blip r:embed="rId2"/>
          <a:stretch>
            <a:fillRect/>
          </a:stretch>
        </p:blipFill>
        <p:spPr>
          <a:xfrm>
            <a:off x="1703513" y="1599635"/>
            <a:ext cx="8920322" cy="5141733"/>
          </a:xfrm>
          <a:prstGeom prst="rect">
            <a:avLst/>
          </a:prstGeom>
        </p:spPr>
      </p:pic>
      <p:sp>
        <p:nvSpPr>
          <p:cNvPr id="9" name="Rectangle 8"/>
          <p:cNvSpPr/>
          <p:nvPr/>
        </p:nvSpPr>
        <p:spPr>
          <a:xfrm>
            <a:off x="407368" y="889316"/>
            <a:ext cx="2198039" cy="646331"/>
          </a:xfrm>
          <a:prstGeom prst="rect">
            <a:avLst/>
          </a:prstGeom>
          <a:solidFill>
            <a:srgbClr val="326A00">
              <a:alpha val="71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nchor="b">
            <a:spAutoFit/>
          </a:bodyPr>
          <a:lstStyle/>
          <a:p>
            <a:pPr algn="ctr">
              <a:lnSpc>
                <a:spcPct val="90000"/>
              </a:lnSpc>
              <a:spcBef>
                <a:spcPts val="0"/>
              </a:spcBef>
              <a:defRPr/>
            </a:pPr>
            <a:r>
              <a:rPr lang="en-GB" sz="4000" b="1" i="1" dirty="0">
                <a:solidFill>
                  <a:srgbClr val="00FF00">
                    <a:lumMod val="20000"/>
                    <a:lumOff val="8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rPr>
              <a:t>BIOMASS</a:t>
            </a:r>
          </a:p>
        </p:txBody>
      </p:sp>
    </p:spTree>
    <p:extLst>
      <p:ext uri="{BB962C8B-B14F-4D97-AF65-F5344CB8AC3E}">
        <p14:creationId xmlns:p14="http://schemas.microsoft.com/office/powerpoint/2010/main" val="1116171998"/>
      </p:ext>
    </p:extLst>
  </p:cSld>
  <p:clrMapOvr>
    <a:masterClrMapping/>
  </p:clrMapOvr>
  <p:transition spd="slow" advTm="70987"/>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1127448" y="-4734"/>
            <a:ext cx="9523320" cy="6899317"/>
          </a:xfrm>
          <a:prstGeom prst="rect">
            <a:avLst/>
          </a:prstGeom>
          <a:noFill/>
          <a:ln w="76200">
            <a:noFill/>
            <a:miter lim="800000"/>
            <a:headEnd/>
            <a:tailEnd/>
          </a:ln>
        </p:spPr>
      </p:pic>
      <p:sp>
        <p:nvSpPr>
          <p:cNvPr id="631811" name="Text Box 3"/>
          <p:cNvSpPr txBox="1">
            <a:spLocks noChangeArrowheads="1"/>
          </p:cNvSpPr>
          <p:nvPr/>
        </p:nvSpPr>
        <p:spPr bwMode="auto">
          <a:xfrm>
            <a:off x="1596008" y="44625"/>
            <a:ext cx="8964488" cy="830997"/>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87313">
              <a:spcBef>
                <a:spcPts val="0"/>
              </a:spcBef>
              <a:tabLst>
                <a:tab pos="901700" algn="l"/>
              </a:tabLst>
              <a:defRPr/>
            </a:pPr>
            <a:r>
              <a:rPr lang="en-US" sz="2400" b="1" dirty="0">
                <a:solidFill>
                  <a:srgbClr val="E3E500">
                    <a:lumMod val="60000"/>
                    <a:lumOff val="40000"/>
                  </a:srgb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6 years after planting – multilayered canopy; weeds replaced by leaf litter, competition-free conditions for tree seedling establishment.</a:t>
            </a:r>
            <a:r>
              <a:rPr lang="en-GB" sz="2400" b="1" dirty="0">
                <a:solidFill>
                  <a:srgbClr val="00FF00">
                    <a:lumMod val="20000"/>
                    <a:lumOff val="80000"/>
                  </a:srgbClr>
                </a:solidFill>
                <a:latin typeface="Calibri" panose="020F0502020204030204" pitchFamily="34" charset="0"/>
                <a:cs typeface="Calibri" panose="020F0502020204030204" pitchFamily="34" charset="0"/>
              </a:rPr>
              <a:t> </a:t>
            </a:r>
            <a:endParaRPr lang="th-TH" sz="2400" b="1" dirty="0">
              <a:solidFill>
                <a:srgbClr val="E3E500">
                  <a:lumMod val="60000"/>
                  <a:lumOff val="4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endParaRPr>
          </a:p>
        </p:txBody>
      </p:sp>
      <p:pic>
        <p:nvPicPr>
          <p:cNvPr id="631812" name="Picture 4"/>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168696" y="1216935"/>
            <a:ext cx="17263990" cy="6155638"/>
          </a:xfrm>
          <a:prstGeom prst="rect">
            <a:avLst/>
          </a:prstGeom>
          <a:noFill/>
          <a:ln w="12700">
            <a:noFill/>
            <a:miter lim="800000"/>
            <a:headEnd/>
            <a:tailEnd/>
          </a:ln>
        </p:spPr>
      </p:pic>
      <p:sp>
        <p:nvSpPr>
          <p:cNvPr id="5" name="Rectangle 4"/>
          <p:cNvSpPr/>
          <p:nvPr/>
        </p:nvSpPr>
        <p:spPr>
          <a:xfrm>
            <a:off x="1624135" y="910462"/>
            <a:ext cx="2989320"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nchor="b">
            <a:spAutoFit/>
          </a:bodyPr>
          <a:lstStyle/>
          <a:p>
            <a:pPr algn="ctr">
              <a:lnSpc>
                <a:spcPct val="90000"/>
              </a:lnSpc>
              <a:spcBef>
                <a:spcPts val="0"/>
              </a:spcBef>
              <a:defRPr/>
            </a:pPr>
            <a:r>
              <a:rPr lang="en-GB" sz="4000" b="1" i="1" dirty="0">
                <a:solidFill>
                  <a:srgbClr val="00FF00">
                    <a:lumMod val="20000"/>
                    <a:lumOff val="8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rPr>
              <a:t>STRUCTURE</a:t>
            </a:r>
          </a:p>
        </p:txBody>
      </p:sp>
    </p:spTree>
    <p:custDataLst>
      <p:tags r:id="rId1"/>
    </p:custDataLst>
    <p:extLst>
      <p:ext uri="{BB962C8B-B14F-4D97-AF65-F5344CB8AC3E}">
        <p14:creationId xmlns:p14="http://schemas.microsoft.com/office/powerpoint/2010/main" val="304546376"/>
      </p:ext>
    </p:extLst>
  </p:cSld>
  <p:clrMapOvr>
    <a:masterClrMapping/>
  </p:clrMapOvr>
  <p:transition advTm="41129"/>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31812"/>
                                        </p:tgtEl>
                                        <p:attrNameLst>
                                          <p:attrName>style.visibility</p:attrName>
                                        </p:attrNameLst>
                                      </p:cBhvr>
                                      <p:to>
                                        <p:strVal val="visible"/>
                                      </p:to>
                                    </p:set>
                                    <p:anim calcmode="lin" valueType="num">
                                      <p:cBhvr additive="base">
                                        <p:cTn id="7" dur="2000" fill="hold"/>
                                        <p:tgtEl>
                                          <p:spTgt spid="631812"/>
                                        </p:tgtEl>
                                        <p:attrNameLst>
                                          <p:attrName>ppt_x</p:attrName>
                                        </p:attrNameLst>
                                      </p:cBhvr>
                                      <p:tavLst>
                                        <p:tav tm="0">
                                          <p:val>
                                            <p:strVal val="0-#ppt_w/2"/>
                                          </p:val>
                                        </p:tav>
                                        <p:tav tm="100000">
                                          <p:val>
                                            <p:strVal val="#ppt_x"/>
                                          </p:val>
                                        </p:tav>
                                      </p:tavLst>
                                    </p:anim>
                                    <p:anim calcmode="lin" valueType="num">
                                      <p:cBhvr additive="base">
                                        <p:cTn id="8" dur="2000" fill="hold"/>
                                        <p:tgtEl>
                                          <p:spTgt spid="6318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6" name="Text Box 2"/>
          <p:cNvSpPr txBox="1">
            <a:spLocks noChangeArrowheads="1"/>
          </p:cNvSpPr>
          <p:nvPr/>
        </p:nvSpPr>
        <p:spPr bwMode="auto">
          <a:xfrm>
            <a:off x="287716" y="260648"/>
            <a:ext cx="8712967" cy="2665345"/>
          </a:xfrm>
          <a:prstGeom prst="rect">
            <a:avLst/>
          </a:prstGeom>
          <a:noFill/>
          <a:ln w="12700">
            <a:noFill/>
            <a:miter lim="800000"/>
            <a:headEnd/>
            <a:tailEnd/>
          </a:ln>
          <a:effectLst/>
        </p:spPr>
        <p:txBody>
          <a:bodyPr wrap="square">
            <a:spAutoFit/>
          </a:bodyPr>
          <a:lstStyle/>
          <a:p>
            <a:pPr>
              <a:lnSpc>
                <a:spcPct val="95000"/>
              </a:lnSpc>
              <a:defRPr/>
            </a:pPr>
            <a:r>
              <a:rPr lang="en-US" sz="4400" b="1" dirty="0">
                <a:solidFill>
                  <a:schemeClr val="accent2"/>
                </a:solidFill>
                <a:effectLst>
                  <a:outerShdw blurRad="38100" dist="38100" dir="2700000" algn="tl">
                    <a:srgbClr val="000000"/>
                  </a:outerShdw>
                </a:effectLst>
                <a:latin typeface="Calibri" pitchFamily="34" charset="0"/>
                <a:cs typeface="Calibri" pitchFamily="34" charset="0"/>
              </a:rPr>
              <a:t>The more disturbed the ecosystem has become  – the harder and longer you have to work to pull it towards the target forest condition …</a:t>
            </a:r>
          </a:p>
        </p:txBody>
      </p:sp>
      <p:pic>
        <p:nvPicPr>
          <p:cNvPr id="237571"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30014" y="2492896"/>
            <a:ext cx="7486666" cy="4207250"/>
          </a:xfrm>
          <a:prstGeom prst="rect">
            <a:avLst/>
          </a:prstGeom>
          <a:noFill/>
          <a:ln w="9525">
            <a:noFill/>
            <a:miter lim="800000"/>
            <a:headEnd/>
            <a:tailEnd/>
          </a:ln>
          <a:effectLst/>
        </p:spPr>
      </p:pic>
      <p:pic>
        <p:nvPicPr>
          <p:cNvPr id="4" name="Picture 6" descr="C:\Users\User\AppData\Local\Microsoft\Windows\Temporary Internet Files\Content.IE5\GQHMUDB2\MC900434841[1].png"/>
          <p:cNvPicPr>
            <a:picLocks noChangeAspect="1" noChangeArrowheads="1"/>
          </p:cNvPicPr>
          <p:nvPr/>
        </p:nvPicPr>
        <p:blipFill>
          <a:blip r:embed="rId4" cstate="screen"/>
          <a:srcRect/>
          <a:stretch>
            <a:fillRect/>
          </a:stretch>
        </p:blipFill>
        <p:spPr bwMode="auto">
          <a:xfrm>
            <a:off x="2977312" y="3413186"/>
            <a:ext cx="3241742" cy="3241742"/>
          </a:xfrm>
          <a:prstGeom prst="rect">
            <a:avLst/>
          </a:prstGeom>
          <a:noFill/>
        </p:spPr>
      </p:pic>
    </p:spTree>
  </p:cSld>
  <p:clrMapOvr>
    <a:masterClrMapping/>
  </p:clrMapOvr>
  <p:transition advTm="2729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5109" y="1279527"/>
            <a:ext cx="9144000" cy="514350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109" y="1279527"/>
            <a:ext cx="9144000" cy="514350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8882" y="1275264"/>
            <a:ext cx="9144000" cy="51435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0604" y="1286901"/>
            <a:ext cx="9144000" cy="5143500"/>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8998" y="1282289"/>
            <a:ext cx="9144000" cy="5143500"/>
          </a:xfrm>
          <a:prstGeom prst="rect">
            <a:avLst/>
          </a:prstGeom>
        </p:spPr>
      </p:pic>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25596" y="1286901"/>
            <a:ext cx="9144000" cy="5143500"/>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19413" y="1280908"/>
            <a:ext cx="9144000" cy="5143500"/>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528465" y="1278854"/>
            <a:ext cx="9144000" cy="5143500"/>
          </a:xfrm>
          <a:prstGeom prst="rect">
            <a:avLst/>
          </a:prstGeom>
        </p:spPr>
      </p:pic>
      <p:pic>
        <p:nvPicPr>
          <p:cNvPr id="10" name="Picture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25596" y="1286901"/>
            <a:ext cx="9144000" cy="5143500"/>
          </a:xfrm>
          <a:prstGeom prst="rect">
            <a:avLst/>
          </a:prstGeom>
        </p:spPr>
      </p:pic>
      <p:pic>
        <p:nvPicPr>
          <p:cNvPr id="11" name="Picture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32464" y="1291514"/>
            <a:ext cx="9144000" cy="5143500"/>
          </a:xfrm>
          <a:prstGeom prst="rect">
            <a:avLst/>
          </a:prstGeom>
        </p:spPr>
      </p:pic>
      <p:pic>
        <p:nvPicPr>
          <p:cNvPr id="12" name="Picture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24583" y="1295535"/>
            <a:ext cx="9144000" cy="5143500"/>
          </a:xfrm>
          <a:prstGeom prst="rect">
            <a:avLst/>
          </a:prstGeom>
        </p:spPr>
      </p:pic>
      <p:pic>
        <p:nvPicPr>
          <p:cNvPr id="13" name="Picture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12723" y="1307763"/>
            <a:ext cx="9144000" cy="5143500"/>
          </a:xfrm>
          <a:prstGeom prst="rect">
            <a:avLst/>
          </a:prstGeom>
        </p:spPr>
      </p:pic>
      <p:pic>
        <p:nvPicPr>
          <p:cNvPr id="14" name="Picture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521643" y="1313756"/>
            <a:ext cx="9144000" cy="5143500"/>
          </a:xfrm>
          <a:prstGeom prst="rect">
            <a:avLst/>
          </a:prstGeom>
        </p:spPr>
      </p:pic>
      <p:pic>
        <p:nvPicPr>
          <p:cNvPr id="15" name="Picture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517138" y="1314721"/>
            <a:ext cx="9144000" cy="5143500"/>
          </a:xfrm>
          <a:prstGeom prst="rect">
            <a:avLst/>
          </a:prstGeom>
        </p:spPr>
      </p:pic>
      <p:pic>
        <p:nvPicPr>
          <p:cNvPr id="16" name="Picture 1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521551" y="1302036"/>
            <a:ext cx="9144000" cy="5143500"/>
          </a:xfrm>
          <a:prstGeom prst="rect">
            <a:avLst/>
          </a:prstGeom>
        </p:spPr>
      </p:pic>
      <p:pic>
        <p:nvPicPr>
          <p:cNvPr id="17" name="Picture 1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517556" y="1300625"/>
            <a:ext cx="9144000" cy="5143500"/>
          </a:xfrm>
          <a:prstGeom prst="rect">
            <a:avLst/>
          </a:prstGeom>
        </p:spPr>
      </p:pic>
      <p:pic>
        <p:nvPicPr>
          <p:cNvPr id="18" name="Picture 17"/>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517803" y="1306810"/>
            <a:ext cx="9144000" cy="5143500"/>
          </a:xfrm>
          <a:prstGeom prst="rect">
            <a:avLst/>
          </a:prstGeom>
        </p:spPr>
      </p:pic>
      <p:pic>
        <p:nvPicPr>
          <p:cNvPr id="19" name="Picture 18"/>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518707" y="1309856"/>
            <a:ext cx="9144000" cy="5143500"/>
          </a:xfrm>
          <a:prstGeom prst="rect">
            <a:avLst/>
          </a:prstGeom>
        </p:spPr>
      </p:pic>
      <p:pic>
        <p:nvPicPr>
          <p:cNvPr id="20" name="Picture 1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522768" y="1311450"/>
            <a:ext cx="9144000" cy="5143500"/>
          </a:xfrm>
          <a:prstGeom prst="rect">
            <a:avLst/>
          </a:prstGeom>
        </p:spPr>
      </p:pic>
      <p:pic>
        <p:nvPicPr>
          <p:cNvPr id="21" name="Picture 20"/>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515394" y="1296467"/>
            <a:ext cx="9144000" cy="5143500"/>
          </a:xfrm>
          <a:prstGeom prst="rect">
            <a:avLst/>
          </a:prstGeom>
        </p:spPr>
      </p:pic>
      <p:pic>
        <p:nvPicPr>
          <p:cNvPr id="22" name="Picture 21"/>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522015" y="1277007"/>
            <a:ext cx="9144000" cy="5143500"/>
          </a:xfrm>
          <a:prstGeom prst="rect">
            <a:avLst/>
          </a:prstGeom>
        </p:spPr>
      </p:pic>
      <p:pic>
        <p:nvPicPr>
          <p:cNvPr id="23" name="Picture 22"/>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527670" y="1268760"/>
            <a:ext cx="9144000" cy="5143500"/>
          </a:xfrm>
          <a:prstGeom prst="rect">
            <a:avLst/>
          </a:prstGeom>
        </p:spPr>
      </p:pic>
      <p:sp>
        <p:nvSpPr>
          <p:cNvPr id="24" name="TextBox 23">
            <a:extLst>
              <a:ext uri="{FF2B5EF4-FFF2-40B4-BE49-F238E27FC236}">
                <a16:creationId xmlns:a16="http://schemas.microsoft.com/office/drawing/2014/main" id="{6F903825-7FE8-4B93-8D02-8B4960822021}"/>
              </a:ext>
            </a:extLst>
          </p:cNvPr>
          <p:cNvSpPr txBox="1"/>
          <p:nvPr/>
        </p:nvSpPr>
        <p:spPr>
          <a:xfrm>
            <a:off x="1775520" y="188640"/>
            <a:ext cx="8784976" cy="707886"/>
          </a:xfrm>
          <a:prstGeom prst="rect">
            <a:avLst/>
          </a:prstGeom>
          <a:noFill/>
        </p:spPr>
        <p:txBody>
          <a:bodyPr wrap="square" rtlCol="0">
            <a:spAutoFit/>
          </a:bodyPr>
          <a:lstStyle/>
          <a:p>
            <a:pPr algn="ctr"/>
            <a:r>
              <a:rPr lang="en-US" sz="4000"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Biodiversity Recovery – mammals return </a:t>
            </a:r>
          </a:p>
        </p:txBody>
      </p:sp>
      <p:sp>
        <p:nvSpPr>
          <p:cNvPr id="25" name="TextBox 24">
            <a:extLst>
              <a:ext uri="{FF2B5EF4-FFF2-40B4-BE49-F238E27FC236}">
                <a16:creationId xmlns:a16="http://schemas.microsoft.com/office/drawing/2014/main" id="{2E03D7DC-BD2B-4B25-9E41-85C0261A50D3}"/>
              </a:ext>
            </a:extLst>
          </p:cNvPr>
          <p:cNvSpPr txBox="1"/>
          <p:nvPr/>
        </p:nvSpPr>
        <p:spPr>
          <a:xfrm>
            <a:off x="1458834" y="1412776"/>
            <a:ext cx="6131957" cy="523220"/>
          </a:xfrm>
          <a:prstGeom prst="rect">
            <a:avLst/>
          </a:prstGeom>
          <a:noFill/>
        </p:spPr>
        <p:txBody>
          <a:bodyPr wrap="square" rtlCol="0">
            <a:spAutoFit/>
          </a:bodyPr>
          <a:lstStyle/>
          <a:p>
            <a:pPr algn="ct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Leopard Cat (</a:t>
            </a:r>
            <a:r>
              <a:rPr lang="en-US" b="1" i="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Prionailurus bengalensis</a:t>
            </a: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346951312"/>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5"/>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8"/>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9"/>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11"/>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500"/>
                                  </p:stCondLst>
                                  <p:childTnLst>
                                    <p:set>
                                      <p:cBhvr>
                                        <p:cTn id="33" dur="1" fill="hold">
                                          <p:stCondLst>
                                            <p:cond delay="0"/>
                                          </p:stCondLst>
                                        </p:cTn>
                                        <p:tgtEl>
                                          <p:spTgt spid="12"/>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500"/>
                                  </p:stCondLst>
                                  <p:childTnLst>
                                    <p:set>
                                      <p:cBhvr>
                                        <p:cTn id="36" dur="1" fill="hold">
                                          <p:stCondLst>
                                            <p:cond delay="0"/>
                                          </p:stCondLst>
                                        </p:cTn>
                                        <p:tgtEl>
                                          <p:spTgt spid="13"/>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200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7500"/>
                            </p:stCondLst>
                            <p:childTnLst>
                              <p:par>
                                <p:cTn id="41" presetID="1" presetClass="entr" presetSubtype="0" fill="hold" nodeType="afterEffect">
                                  <p:stCondLst>
                                    <p:cond delay="2000"/>
                                  </p:stCondLst>
                                  <p:childTnLst>
                                    <p:set>
                                      <p:cBhvr>
                                        <p:cTn id="42" dur="1" fill="hold">
                                          <p:stCondLst>
                                            <p:cond delay="0"/>
                                          </p:stCondLst>
                                        </p:cTn>
                                        <p:tgtEl>
                                          <p:spTgt spid="15"/>
                                        </p:tgtEl>
                                        <p:attrNameLst>
                                          <p:attrName>style.visibility</p:attrName>
                                        </p:attrNameLst>
                                      </p:cBhvr>
                                      <p:to>
                                        <p:strVal val="visible"/>
                                      </p:to>
                                    </p:set>
                                  </p:childTnLst>
                                </p:cTn>
                              </p:par>
                            </p:childTnLst>
                          </p:cTn>
                        </p:par>
                        <p:par>
                          <p:cTn id="43" fill="hold">
                            <p:stCondLst>
                              <p:cond delay="9500"/>
                            </p:stCondLst>
                            <p:childTnLst>
                              <p:par>
                                <p:cTn id="44" presetID="1" presetClass="entr" presetSubtype="0" fill="hold" nodeType="afterEffect">
                                  <p:stCondLst>
                                    <p:cond delay="2000"/>
                                  </p:stCondLst>
                                  <p:childTnLst>
                                    <p:set>
                                      <p:cBhvr>
                                        <p:cTn id="45" dur="1" fill="hold">
                                          <p:stCondLst>
                                            <p:cond delay="0"/>
                                          </p:stCondLst>
                                        </p:cTn>
                                        <p:tgtEl>
                                          <p:spTgt spid="16"/>
                                        </p:tgtEl>
                                        <p:attrNameLst>
                                          <p:attrName>style.visibility</p:attrName>
                                        </p:attrNameLst>
                                      </p:cBhvr>
                                      <p:to>
                                        <p:strVal val="visible"/>
                                      </p:to>
                                    </p:set>
                                  </p:childTnLst>
                                </p:cTn>
                              </p:par>
                            </p:childTnLst>
                          </p:cTn>
                        </p:par>
                        <p:par>
                          <p:cTn id="46" fill="hold">
                            <p:stCondLst>
                              <p:cond delay="11500"/>
                            </p:stCondLst>
                            <p:childTnLst>
                              <p:par>
                                <p:cTn id="47" presetID="1" presetClass="entr" presetSubtype="0" fill="hold" nodeType="afterEffect">
                                  <p:stCondLst>
                                    <p:cond delay="500"/>
                                  </p:stCondLst>
                                  <p:childTnLst>
                                    <p:set>
                                      <p:cBhvr>
                                        <p:cTn id="48" dur="1" fill="hold">
                                          <p:stCondLst>
                                            <p:cond delay="0"/>
                                          </p:stCondLst>
                                        </p:cTn>
                                        <p:tgtEl>
                                          <p:spTgt spid="17"/>
                                        </p:tgtEl>
                                        <p:attrNameLst>
                                          <p:attrName>style.visibility</p:attrName>
                                        </p:attrNameLst>
                                      </p:cBhvr>
                                      <p:to>
                                        <p:strVal val="visible"/>
                                      </p:to>
                                    </p:set>
                                  </p:childTnLst>
                                </p:cTn>
                              </p:par>
                            </p:childTnLst>
                          </p:cTn>
                        </p:par>
                        <p:par>
                          <p:cTn id="49" fill="hold">
                            <p:stCondLst>
                              <p:cond delay="12000"/>
                            </p:stCondLst>
                            <p:childTnLst>
                              <p:par>
                                <p:cTn id="50" presetID="1" presetClass="entr" presetSubtype="0" fill="hold" nodeType="afterEffect">
                                  <p:stCondLst>
                                    <p:cond delay="500"/>
                                  </p:stCondLst>
                                  <p:childTnLst>
                                    <p:set>
                                      <p:cBhvr>
                                        <p:cTn id="51" dur="1" fill="hold">
                                          <p:stCondLst>
                                            <p:cond delay="0"/>
                                          </p:stCondLst>
                                        </p:cTn>
                                        <p:tgtEl>
                                          <p:spTgt spid="18"/>
                                        </p:tgtEl>
                                        <p:attrNameLst>
                                          <p:attrName>style.visibility</p:attrName>
                                        </p:attrNameLst>
                                      </p:cBhvr>
                                      <p:to>
                                        <p:strVal val="visible"/>
                                      </p:to>
                                    </p:set>
                                  </p:childTnLst>
                                </p:cTn>
                              </p:par>
                            </p:childTnLst>
                          </p:cTn>
                        </p:par>
                        <p:par>
                          <p:cTn id="52" fill="hold">
                            <p:stCondLst>
                              <p:cond delay="12500"/>
                            </p:stCondLst>
                            <p:childTnLst>
                              <p:par>
                                <p:cTn id="53" presetID="1" presetClass="entr" presetSubtype="0" fill="hold" nodeType="afterEffect">
                                  <p:stCondLst>
                                    <p:cond delay="500"/>
                                  </p:stCondLst>
                                  <p:childTnLst>
                                    <p:set>
                                      <p:cBhvr>
                                        <p:cTn id="54" dur="1" fill="hold">
                                          <p:stCondLst>
                                            <p:cond delay="0"/>
                                          </p:stCondLst>
                                        </p:cTn>
                                        <p:tgtEl>
                                          <p:spTgt spid="19"/>
                                        </p:tgtEl>
                                        <p:attrNameLst>
                                          <p:attrName>style.visibility</p:attrName>
                                        </p:attrNameLst>
                                      </p:cBhvr>
                                      <p:to>
                                        <p:strVal val="visible"/>
                                      </p:to>
                                    </p:set>
                                  </p:childTnLst>
                                </p:cTn>
                              </p:par>
                            </p:childTnLst>
                          </p:cTn>
                        </p:par>
                        <p:par>
                          <p:cTn id="55" fill="hold">
                            <p:stCondLst>
                              <p:cond delay="13000"/>
                            </p:stCondLst>
                            <p:childTnLst>
                              <p:par>
                                <p:cTn id="56" presetID="1"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childTnLst>
                                </p:cTn>
                              </p:par>
                            </p:childTnLst>
                          </p:cTn>
                        </p:par>
                        <p:par>
                          <p:cTn id="58" fill="hold">
                            <p:stCondLst>
                              <p:cond delay="13500"/>
                            </p:stCondLst>
                            <p:childTnLst>
                              <p:par>
                                <p:cTn id="59" presetID="1" presetClass="entr" presetSubtype="0" fill="hold" nodeType="afterEffect">
                                  <p:stCondLst>
                                    <p:cond delay="500"/>
                                  </p:stCondLst>
                                  <p:childTnLst>
                                    <p:set>
                                      <p:cBhvr>
                                        <p:cTn id="60" dur="1" fill="hold">
                                          <p:stCondLst>
                                            <p:cond delay="0"/>
                                          </p:stCondLst>
                                        </p:cTn>
                                        <p:tgtEl>
                                          <p:spTgt spid="21"/>
                                        </p:tgtEl>
                                        <p:attrNameLst>
                                          <p:attrName>style.visibility</p:attrName>
                                        </p:attrNameLst>
                                      </p:cBhvr>
                                      <p:to>
                                        <p:strVal val="visible"/>
                                      </p:to>
                                    </p:set>
                                  </p:childTnLst>
                                </p:cTn>
                              </p:par>
                            </p:childTnLst>
                          </p:cTn>
                        </p:par>
                        <p:par>
                          <p:cTn id="61" fill="hold">
                            <p:stCondLst>
                              <p:cond delay="14000"/>
                            </p:stCondLst>
                            <p:childTnLst>
                              <p:par>
                                <p:cTn id="62" presetID="1" presetClass="entr" presetSubtype="0" fill="hold" nodeType="afterEffect">
                                  <p:stCondLst>
                                    <p:cond delay="500"/>
                                  </p:stCondLst>
                                  <p:childTnLst>
                                    <p:set>
                                      <p:cBhvr>
                                        <p:cTn id="63" dur="1" fill="hold">
                                          <p:stCondLst>
                                            <p:cond delay="0"/>
                                          </p:stCondLst>
                                        </p:cTn>
                                        <p:tgtEl>
                                          <p:spTgt spid="22"/>
                                        </p:tgtEl>
                                        <p:attrNameLst>
                                          <p:attrName>style.visibility</p:attrName>
                                        </p:attrNameLst>
                                      </p:cBhvr>
                                      <p:to>
                                        <p:strVal val="visible"/>
                                      </p:to>
                                    </p:set>
                                  </p:childTnLst>
                                </p:cTn>
                              </p:par>
                            </p:childTnLst>
                          </p:cTn>
                        </p:par>
                        <p:par>
                          <p:cTn id="64" fill="hold">
                            <p:stCondLst>
                              <p:cond delay="14500"/>
                            </p:stCondLst>
                            <p:childTnLst>
                              <p:par>
                                <p:cTn id="65" presetID="1" presetClass="entr" presetSubtype="0" fill="hold" nodeType="afterEffect">
                                  <p:stCondLst>
                                    <p:cond delay="50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3432" y="836224"/>
            <a:ext cx="10225136" cy="5751639"/>
          </a:xfrm>
          <a:prstGeom prst="rect">
            <a:avLst/>
          </a:prstGeom>
        </p:spPr>
      </p:pic>
      <p:sp>
        <p:nvSpPr>
          <p:cNvPr id="3" name="TextBox 2">
            <a:extLst>
              <a:ext uri="{FF2B5EF4-FFF2-40B4-BE49-F238E27FC236}">
                <a16:creationId xmlns:a16="http://schemas.microsoft.com/office/drawing/2014/main" id="{8601DBAE-4120-4314-B4CD-1894222C9071}"/>
              </a:ext>
            </a:extLst>
          </p:cNvPr>
          <p:cNvSpPr txBox="1"/>
          <p:nvPr/>
        </p:nvSpPr>
        <p:spPr>
          <a:xfrm>
            <a:off x="1703512" y="135463"/>
            <a:ext cx="8784976" cy="707886"/>
          </a:xfrm>
          <a:prstGeom prst="rect">
            <a:avLst/>
          </a:prstGeom>
          <a:noFill/>
        </p:spPr>
        <p:txBody>
          <a:bodyPr wrap="square" rtlCol="0">
            <a:spAutoFit/>
          </a:bodyPr>
          <a:lstStyle/>
          <a:p>
            <a:pPr algn="ctr"/>
            <a:r>
              <a:rPr lang="en-US" sz="4000"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Leopard Cat (</a:t>
            </a:r>
            <a:r>
              <a:rPr lang="en-US" sz="4000" b="1" i="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Prionailurus bengalensis</a:t>
            </a:r>
            <a:r>
              <a:rPr lang="en-US" sz="4000"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364602418"/>
      </p:ext>
    </p:extLst>
  </p:cSld>
  <p:clrMapOvr>
    <a:masterClrMapping/>
  </p:clrMapOvr>
  <mc:AlternateContent xmlns:mc="http://schemas.openxmlformats.org/markup-compatibility/2006" xmlns:p14="http://schemas.microsoft.com/office/powerpoint/2010/main">
    <mc:Choice Requires="p14">
      <p:transition p14:dur="0" advTm="240000"/>
    </mc:Choice>
    <mc:Fallback xmlns="">
      <p:transition advTm="240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pic>
        <p:nvPicPr>
          <p:cNvPr id="18" name="Picture 1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29680" y="836712"/>
            <a:ext cx="10332640" cy="5812110"/>
          </a:xfrm>
          <a:prstGeom prst="rect">
            <a:avLst/>
          </a:prstGeom>
        </p:spPr>
      </p:pic>
      <p:sp>
        <p:nvSpPr>
          <p:cNvPr id="19" name="TextBox 18">
            <a:extLst>
              <a:ext uri="{FF2B5EF4-FFF2-40B4-BE49-F238E27FC236}">
                <a16:creationId xmlns:a16="http://schemas.microsoft.com/office/drawing/2014/main" id="{B0D2CF92-A392-4C4F-8A5B-BA73F451191C}"/>
              </a:ext>
            </a:extLst>
          </p:cNvPr>
          <p:cNvSpPr txBox="1"/>
          <p:nvPr/>
        </p:nvSpPr>
        <p:spPr>
          <a:xfrm>
            <a:off x="1" y="114177"/>
            <a:ext cx="12192000" cy="523220"/>
          </a:xfrm>
          <a:prstGeom prst="rect">
            <a:avLst/>
          </a:prstGeom>
          <a:noFill/>
        </p:spPr>
        <p:txBody>
          <a:bodyPr wrap="square" rtlCol="0">
            <a:spAutoFit/>
          </a:bodyPr>
          <a:lstStyle/>
          <a:p>
            <a:pPr algn="ct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Common palm civet (</a:t>
            </a:r>
            <a:r>
              <a:rPr lang="en-US" b="1" i="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Paradoxurus hermaphodritus </a:t>
            </a: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311433108"/>
      </p:ext>
    </p:extLst>
  </p:cSld>
  <p:clrMapOvr>
    <a:masterClrMapping/>
  </p:clrMapOvr>
  <mc:AlternateContent xmlns:mc="http://schemas.openxmlformats.org/markup-compatibility/2006" xmlns:p14="http://schemas.microsoft.com/office/powerpoint/2010/main">
    <mc:Choice Requires="p14">
      <p:transition p14:dur="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8"/>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9"/>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10"/>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11"/>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12"/>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13"/>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14"/>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500"/>
                                  </p:stCondLst>
                                  <p:childTnLst>
                                    <p:set>
                                      <p:cBhvr>
                                        <p:cTn id="33" dur="1" fill="hold">
                                          <p:stCondLst>
                                            <p:cond delay="0"/>
                                          </p:stCondLst>
                                        </p:cTn>
                                        <p:tgtEl>
                                          <p:spTgt spid="15"/>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50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500"/>
                                  </p:stCondLst>
                                  <p:childTnLst>
                                    <p:set>
                                      <p:cBhvr>
                                        <p:cTn id="39" dur="1" fill="hold">
                                          <p:stCondLst>
                                            <p:cond delay="0"/>
                                          </p:stCondLst>
                                        </p:cTn>
                                        <p:tgtEl>
                                          <p:spTgt spid="17"/>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nodeType="afterEffect">
                                  <p:stCondLst>
                                    <p:cond delay="50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Picture 6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1" name="Picture 7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4" name="Picture 7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5" name="Picture 7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6" name="Picture 7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7" name="Picture 7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8" name="Picture 7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79" name="Picture 78"/>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0" name="Picture 79"/>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1" name="Picture 8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2" name="Picture 8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3" name="Picture 8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4" name="Picture 8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5" name="Picture 8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6" name="Picture 85"/>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7" name="Picture 86"/>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8" name="Picture 87"/>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89" name="Picture 88"/>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0" name="Picture 89"/>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1" name="Picture 90"/>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2" name="Picture 91"/>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3" name="Picture 92"/>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4" name="Picture 93"/>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5" name="Picture 94"/>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6" name="Picture 95"/>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7" name="Picture 96"/>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8" name="Picture 97"/>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99" name="Picture 98"/>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0" name="Picture 99"/>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1" name="Picture 100"/>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2" name="Picture 101"/>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3" name="Picture 102"/>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4" name="Picture 103"/>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5" name="Picture 104"/>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6" name="Picture 105"/>
          <p:cNvPicPr>
            <a:picLocks noChangeAspect="1"/>
          </p:cNvPicPr>
          <p:nvPr/>
        </p:nvPicPr>
        <p:blipFill>
          <a:blip r:embed="rId3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7" name="Picture 106"/>
          <p:cNvPicPr>
            <a:picLocks noChangeAspect="1"/>
          </p:cNvPicPr>
          <p:nvPr/>
        </p:nvPicPr>
        <p:blipFill>
          <a:blip r:embed="rId3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8" name="Picture 107"/>
          <p:cNvPicPr>
            <a:picLocks noChangeAspect="1"/>
          </p:cNvPicPr>
          <p:nvPr/>
        </p:nvPicPr>
        <p:blipFill>
          <a:blip r:embed="rId4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09" name="Picture 108"/>
          <p:cNvPicPr>
            <a:picLocks noChangeAspect="1"/>
          </p:cNvPicPr>
          <p:nvPr/>
        </p:nvPicPr>
        <p:blipFill>
          <a:blip r:embed="rId4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0" name="Picture 109"/>
          <p:cNvPicPr>
            <a:picLocks noChangeAspect="1"/>
          </p:cNvPicPr>
          <p:nvPr/>
        </p:nvPicPr>
        <p:blipFill>
          <a:blip r:embed="rId4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1" name="Picture 110"/>
          <p:cNvPicPr>
            <a:picLocks noChangeAspect="1"/>
          </p:cNvPicPr>
          <p:nvPr/>
        </p:nvPicPr>
        <p:blipFill>
          <a:blip r:embed="rId4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2" name="Picture 111"/>
          <p:cNvPicPr>
            <a:picLocks noChangeAspect="1"/>
          </p:cNvPicPr>
          <p:nvPr/>
        </p:nvPicPr>
        <p:blipFill>
          <a:blip r:embed="rId4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3" name="Picture 112"/>
          <p:cNvPicPr>
            <a:picLocks noChangeAspect="1"/>
          </p:cNvPicPr>
          <p:nvPr/>
        </p:nvPicPr>
        <p:blipFill>
          <a:blip r:embed="rId4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4" name="Picture 113"/>
          <p:cNvPicPr>
            <a:picLocks noChangeAspect="1"/>
          </p:cNvPicPr>
          <p:nvPr/>
        </p:nvPicPr>
        <p:blipFill>
          <a:blip r:embed="rId4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5" name="Picture 114"/>
          <p:cNvPicPr>
            <a:picLocks noChangeAspect="1"/>
          </p:cNvPicPr>
          <p:nvPr/>
        </p:nvPicPr>
        <p:blipFill>
          <a:blip r:embed="rId4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6" name="Picture 115"/>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7" name="Picture 116"/>
          <p:cNvPicPr>
            <a:picLocks noChangeAspect="1"/>
          </p:cNvPicPr>
          <p:nvPr/>
        </p:nvPicPr>
        <p:blipFill>
          <a:blip r:embed="rId4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8" name="Picture 117"/>
          <p:cNvPicPr>
            <a:picLocks noChangeAspect="1"/>
          </p:cNvPicPr>
          <p:nvPr/>
        </p:nvPicPr>
        <p:blipFill>
          <a:blip r:embed="rId5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19" name="Picture 118"/>
          <p:cNvPicPr>
            <a:picLocks noChangeAspect="1"/>
          </p:cNvPicPr>
          <p:nvPr/>
        </p:nvPicPr>
        <p:blipFill>
          <a:blip r:embed="rId5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0" name="Picture 119"/>
          <p:cNvPicPr>
            <a:picLocks noChangeAspect="1"/>
          </p:cNvPicPr>
          <p:nvPr/>
        </p:nvPicPr>
        <p:blipFill>
          <a:blip r:embed="rId5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1" name="Picture 120"/>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2" name="Picture 121"/>
          <p:cNvPicPr>
            <a:picLocks noChangeAspect="1"/>
          </p:cNvPicPr>
          <p:nvPr/>
        </p:nvPicPr>
        <p:blipFill>
          <a:blip r:embed="rId54">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3" name="Picture 122"/>
          <p:cNvPicPr>
            <a:picLocks noChangeAspect="1"/>
          </p:cNvPicPr>
          <p:nvPr/>
        </p:nvPicPr>
        <p:blipFill>
          <a:blip r:embed="rId55">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4" name="Picture 123"/>
          <p:cNvPicPr>
            <a:picLocks noChangeAspect="1"/>
          </p:cNvPicPr>
          <p:nvPr/>
        </p:nvPicPr>
        <p:blipFill>
          <a:blip r:embed="rId56">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5" name="Picture 124"/>
          <p:cNvPicPr>
            <a:picLocks noChangeAspect="1"/>
          </p:cNvPicPr>
          <p:nvPr/>
        </p:nvPicPr>
        <p:blipFill>
          <a:blip r:embed="rId57">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6" name="Picture 125"/>
          <p:cNvPicPr>
            <a:picLocks noChangeAspect="1"/>
          </p:cNvPicPr>
          <p:nvPr/>
        </p:nvPicPr>
        <p:blipFill>
          <a:blip r:embed="rId58">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7" name="Picture 126"/>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8" name="Picture 127"/>
          <p:cNvPicPr>
            <a:picLocks noChangeAspect="1"/>
          </p:cNvPicPr>
          <p:nvPr/>
        </p:nvPicPr>
        <p:blipFill>
          <a:blip r:embed="rId60">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29" name="Picture 128"/>
          <p:cNvPicPr>
            <a:picLocks noChangeAspect="1"/>
          </p:cNvPicPr>
          <p:nvPr/>
        </p:nvPicPr>
        <p:blipFill>
          <a:blip r:embed="rId61">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pic>
        <p:nvPicPr>
          <p:cNvPr id="130" name="Picture 129"/>
          <p:cNvPicPr>
            <a:picLocks noChangeAspect="1"/>
          </p:cNvPicPr>
          <p:nvPr/>
        </p:nvPicPr>
        <p:blipFill>
          <a:blip r:embed="rId62">
            <a:extLst>
              <a:ext uri="{28A0092B-C50C-407E-A947-70E740481C1C}">
                <a14:useLocalDpi xmlns:a14="http://schemas.microsoft.com/office/drawing/2010/main" val="0"/>
              </a:ext>
            </a:extLst>
          </a:blip>
          <a:stretch>
            <a:fillRect/>
          </a:stretch>
        </p:blipFill>
        <p:spPr>
          <a:xfrm>
            <a:off x="863490" y="857250"/>
            <a:ext cx="10465019" cy="5886573"/>
          </a:xfrm>
          <a:prstGeom prst="rect">
            <a:avLst/>
          </a:prstGeom>
        </p:spPr>
      </p:pic>
      <p:sp>
        <p:nvSpPr>
          <p:cNvPr id="63" name="TextBox 62">
            <a:extLst>
              <a:ext uri="{FF2B5EF4-FFF2-40B4-BE49-F238E27FC236}">
                <a16:creationId xmlns:a16="http://schemas.microsoft.com/office/drawing/2014/main" id="{7F6D144E-7DC7-40AF-BABC-81EF42F0D5E8}"/>
              </a:ext>
            </a:extLst>
          </p:cNvPr>
          <p:cNvSpPr txBox="1"/>
          <p:nvPr/>
        </p:nvSpPr>
        <p:spPr>
          <a:xfrm>
            <a:off x="0" y="188640"/>
            <a:ext cx="12192000" cy="523220"/>
          </a:xfrm>
          <a:prstGeom prst="rect">
            <a:avLst/>
          </a:prstGeom>
          <a:noFill/>
        </p:spPr>
        <p:txBody>
          <a:bodyPr wrap="square" rtlCol="0">
            <a:spAutoFit/>
          </a:bodyPr>
          <a:lstStyle/>
          <a:p>
            <a:pPr algn="ct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Hog Badger (</a:t>
            </a:r>
            <a:r>
              <a:rPr lang="en-US" b="1" i="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Arctonyx collaris</a:t>
            </a:r>
            <a:r>
              <a:rPr lang="en-US" b="1" dirty="0">
                <a:solidFill>
                  <a:schemeClr val="accent6">
                    <a:lumMod val="60000"/>
                    <a:lumOff val="40000"/>
                  </a:schemeClr>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273744467"/>
      </p:ext>
    </p:extLst>
  </p:cSld>
  <p:clrMapOvr>
    <a:masterClrMapping/>
  </p:clrMapOvr>
  <mc:AlternateContent xmlns:mc="http://schemas.openxmlformats.org/markup-compatibility/2006" xmlns:p14="http://schemas.microsoft.com/office/powerpoint/2010/main">
    <mc:Choice Requires="p14">
      <p:transition p14:dur="0" advTm="4000"/>
    </mc:Choice>
    <mc:Fallback xmlns="">
      <p:transition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7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72"/>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7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74"/>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75"/>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76"/>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77"/>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78"/>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79"/>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nodeType="afterEffect">
                                  <p:stCondLst>
                                    <p:cond delay="500"/>
                                  </p:stCondLst>
                                  <p:childTnLst>
                                    <p:set>
                                      <p:cBhvr>
                                        <p:cTn id="33" dur="1" fill="hold">
                                          <p:stCondLst>
                                            <p:cond delay="0"/>
                                          </p:stCondLst>
                                        </p:cTn>
                                        <p:tgtEl>
                                          <p:spTgt spid="80"/>
                                        </p:tgtEl>
                                        <p:attrNameLst>
                                          <p:attrName>style.visibility</p:attrName>
                                        </p:attrNameLst>
                                      </p:cBhvr>
                                      <p:to>
                                        <p:strVal val="visible"/>
                                      </p:to>
                                    </p:set>
                                  </p:childTnLst>
                                </p:cTn>
                              </p:par>
                            </p:childTnLst>
                          </p:cTn>
                        </p:par>
                        <p:par>
                          <p:cTn id="34" fill="hold">
                            <p:stCondLst>
                              <p:cond delay="5000"/>
                            </p:stCondLst>
                            <p:childTnLst>
                              <p:par>
                                <p:cTn id="35" presetID="1" presetClass="entr" presetSubtype="0" fill="hold" nodeType="afterEffect">
                                  <p:stCondLst>
                                    <p:cond delay="500"/>
                                  </p:stCondLst>
                                  <p:childTnLst>
                                    <p:set>
                                      <p:cBhvr>
                                        <p:cTn id="36" dur="1" fill="hold">
                                          <p:stCondLst>
                                            <p:cond delay="0"/>
                                          </p:stCondLst>
                                        </p:cTn>
                                        <p:tgtEl>
                                          <p:spTgt spid="81"/>
                                        </p:tgtEl>
                                        <p:attrNameLst>
                                          <p:attrName>style.visibility</p:attrName>
                                        </p:attrNameLst>
                                      </p:cBhvr>
                                      <p:to>
                                        <p:strVal val="visible"/>
                                      </p:to>
                                    </p:set>
                                  </p:childTnLst>
                                </p:cTn>
                              </p:par>
                            </p:childTnLst>
                          </p:cTn>
                        </p:par>
                        <p:par>
                          <p:cTn id="37" fill="hold">
                            <p:stCondLst>
                              <p:cond delay="5500"/>
                            </p:stCondLst>
                            <p:childTnLst>
                              <p:par>
                                <p:cTn id="38" presetID="1" presetClass="entr" presetSubtype="0" fill="hold" nodeType="afterEffect">
                                  <p:stCondLst>
                                    <p:cond delay="500"/>
                                  </p:stCondLst>
                                  <p:childTnLst>
                                    <p:set>
                                      <p:cBhvr>
                                        <p:cTn id="39" dur="1" fill="hold">
                                          <p:stCondLst>
                                            <p:cond delay="0"/>
                                          </p:stCondLst>
                                        </p:cTn>
                                        <p:tgtEl>
                                          <p:spTgt spid="82"/>
                                        </p:tgtEl>
                                        <p:attrNameLst>
                                          <p:attrName>style.visibility</p:attrName>
                                        </p:attrNameLst>
                                      </p:cBhvr>
                                      <p:to>
                                        <p:strVal val="visible"/>
                                      </p:to>
                                    </p:set>
                                  </p:childTnLst>
                                </p:cTn>
                              </p:par>
                            </p:childTnLst>
                          </p:cTn>
                        </p:par>
                        <p:par>
                          <p:cTn id="40" fill="hold">
                            <p:stCondLst>
                              <p:cond delay="6000"/>
                            </p:stCondLst>
                            <p:childTnLst>
                              <p:par>
                                <p:cTn id="41" presetID="1" presetClass="entr" presetSubtype="0" fill="hold" nodeType="afterEffect">
                                  <p:stCondLst>
                                    <p:cond delay="500"/>
                                  </p:stCondLst>
                                  <p:childTnLst>
                                    <p:set>
                                      <p:cBhvr>
                                        <p:cTn id="42" dur="1" fill="hold">
                                          <p:stCondLst>
                                            <p:cond delay="0"/>
                                          </p:stCondLst>
                                        </p:cTn>
                                        <p:tgtEl>
                                          <p:spTgt spid="83"/>
                                        </p:tgtEl>
                                        <p:attrNameLst>
                                          <p:attrName>style.visibility</p:attrName>
                                        </p:attrNameLst>
                                      </p:cBhvr>
                                      <p:to>
                                        <p:strVal val="visible"/>
                                      </p:to>
                                    </p:set>
                                  </p:childTnLst>
                                </p:cTn>
                              </p:par>
                            </p:childTnLst>
                          </p:cTn>
                        </p:par>
                        <p:par>
                          <p:cTn id="43" fill="hold">
                            <p:stCondLst>
                              <p:cond delay="6500"/>
                            </p:stCondLst>
                            <p:childTnLst>
                              <p:par>
                                <p:cTn id="44" presetID="1" presetClass="entr" presetSubtype="0" fill="hold" nodeType="afterEffect">
                                  <p:stCondLst>
                                    <p:cond delay="500"/>
                                  </p:stCondLst>
                                  <p:childTnLst>
                                    <p:set>
                                      <p:cBhvr>
                                        <p:cTn id="45" dur="1" fill="hold">
                                          <p:stCondLst>
                                            <p:cond delay="0"/>
                                          </p:stCondLst>
                                        </p:cTn>
                                        <p:tgtEl>
                                          <p:spTgt spid="84"/>
                                        </p:tgtEl>
                                        <p:attrNameLst>
                                          <p:attrName>style.visibility</p:attrName>
                                        </p:attrNameLst>
                                      </p:cBhvr>
                                      <p:to>
                                        <p:strVal val="visible"/>
                                      </p:to>
                                    </p:set>
                                  </p:childTnLst>
                                </p:cTn>
                              </p:par>
                            </p:childTnLst>
                          </p:cTn>
                        </p:par>
                        <p:par>
                          <p:cTn id="46" fill="hold">
                            <p:stCondLst>
                              <p:cond delay="7000"/>
                            </p:stCondLst>
                            <p:childTnLst>
                              <p:par>
                                <p:cTn id="47" presetID="1" presetClass="entr" presetSubtype="0" fill="hold" nodeType="afterEffect">
                                  <p:stCondLst>
                                    <p:cond delay="500"/>
                                  </p:stCondLst>
                                  <p:childTnLst>
                                    <p:set>
                                      <p:cBhvr>
                                        <p:cTn id="48" dur="1" fill="hold">
                                          <p:stCondLst>
                                            <p:cond delay="0"/>
                                          </p:stCondLst>
                                        </p:cTn>
                                        <p:tgtEl>
                                          <p:spTgt spid="85"/>
                                        </p:tgtEl>
                                        <p:attrNameLst>
                                          <p:attrName>style.visibility</p:attrName>
                                        </p:attrNameLst>
                                      </p:cBhvr>
                                      <p:to>
                                        <p:strVal val="visible"/>
                                      </p:to>
                                    </p:set>
                                  </p:childTnLst>
                                </p:cTn>
                              </p:par>
                            </p:childTnLst>
                          </p:cTn>
                        </p:par>
                        <p:par>
                          <p:cTn id="49" fill="hold">
                            <p:stCondLst>
                              <p:cond delay="7500"/>
                            </p:stCondLst>
                            <p:childTnLst>
                              <p:par>
                                <p:cTn id="50" presetID="1" presetClass="entr" presetSubtype="0" fill="hold" nodeType="afterEffect">
                                  <p:stCondLst>
                                    <p:cond delay="500"/>
                                  </p:stCondLst>
                                  <p:childTnLst>
                                    <p:set>
                                      <p:cBhvr>
                                        <p:cTn id="51" dur="1" fill="hold">
                                          <p:stCondLst>
                                            <p:cond delay="0"/>
                                          </p:stCondLst>
                                        </p:cTn>
                                        <p:tgtEl>
                                          <p:spTgt spid="86"/>
                                        </p:tgtEl>
                                        <p:attrNameLst>
                                          <p:attrName>style.visibility</p:attrName>
                                        </p:attrNameLst>
                                      </p:cBhvr>
                                      <p:to>
                                        <p:strVal val="visible"/>
                                      </p:to>
                                    </p:set>
                                  </p:childTnLst>
                                </p:cTn>
                              </p:par>
                            </p:childTnLst>
                          </p:cTn>
                        </p:par>
                        <p:par>
                          <p:cTn id="52" fill="hold">
                            <p:stCondLst>
                              <p:cond delay="8000"/>
                            </p:stCondLst>
                            <p:childTnLst>
                              <p:par>
                                <p:cTn id="53" presetID="1" presetClass="entr" presetSubtype="0" fill="hold" nodeType="afterEffect">
                                  <p:stCondLst>
                                    <p:cond delay="500"/>
                                  </p:stCondLst>
                                  <p:childTnLst>
                                    <p:set>
                                      <p:cBhvr>
                                        <p:cTn id="54" dur="1" fill="hold">
                                          <p:stCondLst>
                                            <p:cond delay="0"/>
                                          </p:stCondLst>
                                        </p:cTn>
                                        <p:tgtEl>
                                          <p:spTgt spid="87"/>
                                        </p:tgtEl>
                                        <p:attrNameLst>
                                          <p:attrName>style.visibility</p:attrName>
                                        </p:attrNameLst>
                                      </p:cBhvr>
                                      <p:to>
                                        <p:strVal val="visible"/>
                                      </p:to>
                                    </p:set>
                                  </p:childTnLst>
                                </p:cTn>
                              </p:par>
                            </p:childTnLst>
                          </p:cTn>
                        </p:par>
                        <p:par>
                          <p:cTn id="55" fill="hold">
                            <p:stCondLst>
                              <p:cond delay="8500"/>
                            </p:stCondLst>
                            <p:childTnLst>
                              <p:par>
                                <p:cTn id="56" presetID="1" presetClass="entr" presetSubtype="0" fill="hold" nodeType="afterEffect">
                                  <p:stCondLst>
                                    <p:cond delay="500"/>
                                  </p:stCondLst>
                                  <p:childTnLst>
                                    <p:set>
                                      <p:cBhvr>
                                        <p:cTn id="57" dur="1" fill="hold">
                                          <p:stCondLst>
                                            <p:cond delay="0"/>
                                          </p:stCondLst>
                                        </p:cTn>
                                        <p:tgtEl>
                                          <p:spTgt spid="88"/>
                                        </p:tgtEl>
                                        <p:attrNameLst>
                                          <p:attrName>style.visibility</p:attrName>
                                        </p:attrNameLst>
                                      </p:cBhvr>
                                      <p:to>
                                        <p:strVal val="visible"/>
                                      </p:to>
                                    </p:set>
                                  </p:childTnLst>
                                </p:cTn>
                              </p:par>
                            </p:childTnLst>
                          </p:cTn>
                        </p:par>
                        <p:par>
                          <p:cTn id="58" fill="hold">
                            <p:stCondLst>
                              <p:cond delay="9000"/>
                            </p:stCondLst>
                            <p:childTnLst>
                              <p:par>
                                <p:cTn id="59" presetID="1" presetClass="entr" presetSubtype="0" fill="hold" nodeType="afterEffect">
                                  <p:stCondLst>
                                    <p:cond delay="500"/>
                                  </p:stCondLst>
                                  <p:childTnLst>
                                    <p:set>
                                      <p:cBhvr>
                                        <p:cTn id="60" dur="1" fill="hold">
                                          <p:stCondLst>
                                            <p:cond delay="0"/>
                                          </p:stCondLst>
                                        </p:cTn>
                                        <p:tgtEl>
                                          <p:spTgt spid="89"/>
                                        </p:tgtEl>
                                        <p:attrNameLst>
                                          <p:attrName>style.visibility</p:attrName>
                                        </p:attrNameLst>
                                      </p:cBhvr>
                                      <p:to>
                                        <p:strVal val="visible"/>
                                      </p:to>
                                    </p:set>
                                  </p:childTnLst>
                                </p:cTn>
                              </p:par>
                            </p:childTnLst>
                          </p:cTn>
                        </p:par>
                        <p:par>
                          <p:cTn id="61" fill="hold">
                            <p:stCondLst>
                              <p:cond delay="9500"/>
                            </p:stCondLst>
                            <p:childTnLst>
                              <p:par>
                                <p:cTn id="62" presetID="1" presetClass="entr" presetSubtype="0" fill="hold" nodeType="afterEffect">
                                  <p:stCondLst>
                                    <p:cond delay="500"/>
                                  </p:stCondLst>
                                  <p:childTnLst>
                                    <p:set>
                                      <p:cBhvr>
                                        <p:cTn id="63" dur="1" fill="hold">
                                          <p:stCondLst>
                                            <p:cond delay="0"/>
                                          </p:stCondLst>
                                        </p:cTn>
                                        <p:tgtEl>
                                          <p:spTgt spid="90"/>
                                        </p:tgtEl>
                                        <p:attrNameLst>
                                          <p:attrName>style.visibility</p:attrName>
                                        </p:attrNameLst>
                                      </p:cBhvr>
                                      <p:to>
                                        <p:strVal val="visible"/>
                                      </p:to>
                                    </p:set>
                                  </p:childTnLst>
                                </p:cTn>
                              </p:par>
                            </p:childTnLst>
                          </p:cTn>
                        </p:par>
                        <p:par>
                          <p:cTn id="64" fill="hold">
                            <p:stCondLst>
                              <p:cond delay="10000"/>
                            </p:stCondLst>
                            <p:childTnLst>
                              <p:par>
                                <p:cTn id="65" presetID="1" presetClass="entr" presetSubtype="0" fill="hold" nodeType="afterEffect">
                                  <p:stCondLst>
                                    <p:cond delay="500"/>
                                  </p:stCondLst>
                                  <p:childTnLst>
                                    <p:set>
                                      <p:cBhvr>
                                        <p:cTn id="66" dur="1" fill="hold">
                                          <p:stCondLst>
                                            <p:cond delay="0"/>
                                          </p:stCondLst>
                                        </p:cTn>
                                        <p:tgtEl>
                                          <p:spTgt spid="91"/>
                                        </p:tgtEl>
                                        <p:attrNameLst>
                                          <p:attrName>style.visibility</p:attrName>
                                        </p:attrNameLst>
                                      </p:cBhvr>
                                      <p:to>
                                        <p:strVal val="visible"/>
                                      </p:to>
                                    </p:set>
                                  </p:childTnLst>
                                </p:cTn>
                              </p:par>
                            </p:childTnLst>
                          </p:cTn>
                        </p:par>
                        <p:par>
                          <p:cTn id="67" fill="hold">
                            <p:stCondLst>
                              <p:cond delay="10500"/>
                            </p:stCondLst>
                            <p:childTnLst>
                              <p:par>
                                <p:cTn id="68" presetID="1" presetClass="entr" presetSubtype="0" fill="hold" nodeType="afterEffect">
                                  <p:stCondLst>
                                    <p:cond delay="500"/>
                                  </p:stCondLst>
                                  <p:childTnLst>
                                    <p:set>
                                      <p:cBhvr>
                                        <p:cTn id="69" dur="1" fill="hold">
                                          <p:stCondLst>
                                            <p:cond delay="0"/>
                                          </p:stCondLst>
                                        </p:cTn>
                                        <p:tgtEl>
                                          <p:spTgt spid="92"/>
                                        </p:tgtEl>
                                        <p:attrNameLst>
                                          <p:attrName>style.visibility</p:attrName>
                                        </p:attrNameLst>
                                      </p:cBhvr>
                                      <p:to>
                                        <p:strVal val="visible"/>
                                      </p:to>
                                    </p:set>
                                  </p:childTnLst>
                                </p:cTn>
                              </p:par>
                            </p:childTnLst>
                          </p:cTn>
                        </p:par>
                        <p:par>
                          <p:cTn id="70" fill="hold">
                            <p:stCondLst>
                              <p:cond delay="11000"/>
                            </p:stCondLst>
                            <p:childTnLst>
                              <p:par>
                                <p:cTn id="71" presetID="1" presetClass="entr" presetSubtype="0" fill="hold" nodeType="afterEffect">
                                  <p:stCondLst>
                                    <p:cond delay="500"/>
                                  </p:stCondLst>
                                  <p:childTnLst>
                                    <p:set>
                                      <p:cBhvr>
                                        <p:cTn id="72" dur="1" fill="hold">
                                          <p:stCondLst>
                                            <p:cond delay="0"/>
                                          </p:stCondLst>
                                        </p:cTn>
                                        <p:tgtEl>
                                          <p:spTgt spid="93"/>
                                        </p:tgtEl>
                                        <p:attrNameLst>
                                          <p:attrName>style.visibility</p:attrName>
                                        </p:attrNameLst>
                                      </p:cBhvr>
                                      <p:to>
                                        <p:strVal val="visible"/>
                                      </p:to>
                                    </p:set>
                                  </p:childTnLst>
                                </p:cTn>
                              </p:par>
                            </p:childTnLst>
                          </p:cTn>
                        </p:par>
                        <p:par>
                          <p:cTn id="73" fill="hold">
                            <p:stCondLst>
                              <p:cond delay="11500"/>
                            </p:stCondLst>
                            <p:childTnLst>
                              <p:par>
                                <p:cTn id="74" presetID="1" presetClass="entr" presetSubtype="0" fill="hold" nodeType="afterEffect">
                                  <p:stCondLst>
                                    <p:cond delay="500"/>
                                  </p:stCondLst>
                                  <p:childTnLst>
                                    <p:set>
                                      <p:cBhvr>
                                        <p:cTn id="75" dur="1" fill="hold">
                                          <p:stCondLst>
                                            <p:cond delay="0"/>
                                          </p:stCondLst>
                                        </p:cTn>
                                        <p:tgtEl>
                                          <p:spTgt spid="94"/>
                                        </p:tgtEl>
                                        <p:attrNameLst>
                                          <p:attrName>style.visibility</p:attrName>
                                        </p:attrNameLst>
                                      </p:cBhvr>
                                      <p:to>
                                        <p:strVal val="visible"/>
                                      </p:to>
                                    </p:set>
                                  </p:childTnLst>
                                </p:cTn>
                              </p:par>
                            </p:childTnLst>
                          </p:cTn>
                        </p:par>
                        <p:par>
                          <p:cTn id="76" fill="hold">
                            <p:stCondLst>
                              <p:cond delay="12000"/>
                            </p:stCondLst>
                            <p:childTnLst>
                              <p:par>
                                <p:cTn id="77" presetID="1" presetClass="entr" presetSubtype="0" fill="hold" nodeType="afterEffect">
                                  <p:stCondLst>
                                    <p:cond delay="500"/>
                                  </p:stCondLst>
                                  <p:childTnLst>
                                    <p:set>
                                      <p:cBhvr>
                                        <p:cTn id="78" dur="1" fill="hold">
                                          <p:stCondLst>
                                            <p:cond delay="0"/>
                                          </p:stCondLst>
                                        </p:cTn>
                                        <p:tgtEl>
                                          <p:spTgt spid="95"/>
                                        </p:tgtEl>
                                        <p:attrNameLst>
                                          <p:attrName>style.visibility</p:attrName>
                                        </p:attrNameLst>
                                      </p:cBhvr>
                                      <p:to>
                                        <p:strVal val="visible"/>
                                      </p:to>
                                    </p:set>
                                  </p:childTnLst>
                                </p:cTn>
                              </p:par>
                            </p:childTnLst>
                          </p:cTn>
                        </p:par>
                        <p:par>
                          <p:cTn id="79" fill="hold">
                            <p:stCondLst>
                              <p:cond delay="12500"/>
                            </p:stCondLst>
                            <p:childTnLst>
                              <p:par>
                                <p:cTn id="80" presetID="1" presetClass="entr" presetSubtype="0" fill="hold" nodeType="afterEffect">
                                  <p:stCondLst>
                                    <p:cond delay="500"/>
                                  </p:stCondLst>
                                  <p:childTnLst>
                                    <p:set>
                                      <p:cBhvr>
                                        <p:cTn id="81" dur="1" fill="hold">
                                          <p:stCondLst>
                                            <p:cond delay="0"/>
                                          </p:stCondLst>
                                        </p:cTn>
                                        <p:tgtEl>
                                          <p:spTgt spid="96"/>
                                        </p:tgtEl>
                                        <p:attrNameLst>
                                          <p:attrName>style.visibility</p:attrName>
                                        </p:attrNameLst>
                                      </p:cBhvr>
                                      <p:to>
                                        <p:strVal val="visible"/>
                                      </p:to>
                                    </p:set>
                                  </p:childTnLst>
                                </p:cTn>
                              </p:par>
                            </p:childTnLst>
                          </p:cTn>
                        </p:par>
                        <p:par>
                          <p:cTn id="82" fill="hold">
                            <p:stCondLst>
                              <p:cond delay="13000"/>
                            </p:stCondLst>
                            <p:childTnLst>
                              <p:par>
                                <p:cTn id="83" presetID="1" presetClass="entr" presetSubtype="0" fill="hold" nodeType="afterEffect">
                                  <p:stCondLst>
                                    <p:cond delay="500"/>
                                  </p:stCondLst>
                                  <p:childTnLst>
                                    <p:set>
                                      <p:cBhvr>
                                        <p:cTn id="84" dur="1" fill="hold">
                                          <p:stCondLst>
                                            <p:cond delay="0"/>
                                          </p:stCondLst>
                                        </p:cTn>
                                        <p:tgtEl>
                                          <p:spTgt spid="97"/>
                                        </p:tgtEl>
                                        <p:attrNameLst>
                                          <p:attrName>style.visibility</p:attrName>
                                        </p:attrNameLst>
                                      </p:cBhvr>
                                      <p:to>
                                        <p:strVal val="visible"/>
                                      </p:to>
                                    </p:set>
                                  </p:childTnLst>
                                </p:cTn>
                              </p:par>
                            </p:childTnLst>
                          </p:cTn>
                        </p:par>
                        <p:par>
                          <p:cTn id="85" fill="hold">
                            <p:stCondLst>
                              <p:cond delay="13500"/>
                            </p:stCondLst>
                            <p:childTnLst>
                              <p:par>
                                <p:cTn id="86" presetID="1" presetClass="entr" presetSubtype="0" fill="hold" nodeType="afterEffect">
                                  <p:stCondLst>
                                    <p:cond delay="500"/>
                                  </p:stCondLst>
                                  <p:childTnLst>
                                    <p:set>
                                      <p:cBhvr>
                                        <p:cTn id="87" dur="1" fill="hold">
                                          <p:stCondLst>
                                            <p:cond delay="0"/>
                                          </p:stCondLst>
                                        </p:cTn>
                                        <p:tgtEl>
                                          <p:spTgt spid="98"/>
                                        </p:tgtEl>
                                        <p:attrNameLst>
                                          <p:attrName>style.visibility</p:attrName>
                                        </p:attrNameLst>
                                      </p:cBhvr>
                                      <p:to>
                                        <p:strVal val="visible"/>
                                      </p:to>
                                    </p:set>
                                  </p:childTnLst>
                                </p:cTn>
                              </p:par>
                            </p:childTnLst>
                          </p:cTn>
                        </p:par>
                        <p:par>
                          <p:cTn id="88" fill="hold">
                            <p:stCondLst>
                              <p:cond delay="14000"/>
                            </p:stCondLst>
                            <p:childTnLst>
                              <p:par>
                                <p:cTn id="89" presetID="1" presetClass="entr" presetSubtype="0" fill="hold" nodeType="afterEffect">
                                  <p:stCondLst>
                                    <p:cond delay="500"/>
                                  </p:stCondLst>
                                  <p:childTnLst>
                                    <p:set>
                                      <p:cBhvr>
                                        <p:cTn id="90" dur="1" fill="hold">
                                          <p:stCondLst>
                                            <p:cond delay="0"/>
                                          </p:stCondLst>
                                        </p:cTn>
                                        <p:tgtEl>
                                          <p:spTgt spid="99"/>
                                        </p:tgtEl>
                                        <p:attrNameLst>
                                          <p:attrName>style.visibility</p:attrName>
                                        </p:attrNameLst>
                                      </p:cBhvr>
                                      <p:to>
                                        <p:strVal val="visible"/>
                                      </p:to>
                                    </p:set>
                                  </p:childTnLst>
                                </p:cTn>
                              </p:par>
                            </p:childTnLst>
                          </p:cTn>
                        </p:par>
                        <p:par>
                          <p:cTn id="91" fill="hold">
                            <p:stCondLst>
                              <p:cond delay="14500"/>
                            </p:stCondLst>
                            <p:childTnLst>
                              <p:par>
                                <p:cTn id="92" presetID="1" presetClass="entr" presetSubtype="0" fill="hold" nodeType="afterEffect">
                                  <p:stCondLst>
                                    <p:cond delay="500"/>
                                  </p:stCondLst>
                                  <p:childTnLst>
                                    <p:set>
                                      <p:cBhvr>
                                        <p:cTn id="93" dur="1" fill="hold">
                                          <p:stCondLst>
                                            <p:cond delay="0"/>
                                          </p:stCondLst>
                                        </p:cTn>
                                        <p:tgtEl>
                                          <p:spTgt spid="100"/>
                                        </p:tgtEl>
                                        <p:attrNameLst>
                                          <p:attrName>style.visibility</p:attrName>
                                        </p:attrNameLst>
                                      </p:cBhvr>
                                      <p:to>
                                        <p:strVal val="visible"/>
                                      </p:to>
                                    </p:set>
                                  </p:childTnLst>
                                </p:cTn>
                              </p:par>
                            </p:childTnLst>
                          </p:cTn>
                        </p:par>
                        <p:par>
                          <p:cTn id="94" fill="hold">
                            <p:stCondLst>
                              <p:cond delay="15000"/>
                            </p:stCondLst>
                            <p:childTnLst>
                              <p:par>
                                <p:cTn id="95" presetID="1" presetClass="entr" presetSubtype="0" fill="hold" nodeType="afterEffect">
                                  <p:stCondLst>
                                    <p:cond delay="500"/>
                                  </p:stCondLst>
                                  <p:childTnLst>
                                    <p:set>
                                      <p:cBhvr>
                                        <p:cTn id="96" dur="1" fill="hold">
                                          <p:stCondLst>
                                            <p:cond delay="0"/>
                                          </p:stCondLst>
                                        </p:cTn>
                                        <p:tgtEl>
                                          <p:spTgt spid="101"/>
                                        </p:tgtEl>
                                        <p:attrNameLst>
                                          <p:attrName>style.visibility</p:attrName>
                                        </p:attrNameLst>
                                      </p:cBhvr>
                                      <p:to>
                                        <p:strVal val="visible"/>
                                      </p:to>
                                    </p:set>
                                  </p:childTnLst>
                                </p:cTn>
                              </p:par>
                            </p:childTnLst>
                          </p:cTn>
                        </p:par>
                        <p:par>
                          <p:cTn id="97" fill="hold">
                            <p:stCondLst>
                              <p:cond delay="15500"/>
                            </p:stCondLst>
                            <p:childTnLst>
                              <p:par>
                                <p:cTn id="98" presetID="1" presetClass="entr" presetSubtype="0" fill="hold" nodeType="afterEffect">
                                  <p:stCondLst>
                                    <p:cond delay="500"/>
                                  </p:stCondLst>
                                  <p:childTnLst>
                                    <p:set>
                                      <p:cBhvr>
                                        <p:cTn id="99" dur="1" fill="hold">
                                          <p:stCondLst>
                                            <p:cond delay="0"/>
                                          </p:stCondLst>
                                        </p:cTn>
                                        <p:tgtEl>
                                          <p:spTgt spid="102"/>
                                        </p:tgtEl>
                                        <p:attrNameLst>
                                          <p:attrName>style.visibility</p:attrName>
                                        </p:attrNameLst>
                                      </p:cBhvr>
                                      <p:to>
                                        <p:strVal val="visible"/>
                                      </p:to>
                                    </p:set>
                                  </p:childTnLst>
                                </p:cTn>
                              </p:par>
                            </p:childTnLst>
                          </p:cTn>
                        </p:par>
                        <p:par>
                          <p:cTn id="100" fill="hold">
                            <p:stCondLst>
                              <p:cond delay="16000"/>
                            </p:stCondLst>
                            <p:childTnLst>
                              <p:par>
                                <p:cTn id="101" presetID="1" presetClass="entr" presetSubtype="0" fill="hold" nodeType="afterEffect">
                                  <p:stCondLst>
                                    <p:cond delay="500"/>
                                  </p:stCondLst>
                                  <p:childTnLst>
                                    <p:set>
                                      <p:cBhvr>
                                        <p:cTn id="102" dur="1" fill="hold">
                                          <p:stCondLst>
                                            <p:cond delay="0"/>
                                          </p:stCondLst>
                                        </p:cTn>
                                        <p:tgtEl>
                                          <p:spTgt spid="103"/>
                                        </p:tgtEl>
                                        <p:attrNameLst>
                                          <p:attrName>style.visibility</p:attrName>
                                        </p:attrNameLst>
                                      </p:cBhvr>
                                      <p:to>
                                        <p:strVal val="visible"/>
                                      </p:to>
                                    </p:set>
                                  </p:childTnLst>
                                </p:cTn>
                              </p:par>
                            </p:childTnLst>
                          </p:cTn>
                        </p:par>
                        <p:par>
                          <p:cTn id="103" fill="hold">
                            <p:stCondLst>
                              <p:cond delay="16500"/>
                            </p:stCondLst>
                            <p:childTnLst>
                              <p:par>
                                <p:cTn id="104" presetID="1" presetClass="entr" presetSubtype="0" fill="hold" nodeType="afterEffect">
                                  <p:stCondLst>
                                    <p:cond delay="500"/>
                                  </p:stCondLst>
                                  <p:childTnLst>
                                    <p:set>
                                      <p:cBhvr>
                                        <p:cTn id="105" dur="1" fill="hold">
                                          <p:stCondLst>
                                            <p:cond delay="0"/>
                                          </p:stCondLst>
                                        </p:cTn>
                                        <p:tgtEl>
                                          <p:spTgt spid="104"/>
                                        </p:tgtEl>
                                        <p:attrNameLst>
                                          <p:attrName>style.visibility</p:attrName>
                                        </p:attrNameLst>
                                      </p:cBhvr>
                                      <p:to>
                                        <p:strVal val="visible"/>
                                      </p:to>
                                    </p:set>
                                  </p:childTnLst>
                                </p:cTn>
                              </p:par>
                            </p:childTnLst>
                          </p:cTn>
                        </p:par>
                        <p:par>
                          <p:cTn id="106" fill="hold">
                            <p:stCondLst>
                              <p:cond delay="17000"/>
                            </p:stCondLst>
                            <p:childTnLst>
                              <p:par>
                                <p:cTn id="107" presetID="1" presetClass="entr" presetSubtype="0" fill="hold" nodeType="afterEffect">
                                  <p:stCondLst>
                                    <p:cond delay="500"/>
                                  </p:stCondLst>
                                  <p:childTnLst>
                                    <p:set>
                                      <p:cBhvr>
                                        <p:cTn id="108" dur="1" fill="hold">
                                          <p:stCondLst>
                                            <p:cond delay="0"/>
                                          </p:stCondLst>
                                        </p:cTn>
                                        <p:tgtEl>
                                          <p:spTgt spid="105"/>
                                        </p:tgtEl>
                                        <p:attrNameLst>
                                          <p:attrName>style.visibility</p:attrName>
                                        </p:attrNameLst>
                                      </p:cBhvr>
                                      <p:to>
                                        <p:strVal val="visible"/>
                                      </p:to>
                                    </p:set>
                                  </p:childTnLst>
                                </p:cTn>
                              </p:par>
                            </p:childTnLst>
                          </p:cTn>
                        </p:par>
                        <p:par>
                          <p:cTn id="109" fill="hold">
                            <p:stCondLst>
                              <p:cond delay="17500"/>
                            </p:stCondLst>
                            <p:childTnLst>
                              <p:par>
                                <p:cTn id="110" presetID="1" presetClass="entr" presetSubtype="0" fill="hold" nodeType="afterEffect">
                                  <p:stCondLst>
                                    <p:cond delay="500"/>
                                  </p:stCondLst>
                                  <p:childTnLst>
                                    <p:set>
                                      <p:cBhvr>
                                        <p:cTn id="111" dur="1" fill="hold">
                                          <p:stCondLst>
                                            <p:cond delay="0"/>
                                          </p:stCondLst>
                                        </p:cTn>
                                        <p:tgtEl>
                                          <p:spTgt spid="106"/>
                                        </p:tgtEl>
                                        <p:attrNameLst>
                                          <p:attrName>style.visibility</p:attrName>
                                        </p:attrNameLst>
                                      </p:cBhvr>
                                      <p:to>
                                        <p:strVal val="visible"/>
                                      </p:to>
                                    </p:set>
                                  </p:childTnLst>
                                </p:cTn>
                              </p:par>
                            </p:childTnLst>
                          </p:cTn>
                        </p:par>
                        <p:par>
                          <p:cTn id="112" fill="hold">
                            <p:stCondLst>
                              <p:cond delay="18000"/>
                            </p:stCondLst>
                            <p:childTnLst>
                              <p:par>
                                <p:cTn id="113" presetID="1" presetClass="entr" presetSubtype="0" fill="hold" nodeType="afterEffect">
                                  <p:stCondLst>
                                    <p:cond delay="50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500"/>
                            </p:stCondLst>
                            <p:childTnLst>
                              <p:par>
                                <p:cTn id="116" presetID="1" presetClass="entr" presetSubtype="0" fill="hold" nodeType="afterEffect">
                                  <p:stCondLst>
                                    <p:cond delay="500"/>
                                  </p:stCondLst>
                                  <p:childTnLst>
                                    <p:set>
                                      <p:cBhvr>
                                        <p:cTn id="117" dur="1" fill="hold">
                                          <p:stCondLst>
                                            <p:cond delay="0"/>
                                          </p:stCondLst>
                                        </p:cTn>
                                        <p:tgtEl>
                                          <p:spTgt spid="108"/>
                                        </p:tgtEl>
                                        <p:attrNameLst>
                                          <p:attrName>style.visibility</p:attrName>
                                        </p:attrNameLst>
                                      </p:cBhvr>
                                      <p:to>
                                        <p:strVal val="visible"/>
                                      </p:to>
                                    </p:set>
                                  </p:childTnLst>
                                </p:cTn>
                              </p:par>
                            </p:childTnLst>
                          </p:cTn>
                        </p:par>
                        <p:par>
                          <p:cTn id="118" fill="hold">
                            <p:stCondLst>
                              <p:cond delay="19000"/>
                            </p:stCondLst>
                            <p:childTnLst>
                              <p:par>
                                <p:cTn id="119" presetID="1" presetClass="entr" presetSubtype="0" fill="hold" nodeType="afterEffect">
                                  <p:stCondLst>
                                    <p:cond delay="500"/>
                                  </p:stCondLst>
                                  <p:childTnLst>
                                    <p:set>
                                      <p:cBhvr>
                                        <p:cTn id="120" dur="1" fill="hold">
                                          <p:stCondLst>
                                            <p:cond delay="0"/>
                                          </p:stCondLst>
                                        </p:cTn>
                                        <p:tgtEl>
                                          <p:spTgt spid="109"/>
                                        </p:tgtEl>
                                        <p:attrNameLst>
                                          <p:attrName>style.visibility</p:attrName>
                                        </p:attrNameLst>
                                      </p:cBhvr>
                                      <p:to>
                                        <p:strVal val="visible"/>
                                      </p:to>
                                    </p:set>
                                  </p:childTnLst>
                                </p:cTn>
                              </p:par>
                            </p:childTnLst>
                          </p:cTn>
                        </p:par>
                        <p:par>
                          <p:cTn id="121" fill="hold">
                            <p:stCondLst>
                              <p:cond delay="19500"/>
                            </p:stCondLst>
                            <p:childTnLst>
                              <p:par>
                                <p:cTn id="122" presetID="1" presetClass="entr" presetSubtype="0" fill="hold" nodeType="afterEffect">
                                  <p:stCondLst>
                                    <p:cond delay="500"/>
                                  </p:stCondLst>
                                  <p:childTnLst>
                                    <p:set>
                                      <p:cBhvr>
                                        <p:cTn id="123" dur="1" fill="hold">
                                          <p:stCondLst>
                                            <p:cond delay="0"/>
                                          </p:stCondLst>
                                        </p:cTn>
                                        <p:tgtEl>
                                          <p:spTgt spid="110"/>
                                        </p:tgtEl>
                                        <p:attrNameLst>
                                          <p:attrName>style.visibility</p:attrName>
                                        </p:attrNameLst>
                                      </p:cBhvr>
                                      <p:to>
                                        <p:strVal val="visible"/>
                                      </p:to>
                                    </p:set>
                                  </p:childTnLst>
                                </p:cTn>
                              </p:par>
                            </p:childTnLst>
                          </p:cTn>
                        </p:par>
                        <p:par>
                          <p:cTn id="124" fill="hold">
                            <p:stCondLst>
                              <p:cond delay="20000"/>
                            </p:stCondLst>
                            <p:childTnLst>
                              <p:par>
                                <p:cTn id="125" presetID="1" presetClass="entr" presetSubtype="0" fill="hold" nodeType="afterEffect">
                                  <p:stCondLst>
                                    <p:cond delay="500"/>
                                  </p:stCondLst>
                                  <p:childTnLst>
                                    <p:set>
                                      <p:cBhvr>
                                        <p:cTn id="126" dur="1" fill="hold">
                                          <p:stCondLst>
                                            <p:cond delay="0"/>
                                          </p:stCondLst>
                                        </p:cTn>
                                        <p:tgtEl>
                                          <p:spTgt spid="111"/>
                                        </p:tgtEl>
                                        <p:attrNameLst>
                                          <p:attrName>style.visibility</p:attrName>
                                        </p:attrNameLst>
                                      </p:cBhvr>
                                      <p:to>
                                        <p:strVal val="visible"/>
                                      </p:to>
                                    </p:set>
                                  </p:childTnLst>
                                </p:cTn>
                              </p:par>
                            </p:childTnLst>
                          </p:cTn>
                        </p:par>
                        <p:par>
                          <p:cTn id="127" fill="hold">
                            <p:stCondLst>
                              <p:cond delay="20500"/>
                            </p:stCondLst>
                            <p:childTnLst>
                              <p:par>
                                <p:cTn id="128" presetID="1" presetClass="entr" presetSubtype="0" fill="hold" nodeType="afterEffect">
                                  <p:stCondLst>
                                    <p:cond delay="500"/>
                                  </p:stCondLst>
                                  <p:childTnLst>
                                    <p:set>
                                      <p:cBhvr>
                                        <p:cTn id="129" dur="1" fill="hold">
                                          <p:stCondLst>
                                            <p:cond delay="0"/>
                                          </p:stCondLst>
                                        </p:cTn>
                                        <p:tgtEl>
                                          <p:spTgt spid="112"/>
                                        </p:tgtEl>
                                        <p:attrNameLst>
                                          <p:attrName>style.visibility</p:attrName>
                                        </p:attrNameLst>
                                      </p:cBhvr>
                                      <p:to>
                                        <p:strVal val="visible"/>
                                      </p:to>
                                    </p:set>
                                  </p:childTnLst>
                                </p:cTn>
                              </p:par>
                            </p:childTnLst>
                          </p:cTn>
                        </p:par>
                        <p:par>
                          <p:cTn id="130" fill="hold">
                            <p:stCondLst>
                              <p:cond delay="21000"/>
                            </p:stCondLst>
                            <p:childTnLst>
                              <p:par>
                                <p:cTn id="131" presetID="1" presetClass="entr" presetSubtype="0" fill="hold" nodeType="afterEffect">
                                  <p:stCondLst>
                                    <p:cond delay="500"/>
                                  </p:stCondLst>
                                  <p:childTnLst>
                                    <p:set>
                                      <p:cBhvr>
                                        <p:cTn id="132" dur="1" fill="hold">
                                          <p:stCondLst>
                                            <p:cond delay="0"/>
                                          </p:stCondLst>
                                        </p:cTn>
                                        <p:tgtEl>
                                          <p:spTgt spid="113"/>
                                        </p:tgtEl>
                                        <p:attrNameLst>
                                          <p:attrName>style.visibility</p:attrName>
                                        </p:attrNameLst>
                                      </p:cBhvr>
                                      <p:to>
                                        <p:strVal val="visible"/>
                                      </p:to>
                                    </p:set>
                                  </p:childTnLst>
                                </p:cTn>
                              </p:par>
                            </p:childTnLst>
                          </p:cTn>
                        </p:par>
                        <p:par>
                          <p:cTn id="133" fill="hold">
                            <p:stCondLst>
                              <p:cond delay="21500"/>
                            </p:stCondLst>
                            <p:childTnLst>
                              <p:par>
                                <p:cTn id="134" presetID="1" presetClass="entr" presetSubtype="0" fill="hold" nodeType="afterEffect">
                                  <p:stCondLst>
                                    <p:cond delay="500"/>
                                  </p:stCondLst>
                                  <p:childTnLst>
                                    <p:set>
                                      <p:cBhvr>
                                        <p:cTn id="135" dur="1" fill="hold">
                                          <p:stCondLst>
                                            <p:cond delay="0"/>
                                          </p:stCondLst>
                                        </p:cTn>
                                        <p:tgtEl>
                                          <p:spTgt spid="114"/>
                                        </p:tgtEl>
                                        <p:attrNameLst>
                                          <p:attrName>style.visibility</p:attrName>
                                        </p:attrNameLst>
                                      </p:cBhvr>
                                      <p:to>
                                        <p:strVal val="visible"/>
                                      </p:to>
                                    </p:set>
                                  </p:childTnLst>
                                </p:cTn>
                              </p:par>
                            </p:childTnLst>
                          </p:cTn>
                        </p:par>
                        <p:par>
                          <p:cTn id="136" fill="hold">
                            <p:stCondLst>
                              <p:cond delay="22000"/>
                            </p:stCondLst>
                            <p:childTnLst>
                              <p:par>
                                <p:cTn id="137" presetID="1" presetClass="entr" presetSubtype="0" fill="hold" nodeType="afterEffect">
                                  <p:stCondLst>
                                    <p:cond delay="500"/>
                                  </p:stCondLst>
                                  <p:childTnLst>
                                    <p:set>
                                      <p:cBhvr>
                                        <p:cTn id="138" dur="1" fill="hold">
                                          <p:stCondLst>
                                            <p:cond delay="0"/>
                                          </p:stCondLst>
                                        </p:cTn>
                                        <p:tgtEl>
                                          <p:spTgt spid="115"/>
                                        </p:tgtEl>
                                        <p:attrNameLst>
                                          <p:attrName>style.visibility</p:attrName>
                                        </p:attrNameLst>
                                      </p:cBhvr>
                                      <p:to>
                                        <p:strVal val="visible"/>
                                      </p:to>
                                    </p:set>
                                  </p:childTnLst>
                                </p:cTn>
                              </p:par>
                            </p:childTnLst>
                          </p:cTn>
                        </p:par>
                        <p:par>
                          <p:cTn id="139" fill="hold">
                            <p:stCondLst>
                              <p:cond delay="22500"/>
                            </p:stCondLst>
                            <p:childTnLst>
                              <p:par>
                                <p:cTn id="140" presetID="1" presetClass="entr" presetSubtype="0" fill="hold" nodeType="afterEffect">
                                  <p:stCondLst>
                                    <p:cond delay="500"/>
                                  </p:stCondLst>
                                  <p:childTnLst>
                                    <p:set>
                                      <p:cBhvr>
                                        <p:cTn id="141" dur="1" fill="hold">
                                          <p:stCondLst>
                                            <p:cond delay="0"/>
                                          </p:stCondLst>
                                        </p:cTn>
                                        <p:tgtEl>
                                          <p:spTgt spid="116"/>
                                        </p:tgtEl>
                                        <p:attrNameLst>
                                          <p:attrName>style.visibility</p:attrName>
                                        </p:attrNameLst>
                                      </p:cBhvr>
                                      <p:to>
                                        <p:strVal val="visible"/>
                                      </p:to>
                                    </p:set>
                                  </p:childTnLst>
                                </p:cTn>
                              </p:par>
                            </p:childTnLst>
                          </p:cTn>
                        </p:par>
                        <p:par>
                          <p:cTn id="142" fill="hold">
                            <p:stCondLst>
                              <p:cond delay="23000"/>
                            </p:stCondLst>
                            <p:childTnLst>
                              <p:par>
                                <p:cTn id="143" presetID="1" presetClass="entr" presetSubtype="0" fill="hold" nodeType="afterEffect">
                                  <p:stCondLst>
                                    <p:cond delay="500"/>
                                  </p:stCondLst>
                                  <p:childTnLst>
                                    <p:set>
                                      <p:cBhvr>
                                        <p:cTn id="144" dur="1" fill="hold">
                                          <p:stCondLst>
                                            <p:cond delay="0"/>
                                          </p:stCondLst>
                                        </p:cTn>
                                        <p:tgtEl>
                                          <p:spTgt spid="117"/>
                                        </p:tgtEl>
                                        <p:attrNameLst>
                                          <p:attrName>style.visibility</p:attrName>
                                        </p:attrNameLst>
                                      </p:cBhvr>
                                      <p:to>
                                        <p:strVal val="visible"/>
                                      </p:to>
                                    </p:set>
                                  </p:childTnLst>
                                </p:cTn>
                              </p:par>
                            </p:childTnLst>
                          </p:cTn>
                        </p:par>
                        <p:par>
                          <p:cTn id="145" fill="hold">
                            <p:stCondLst>
                              <p:cond delay="23500"/>
                            </p:stCondLst>
                            <p:childTnLst>
                              <p:par>
                                <p:cTn id="146" presetID="1" presetClass="entr" presetSubtype="0" fill="hold" nodeType="afterEffect">
                                  <p:stCondLst>
                                    <p:cond delay="500"/>
                                  </p:stCondLst>
                                  <p:childTnLst>
                                    <p:set>
                                      <p:cBhvr>
                                        <p:cTn id="147" dur="1" fill="hold">
                                          <p:stCondLst>
                                            <p:cond delay="0"/>
                                          </p:stCondLst>
                                        </p:cTn>
                                        <p:tgtEl>
                                          <p:spTgt spid="118"/>
                                        </p:tgtEl>
                                        <p:attrNameLst>
                                          <p:attrName>style.visibility</p:attrName>
                                        </p:attrNameLst>
                                      </p:cBhvr>
                                      <p:to>
                                        <p:strVal val="visible"/>
                                      </p:to>
                                    </p:set>
                                  </p:childTnLst>
                                </p:cTn>
                              </p:par>
                            </p:childTnLst>
                          </p:cTn>
                        </p:par>
                        <p:par>
                          <p:cTn id="148" fill="hold">
                            <p:stCondLst>
                              <p:cond delay="24000"/>
                            </p:stCondLst>
                            <p:childTnLst>
                              <p:par>
                                <p:cTn id="149" presetID="1" presetClass="entr" presetSubtype="0" fill="hold" nodeType="afterEffect">
                                  <p:stCondLst>
                                    <p:cond delay="500"/>
                                  </p:stCondLst>
                                  <p:childTnLst>
                                    <p:set>
                                      <p:cBhvr>
                                        <p:cTn id="150" dur="1" fill="hold">
                                          <p:stCondLst>
                                            <p:cond delay="0"/>
                                          </p:stCondLst>
                                        </p:cTn>
                                        <p:tgtEl>
                                          <p:spTgt spid="119"/>
                                        </p:tgtEl>
                                        <p:attrNameLst>
                                          <p:attrName>style.visibility</p:attrName>
                                        </p:attrNameLst>
                                      </p:cBhvr>
                                      <p:to>
                                        <p:strVal val="visible"/>
                                      </p:to>
                                    </p:set>
                                  </p:childTnLst>
                                </p:cTn>
                              </p:par>
                            </p:childTnLst>
                          </p:cTn>
                        </p:par>
                        <p:par>
                          <p:cTn id="151" fill="hold">
                            <p:stCondLst>
                              <p:cond delay="24500"/>
                            </p:stCondLst>
                            <p:childTnLst>
                              <p:par>
                                <p:cTn id="152" presetID="1" presetClass="entr" presetSubtype="0" fill="hold" nodeType="afterEffect">
                                  <p:stCondLst>
                                    <p:cond delay="500"/>
                                  </p:stCondLst>
                                  <p:childTnLst>
                                    <p:set>
                                      <p:cBhvr>
                                        <p:cTn id="153" dur="1" fill="hold">
                                          <p:stCondLst>
                                            <p:cond delay="0"/>
                                          </p:stCondLst>
                                        </p:cTn>
                                        <p:tgtEl>
                                          <p:spTgt spid="120"/>
                                        </p:tgtEl>
                                        <p:attrNameLst>
                                          <p:attrName>style.visibility</p:attrName>
                                        </p:attrNameLst>
                                      </p:cBhvr>
                                      <p:to>
                                        <p:strVal val="visible"/>
                                      </p:to>
                                    </p:set>
                                  </p:childTnLst>
                                </p:cTn>
                              </p:par>
                            </p:childTnLst>
                          </p:cTn>
                        </p:par>
                        <p:par>
                          <p:cTn id="154" fill="hold">
                            <p:stCondLst>
                              <p:cond delay="25000"/>
                            </p:stCondLst>
                            <p:childTnLst>
                              <p:par>
                                <p:cTn id="155" presetID="1" presetClass="entr" presetSubtype="0" fill="hold" nodeType="afterEffect">
                                  <p:stCondLst>
                                    <p:cond delay="500"/>
                                  </p:stCondLst>
                                  <p:childTnLst>
                                    <p:set>
                                      <p:cBhvr>
                                        <p:cTn id="156" dur="1" fill="hold">
                                          <p:stCondLst>
                                            <p:cond delay="0"/>
                                          </p:stCondLst>
                                        </p:cTn>
                                        <p:tgtEl>
                                          <p:spTgt spid="121"/>
                                        </p:tgtEl>
                                        <p:attrNameLst>
                                          <p:attrName>style.visibility</p:attrName>
                                        </p:attrNameLst>
                                      </p:cBhvr>
                                      <p:to>
                                        <p:strVal val="visible"/>
                                      </p:to>
                                    </p:set>
                                  </p:childTnLst>
                                </p:cTn>
                              </p:par>
                            </p:childTnLst>
                          </p:cTn>
                        </p:par>
                        <p:par>
                          <p:cTn id="157" fill="hold">
                            <p:stCondLst>
                              <p:cond delay="25500"/>
                            </p:stCondLst>
                            <p:childTnLst>
                              <p:par>
                                <p:cTn id="158" presetID="1" presetClass="entr" presetSubtype="0" fill="hold" nodeType="afterEffect">
                                  <p:stCondLst>
                                    <p:cond delay="500"/>
                                  </p:stCondLst>
                                  <p:childTnLst>
                                    <p:set>
                                      <p:cBhvr>
                                        <p:cTn id="159" dur="1" fill="hold">
                                          <p:stCondLst>
                                            <p:cond delay="0"/>
                                          </p:stCondLst>
                                        </p:cTn>
                                        <p:tgtEl>
                                          <p:spTgt spid="122"/>
                                        </p:tgtEl>
                                        <p:attrNameLst>
                                          <p:attrName>style.visibility</p:attrName>
                                        </p:attrNameLst>
                                      </p:cBhvr>
                                      <p:to>
                                        <p:strVal val="visible"/>
                                      </p:to>
                                    </p:set>
                                  </p:childTnLst>
                                </p:cTn>
                              </p:par>
                            </p:childTnLst>
                          </p:cTn>
                        </p:par>
                        <p:par>
                          <p:cTn id="160" fill="hold">
                            <p:stCondLst>
                              <p:cond delay="26000"/>
                            </p:stCondLst>
                            <p:childTnLst>
                              <p:par>
                                <p:cTn id="161" presetID="1" presetClass="entr" presetSubtype="0" fill="hold" nodeType="afterEffect">
                                  <p:stCondLst>
                                    <p:cond delay="500"/>
                                  </p:stCondLst>
                                  <p:childTnLst>
                                    <p:set>
                                      <p:cBhvr>
                                        <p:cTn id="162" dur="1" fill="hold">
                                          <p:stCondLst>
                                            <p:cond delay="0"/>
                                          </p:stCondLst>
                                        </p:cTn>
                                        <p:tgtEl>
                                          <p:spTgt spid="123"/>
                                        </p:tgtEl>
                                        <p:attrNameLst>
                                          <p:attrName>style.visibility</p:attrName>
                                        </p:attrNameLst>
                                      </p:cBhvr>
                                      <p:to>
                                        <p:strVal val="visible"/>
                                      </p:to>
                                    </p:set>
                                  </p:childTnLst>
                                </p:cTn>
                              </p:par>
                            </p:childTnLst>
                          </p:cTn>
                        </p:par>
                        <p:par>
                          <p:cTn id="163" fill="hold">
                            <p:stCondLst>
                              <p:cond delay="26500"/>
                            </p:stCondLst>
                            <p:childTnLst>
                              <p:par>
                                <p:cTn id="164" presetID="1" presetClass="entr" presetSubtype="0" fill="hold" nodeType="afterEffect">
                                  <p:stCondLst>
                                    <p:cond delay="500"/>
                                  </p:stCondLst>
                                  <p:childTnLst>
                                    <p:set>
                                      <p:cBhvr>
                                        <p:cTn id="165" dur="1" fill="hold">
                                          <p:stCondLst>
                                            <p:cond delay="0"/>
                                          </p:stCondLst>
                                        </p:cTn>
                                        <p:tgtEl>
                                          <p:spTgt spid="124"/>
                                        </p:tgtEl>
                                        <p:attrNameLst>
                                          <p:attrName>style.visibility</p:attrName>
                                        </p:attrNameLst>
                                      </p:cBhvr>
                                      <p:to>
                                        <p:strVal val="visible"/>
                                      </p:to>
                                    </p:set>
                                  </p:childTnLst>
                                </p:cTn>
                              </p:par>
                            </p:childTnLst>
                          </p:cTn>
                        </p:par>
                        <p:par>
                          <p:cTn id="166" fill="hold">
                            <p:stCondLst>
                              <p:cond delay="27000"/>
                            </p:stCondLst>
                            <p:childTnLst>
                              <p:par>
                                <p:cTn id="167" presetID="1" presetClass="entr" presetSubtype="0" fill="hold" nodeType="afterEffect">
                                  <p:stCondLst>
                                    <p:cond delay="500"/>
                                  </p:stCondLst>
                                  <p:childTnLst>
                                    <p:set>
                                      <p:cBhvr>
                                        <p:cTn id="168" dur="1" fill="hold">
                                          <p:stCondLst>
                                            <p:cond delay="0"/>
                                          </p:stCondLst>
                                        </p:cTn>
                                        <p:tgtEl>
                                          <p:spTgt spid="125"/>
                                        </p:tgtEl>
                                        <p:attrNameLst>
                                          <p:attrName>style.visibility</p:attrName>
                                        </p:attrNameLst>
                                      </p:cBhvr>
                                      <p:to>
                                        <p:strVal val="visible"/>
                                      </p:to>
                                    </p:set>
                                  </p:childTnLst>
                                </p:cTn>
                              </p:par>
                            </p:childTnLst>
                          </p:cTn>
                        </p:par>
                        <p:par>
                          <p:cTn id="169" fill="hold">
                            <p:stCondLst>
                              <p:cond delay="27500"/>
                            </p:stCondLst>
                            <p:childTnLst>
                              <p:par>
                                <p:cTn id="170" presetID="1" presetClass="entr" presetSubtype="0" fill="hold" nodeType="afterEffect">
                                  <p:stCondLst>
                                    <p:cond delay="500"/>
                                  </p:stCondLst>
                                  <p:childTnLst>
                                    <p:set>
                                      <p:cBhvr>
                                        <p:cTn id="171" dur="1" fill="hold">
                                          <p:stCondLst>
                                            <p:cond delay="0"/>
                                          </p:stCondLst>
                                        </p:cTn>
                                        <p:tgtEl>
                                          <p:spTgt spid="126"/>
                                        </p:tgtEl>
                                        <p:attrNameLst>
                                          <p:attrName>style.visibility</p:attrName>
                                        </p:attrNameLst>
                                      </p:cBhvr>
                                      <p:to>
                                        <p:strVal val="visible"/>
                                      </p:to>
                                    </p:set>
                                  </p:childTnLst>
                                </p:cTn>
                              </p:par>
                            </p:childTnLst>
                          </p:cTn>
                        </p:par>
                        <p:par>
                          <p:cTn id="172" fill="hold">
                            <p:stCondLst>
                              <p:cond delay="28000"/>
                            </p:stCondLst>
                            <p:childTnLst>
                              <p:par>
                                <p:cTn id="173" presetID="1" presetClass="entr" presetSubtype="0" fill="hold" nodeType="afterEffect">
                                  <p:stCondLst>
                                    <p:cond delay="500"/>
                                  </p:stCondLst>
                                  <p:childTnLst>
                                    <p:set>
                                      <p:cBhvr>
                                        <p:cTn id="174" dur="1" fill="hold">
                                          <p:stCondLst>
                                            <p:cond delay="0"/>
                                          </p:stCondLst>
                                        </p:cTn>
                                        <p:tgtEl>
                                          <p:spTgt spid="127"/>
                                        </p:tgtEl>
                                        <p:attrNameLst>
                                          <p:attrName>style.visibility</p:attrName>
                                        </p:attrNameLst>
                                      </p:cBhvr>
                                      <p:to>
                                        <p:strVal val="visible"/>
                                      </p:to>
                                    </p:set>
                                  </p:childTnLst>
                                </p:cTn>
                              </p:par>
                            </p:childTnLst>
                          </p:cTn>
                        </p:par>
                        <p:par>
                          <p:cTn id="175" fill="hold">
                            <p:stCondLst>
                              <p:cond delay="28500"/>
                            </p:stCondLst>
                            <p:childTnLst>
                              <p:par>
                                <p:cTn id="176" presetID="1" presetClass="entr" presetSubtype="0" fill="hold" nodeType="afterEffect">
                                  <p:stCondLst>
                                    <p:cond delay="500"/>
                                  </p:stCondLst>
                                  <p:childTnLst>
                                    <p:set>
                                      <p:cBhvr>
                                        <p:cTn id="177" dur="1" fill="hold">
                                          <p:stCondLst>
                                            <p:cond delay="0"/>
                                          </p:stCondLst>
                                        </p:cTn>
                                        <p:tgtEl>
                                          <p:spTgt spid="128"/>
                                        </p:tgtEl>
                                        <p:attrNameLst>
                                          <p:attrName>style.visibility</p:attrName>
                                        </p:attrNameLst>
                                      </p:cBhvr>
                                      <p:to>
                                        <p:strVal val="visible"/>
                                      </p:to>
                                    </p:set>
                                  </p:childTnLst>
                                </p:cTn>
                              </p:par>
                            </p:childTnLst>
                          </p:cTn>
                        </p:par>
                        <p:par>
                          <p:cTn id="178" fill="hold">
                            <p:stCondLst>
                              <p:cond delay="29000"/>
                            </p:stCondLst>
                            <p:childTnLst>
                              <p:par>
                                <p:cTn id="179" presetID="1" presetClass="entr" presetSubtype="0" fill="hold" nodeType="afterEffect">
                                  <p:stCondLst>
                                    <p:cond delay="500"/>
                                  </p:stCondLst>
                                  <p:childTnLst>
                                    <p:set>
                                      <p:cBhvr>
                                        <p:cTn id="180" dur="1" fill="hold">
                                          <p:stCondLst>
                                            <p:cond delay="0"/>
                                          </p:stCondLst>
                                        </p:cTn>
                                        <p:tgtEl>
                                          <p:spTgt spid="129"/>
                                        </p:tgtEl>
                                        <p:attrNameLst>
                                          <p:attrName>style.visibility</p:attrName>
                                        </p:attrNameLst>
                                      </p:cBhvr>
                                      <p:to>
                                        <p:strVal val="visible"/>
                                      </p:to>
                                    </p:set>
                                  </p:childTnLst>
                                </p:cTn>
                              </p:par>
                            </p:childTnLst>
                          </p:cTn>
                        </p:par>
                        <p:par>
                          <p:cTn id="181" fill="hold">
                            <p:stCondLst>
                              <p:cond delay="29500"/>
                            </p:stCondLst>
                            <p:childTnLst>
                              <p:par>
                                <p:cTn id="182" presetID="1" presetClass="entr" presetSubtype="0" fill="hold" nodeType="afterEffect">
                                  <p:stCondLst>
                                    <p:cond delay="500"/>
                                  </p:stCondLst>
                                  <p:childTnLst>
                                    <p:set>
                                      <p:cBhvr>
                                        <p:cTn id="183" dur="1" fill="hold">
                                          <p:stCondLst>
                                            <p:cond delay="0"/>
                                          </p:stCondLst>
                                        </p:cTn>
                                        <p:tgtEl>
                                          <p:spTgt spid="1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4547" name="Text Box 3"/>
          <p:cNvSpPr txBox="1">
            <a:spLocks noChangeArrowheads="1"/>
          </p:cNvSpPr>
          <p:nvPr/>
        </p:nvSpPr>
        <p:spPr bwMode="auto">
          <a:xfrm>
            <a:off x="5735960" y="2509645"/>
            <a:ext cx="5832648" cy="3139321"/>
          </a:xfrm>
          <a:prstGeom prst="rect">
            <a:avLst/>
          </a:prstGeom>
          <a:noFill/>
          <a:ln w="12700">
            <a:noFill/>
            <a:miter lim="800000"/>
            <a:headEnd/>
            <a:tailEnd/>
          </a:ln>
          <a:effectLst/>
        </p:spPr>
        <p:txBody>
          <a:bodyPr wrap="square">
            <a:spAutoFit/>
          </a:bodyPr>
          <a:lstStyle/>
          <a:p>
            <a:pPr marL="365125" indent="-365125" eaLnBrk="1" hangingPunct="1">
              <a:lnSpc>
                <a:spcPct val="90000"/>
              </a:lnSpc>
              <a:buFontTx/>
              <a:buChar char="•"/>
              <a:defRPr/>
            </a:pPr>
            <a:r>
              <a:rPr lang="en-GB" sz="4400" b="1" dirty="0">
                <a:solidFill>
                  <a:srgbClr val="F7FA78"/>
                </a:solidFill>
                <a:effectLst>
                  <a:outerShdw blurRad="38100" dist="38100" dir="2700000" algn="tl">
                    <a:srgbClr val="000000"/>
                  </a:outerShdw>
                </a:effectLst>
                <a:latin typeface="Calibri" pitchFamily="34" charset="0"/>
              </a:rPr>
              <a:t>Bird species richness increase from 34 to 88</a:t>
            </a:r>
            <a:r>
              <a:rPr lang="en-GB" sz="4400" b="1" baseline="30000" dirty="0">
                <a:solidFill>
                  <a:srgbClr val="A2FFA3"/>
                </a:solidFill>
                <a:effectLst>
                  <a:outerShdw blurRad="38100" dist="38100" dir="2700000" algn="tl">
                    <a:srgbClr val="000000"/>
                  </a:outerShdw>
                </a:effectLst>
                <a:latin typeface="Calibri" pitchFamily="34" charset="0"/>
              </a:rPr>
              <a:t>* </a:t>
            </a:r>
            <a:r>
              <a:rPr lang="en-GB" sz="4400" b="1" dirty="0">
                <a:solidFill>
                  <a:srgbClr val="F7FA78"/>
                </a:solidFill>
                <a:effectLst>
                  <a:outerShdw blurRad="38100" dist="38100" dir="2700000" algn="tl">
                    <a:srgbClr val="000000"/>
                  </a:outerShdw>
                </a:effectLst>
                <a:latin typeface="Calibri" pitchFamily="34" charset="0"/>
              </a:rPr>
              <a:t>in 6 years. 66% of forest bird species returned.</a:t>
            </a:r>
          </a:p>
        </p:txBody>
      </p:sp>
      <p:pic>
        <p:nvPicPr>
          <p:cNvPr id="5" name="Picture 4" descr="seedling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8943" y="2795878"/>
            <a:ext cx="3008027" cy="3881263"/>
          </a:xfrm>
          <a:prstGeom prst="rect">
            <a:avLst/>
          </a:prstGeom>
          <a:effectLst>
            <a:outerShdw blurRad="330200" dist="88900" dir="8400000" sx="103000" sy="103000" algn="ctr" rotWithShape="0">
              <a:srgbClr val="000000">
                <a:alpha val="96000"/>
              </a:srgbClr>
            </a:outerShdw>
          </a:effectLst>
        </p:spPr>
      </p:pic>
      <p:sp>
        <p:nvSpPr>
          <p:cNvPr id="6" name="Text Box 3"/>
          <p:cNvSpPr txBox="1">
            <a:spLocks noChangeArrowheads="1"/>
          </p:cNvSpPr>
          <p:nvPr/>
        </p:nvSpPr>
        <p:spPr bwMode="auto">
          <a:xfrm>
            <a:off x="11033234" y="6381328"/>
            <a:ext cx="1158766" cy="374461"/>
          </a:xfrm>
          <a:prstGeom prst="rect">
            <a:avLst/>
          </a:prstGeom>
          <a:noFill/>
          <a:ln w="12700">
            <a:noFill/>
            <a:miter lim="800000"/>
            <a:headEnd/>
            <a:tailEnd/>
          </a:ln>
          <a:effectLst/>
        </p:spPr>
        <p:txBody>
          <a:bodyPr wrap="square">
            <a:spAutoFit/>
          </a:bodyPr>
          <a:lstStyle/>
          <a:p>
            <a:pPr eaLnBrk="1" hangingPunct="1">
              <a:lnSpc>
                <a:spcPts val="2200"/>
              </a:lnSpc>
              <a:spcBef>
                <a:spcPts val="0"/>
              </a:spcBef>
              <a:defRPr/>
            </a:pPr>
            <a:r>
              <a:rPr lang="en-US" sz="1800" b="1" baseline="30000" dirty="0">
                <a:solidFill>
                  <a:srgbClr val="A2FFA3"/>
                </a:solidFill>
                <a:effectLst>
                  <a:outerShdw blurRad="38100" dist="38100" dir="2700000" algn="tl">
                    <a:srgbClr val="000000"/>
                  </a:outerShdw>
                </a:effectLst>
                <a:latin typeface="Calibri" pitchFamily="34" charset="0"/>
              </a:rPr>
              <a:t>*</a:t>
            </a:r>
            <a:r>
              <a:rPr lang="en-US" sz="1800" b="1" i="1" dirty="0">
                <a:solidFill>
                  <a:srgbClr val="A2FFA3"/>
                </a:solidFill>
                <a:effectLst>
                  <a:outerShdw blurRad="38100" dist="38100" dir="2700000" algn="tl">
                    <a:srgbClr val="000000">
                      <a:alpha val="43137"/>
                    </a:srgbClr>
                  </a:outerShdw>
                </a:effectLst>
                <a:latin typeface="Calibri" pitchFamily="34" charset="0"/>
              </a:rPr>
              <a:t>Toktang</a:t>
            </a:r>
            <a:endParaRPr lang="th-TH" sz="1800" b="1" dirty="0">
              <a:solidFill>
                <a:srgbClr val="A2FFA3"/>
              </a:solidFill>
              <a:effectLst>
                <a:outerShdw blurRad="38100" dist="38100" dir="2700000" algn="tl">
                  <a:srgbClr val="000000">
                    <a:alpha val="43137"/>
                  </a:srgbClr>
                </a:outerShdw>
              </a:effectLst>
              <a:latin typeface="Calibri" pitchFamily="34" charset="0"/>
              <a:cs typeface="Angsana New" pitchFamily="18" charset="-34"/>
            </a:endParaRPr>
          </a:p>
        </p:txBody>
      </p:sp>
      <p:sp>
        <p:nvSpPr>
          <p:cNvPr id="9" name="Rectangle 8"/>
          <p:cNvSpPr/>
          <p:nvPr/>
        </p:nvSpPr>
        <p:spPr>
          <a:xfrm>
            <a:off x="3652956" y="731238"/>
            <a:ext cx="8108905"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nchor="b">
            <a:spAutoFit/>
          </a:bodyPr>
          <a:lstStyle/>
          <a:p>
            <a:pPr algn="ctr" eaLnBrk="1" hangingPunct="1">
              <a:lnSpc>
                <a:spcPct val="90000"/>
              </a:lnSpc>
              <a:spcBef>
                <a:spcPts val="0"/>
              </a:spcBef>
              <a:defRPr/>
            </a:pPr>
            <a:r>
              <a:rPr lang="en-GB" sz="4800" b="1" i="1" dirty="0">
                <a:solidFill>
                  <a:srgbClr val="00FF00">
                    <a:lumMod val="20000"/>
                    <a:lumOff val="80000"/>
                  </a:srgbClr>
                </a:solidFill>
                <a:effectLst>
                  <a:outerShdw blurRad="38100" dist="38100" dir="2700000" algn="tl">
                    <a:srgbClr val="000000">
                      <a:alpha val="43137"/>
                    </a:srgbClr>
                  </a:outerShdw>
                </a:effectLst>
                <a:latin typeface="Calibri" panose="020F0502020204030204" pitchFamily="34" charset="0"/>
              </a:rPr>
              <a:t>BIODIVERSITY – rapid increase</a:t>
            </a:r>
          </a:p>
        </p:txBody>
      </p:sp>
      <p:pic>
        <p:nvPicPr>
          <p:cNvPr id="4" name="Picture 5" descr="White-browed Scimitar Babbler -process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91344" y="180858"/>
            <a:ext cx="2736304" cy="2971524"/>
          </a:xfrm>
          <a:prstGeom prst="rect">
            <a:avLst/>
          </a:prstGeom>
          <a:effectLst>
            <a:outerShdw blurRad="330200" dist="88900" dir="8400000" sx="103000" sy="103000" algn="ctr" rotWithShape="0">
              <a:srgbClr val="000000">
                <a:alpha val="96000"/>
              </a:srgbClr>
            </a:outerShdw>
          </a:effectLst>
        </p:spPr>
      </p:pic>
    </p:spTree>
    <p:extLst>
      <p:ext uri="{BB962C8B-B14F-4D97-AF65-F5344CB8AC3E}">
        <p14:creationId xmlns:p14="http://schemas.microsoft.com/office/powerpoint/2010/main" val="131537870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bwMode="auto">
          <a:xfrm>
            <a:off x="4439816" y="1539939"/>
            <a:ext cx="7487772" cy="1453348"/>
          </a:xfrm>
          <a:ln>
            <a:miter lim="800000"/>
            <a:headEnd/>
            <a:tailEnd/>
          </a:ln>
        </p:spPr>
        <p:txBody>
          <a:bodyPr vert="horz" wrap="square" lIns="91440" tIns="45720" rIns="91440" bIns="45720" numCol="1" anchor="t" anchorCtr="0" compatLnSpc="1">
            <a:prstTxWarp prst="textNoShape">
              <a:avLst/>
            </a:prstTxWarp>
          </a:bodyPr>
          <a:lstStyle/>
          <a:p>
            <a:pPr>
              <a:defRPr/>
            </a:pPr>
            <a:r>
              <a:rPr lang="en-US" sz="4000" dirty="0"/>
              <a:t>Seedling dynamics – self sustained forest ecosystem</a:t>
            </a:r>
            <a:endParaRPr lang="en-US" sz="4000" dirty="0">
              <a:solidFill>
                <a:schemeClr val="tx1"/>
              </a:solidFill>
              <a:cs typeface="Cordia New" pitchFamily="34" charset="-34"/>
            </a:endParaRPr>
          </a:p>
        </p:txBody>
      </p:sp>
      <p:pic>
        <p:nvPicPr>
          <p:cNvPr id="58374" name="Picture 6"/>
          <p:cNvPicPr>
            <a:picLocks noGrp="1" noChangeAspect="1" noChangeArrowheads="1"/>
          </p:cNvPicPr>
          <p:nvPr>
            <p:ph idx="1"/>
          </p:nvPr>
        </p:nvPicPr>
        <p:blipFill>
          <a:blip r:embed="rId3" cstate="screen">
            <a:extLst>
              <a:ext uri="{28A0092B-C50C-407E-A947-70E740481C1C}">
                <a14:useLocalDpi xmlns:a14="http://schemas.microsoft.com/office/drawing/2010/main" val="0"/>
              </a:ext>
            </a:extLst>
          </a:blip>
          <a:srcRect/>
          <a:stretch>
            <a:fillRect/>
          </a:stretch>
        </p:blipFill>
        <p:spPr bwMode="auto">
          <a:xfrm>
            <a:off x="264412" y="158854"/>
            <a:ext cx="1308100" cy="1557338"/>
          </a:xfrm>
          <a:prstGeom prst="rect">
            <a:avLst/>
          </a:prstGeom>
          <a:effectLst>
            <a:outerShdw blurRad="330200" dist="88900" dir="8400000" sx="103000" sy="103000" algn="ctr" rotWithShape="0">
              <a:srgbClr val="000000">
                <a:alpha val="96000"/>
              </a:srgbClr>
            </a:outerShdw>
          </a:effectLst>
        </p:spPr>
      </p:pic>
      <p:pic>
        <p:nvPicPr>
          <p:cNvPr id="58371"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71860" y="222502"/>
            <a:ext cx="3911622" cy="6501385"/>
          </a:xfrm>
          <a:prstGeom prst="rect">
            <a:avLst/>
          </a:prstGeom>
          <a:effectLst>
            <a:outerShdw blurRad="330200" dist="88900" dir="8400000" sx="103000" sy="103000" algn="ctr" rotWithShape="0">
              <a:srgbClr val="000000">
                <a:alpha val="96000"/>
              </a:srgbClr>
            </a:outerShdw>
          </a:effectLst>
        </p:spPr>
      </p:pic>
      <p:sp>
        <p:nvSpPr>
          <p:cNvPr id="909316" name="Rectangle 4"/>
          <p:cNvSpPr>
            <a:spLocks noChangeArrowheads="1"/>
          </p:cNvSpPr>
          <p:nvPr/>
        </p:nvSpPr>
        <p:spPr bwMode="auto">
          <a:xfrm>
            <a:off x="4512884" y="3536694"/>
            <a:ext cx="7487772" cy="2862322"/>
          </a:xfrm>
          <a:prstGeom prst="rect">
            <a:avLst/>
          </a:prstGeom>
          <a:noFill/>
          <a:ln w="9525" algn="ctr">
            <a:noFill/>
            <a:miter lim="800000"/>
            <a:headEnd/>
            <a:tailEnd/>
          </a:ln>
          <a:effectLst/>
        </p:spPr>
        <p:txBody>
          <a:bodyPr wrap="square">
            <a:spAutoFit/>
          </a:bodyPr>
          <a:lstStyle/>
          <a:p>
            <a:pPr algn="ctr" defTabSz="457200" eaLnBrk="1" fontAlgn="auto" hangingPunct="1">
              <a:lnSpc>
                <a:spcPct val="90000"/>
              </a:lnSpc>
              <a:spcBef>
                <a:spcPct val="50000"/>
              </a:spcBef>
              <a:spcAft>
                <a:spcPts val="0"/>
              </a:spcAft>
              <a:defRPr/>
            </a:pPr>
            <a:r>
              <a:rPr lang="en-US" sz="4000" b="1" dirty="0">
                <a:solidFill>
                  <a:srgbClr val="F6EF60"/>
                </a:solidFill>
                <a:effectLst>
                  <a:outerShdw blurRad="38100" dist="38100" dir="2700000" algn="tl">
                    <a:srgbClr val="000000"/>
                  </a:outerShdw>
                </a:effectLst>
                <a:latin typeface="Calibri" pitchFamily="34" charset="0"/>
              </a:rPr>
              <a:t>Planting 30 framework tree species fostered the recruitment of an additional (non-planted) 72 tree species within 8-9 years (Sinhaseni, 2008). </a:t>
            </a:r>
          </a:p>
        </p:txBody>
      </p:sp>
      <p:sp>
        <p:nvSpPr>
          <p:cNvPr id="909317" name="Text Box 5"/>
          <p:cNvSpPr txBox="1">
            <a:spLocks noChangeArrowheads="1"/>
          </p:cNvSpPr>
          <p:nvPr/>
        </p:nvSpPr>
        <p:spPr bwMode="auto">
          <a:xfrm>
            <a:off x="227343" y="6390580"/>
            <a:ext cx="3671888" cy="415498"/>
          </a:xfrm>
          <a:prstGeom prst="rect">
            <a:avLst/>
          </a:prstGeom>
          <a:noFill/>
          <a:ln w="12700">
            <a:noFill/>
            <a:miter lim="800000"/>
            <a:headEnd/>
            <a:tailEnd/>
          </a:ln>
          <a:effectLst/>
        </p:spPr>
        <p:txBody>
          <a:bodyPr>
            <a:spAutoFit/>
          </a:bodyPr>
          <a:lstStyle/>
          <a:p>
            <a:pPr defTabSz="457200" eaLnBrk="1" fontAlgn="auto" hangingPunct="1">
              <a:spcBef>
                <a:spcPct val="50000"/>
              </a:spcBef>
              <a:spcAft>
                <a:spcPts val="0"/>
              </a:spcAft>
              <a:defRPr/>
            </a:pPr>
            <a:r>
              <a:rPr lang="en-US" sz="2000" i="1" dirty="0">
                <a:solidFill>
                  <a:srgbClr val="A2FFA3"/>
                </a:solidFill>
                <a:latin typeface="Calibri" pitchFamily="34" charset="0"/>
              </a:rPr>
              <a:t>Aquilaria crassna</a:t>
            </a:r>
            <a:endParaRPr lang="th-TH" sz="2000" dirty="0">
              <a:solidFill>
                <a:srgbClr val="A2FFA3"/>
              </a:solidFill>
              <a:latin typeface="Calibri" pitchFamily="34" charset="0"/>
            </a:endParaRPr>
          </a:p>
        </p:txBody>
      </p:sp>
      <p:sp>
        <p:nvSpPr>
          <p:cNvPr id="7" name="Rectangle 6"/>
          <p:cNvSpPr/>
          <p:nvPr/>
        </p:nvSpPr>
        <p:spPr>
          <a:xfrm>
            <a:off x="4439816" y="470532"/>
            <a:ext cx="7560840" cy="64633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nchor="b">
            <a:spAutoFit/>
          </a:bodyPr>
          <a:lstStyle/>
          <a:p>
            <a:pPr algn="ctr">
              <a:lnSpc>
                <a:spcPct val="90000"/>
              </a:lnSpc>
              <a:spcBef>
                <a:spcPts val="0"/>
              </a:spcBef>
              <a:defRPr/>
            </a:pPr>
            <a:r>
              <a:rPr lang="en-GB" sz="4000" b="1" i="1" dirty="0">
                <a:solidFill>
                  <a:srgbClr val="00FF00">
                    <a:lumMod val="20000"/>
                    <a:lumOff val="80000"/>
                  </a:srgbClr>
                </a:solidFill>
                <a:effectLst>
                  <a:outerShdw blurRad="38100" dist="38100" dir="2700000" algn="tl">
                    <a:srgbClr val="000000">
                      <a:alpha val="43137"/>
                    </a:srgbClr>
                  </a:outerShdw>
                </a:effectLst>
                <a:latin typeface="Calibri" panose="020F0502020204030204" pitchFamily="34" charset="0"/>
                <a:cs typeface="Angsana New" panose="02020603050405020304" pitchFamily="18" charset="-34"/>
              </a:rPr>
              <a:t>ECOLOGICAL FUNCTIONING</a:t>
            </a:r>
          </a:p>
        </p:txBody>
      </p:sp>
    </p:spTree>
    <p:extLst>
      <p:ext uri="{BB962C8B-B14F-4D97-AF65-F5344CB8AC3E}">
        <p14:creationId xmlns:p14="http://schemas.microsoft.com/office/powerpoint/2010/main" val="2521538523"/>
      </p:ext>
    </p:extLst>
  </p:cSld>
  <p:clrMapOvr>
    <a:masterClrMapping/>
  </p:clrMapOvr>
  <p:transition/>
  <p:extLst>
    <p:ext uri="{3A86A75C-4F4B-4683-9AE1-C65F6400EC91}">
      <p14:laserTraceLst xmlns:p14="http://schemas.microsoft.com/office/powerpoint/2010/main">
        <p14:tracePtLst>
          <p14:tracePt t="2460" x="4884738" y="3992563"/>
          <p14:tracePt t="2468" x="4894263" y="4000500"/>
          <p14:tracePt t="2500" x="4894263" y="4010025"/>
          <p14:tracePt t="2507" x="4894263" y="4037013"/>
          <p14:tracePt t="2628" x="4894263" y="4044950"/>
          <p14:tracePt t="2739" x="4983163" y="4108450"/>
          <p14:tracePt t="2747" x="5037138" y="4135438"/>
          <p14:tracePt t="2756" x="5322888" y="4259263"/>
          <p14:tracePt t="2764" x="5545138" y="4330700"/>
          <p14:tracePt t="2780" x="5751513" y="4465638"/>
          <p14:tracePt t="2796" x="5768975" y="4492625"/>
          <p14:tracePt t="2812" x="5803900" y="4545013"/>
          <p14:tracePt t="2829" x="5849938" y="4635500"/>
          <p14:tracePt t="2846" x="5902325" y="4670425"/>
          <p14:tracePt t="2863" x="6099175" y="4830763"/>
          <p14:tracePt t="2880" x="6303963" y="4973638"/>
          <p14:tracePt t="2896" x="6421438" y="5037138"/>
          <p14:tracePt t="2915" x="6724650" y="5251450"/>
          <p14:tracePt t="2931" x="6946900" y="5394325"/>
          <p14:tracePt t="2948" x="7135813" y="5519738"/>
          <p14:tracePt t="2964" x="7242175" y="5591175"/>
          <p14:tracePt t="2980" x="7350125" y="5643563"/>
          <p14:tracePt t="2997" x="7493000" y="5697538"/>
          <p14:tracePt t="3015" x="7572375" y="5724525"/>
          <p14:tracePt t="3032" x="7599363" y="5734050"/>
          <p14:tracePt t="3047" x="7643813" y="5741988"/>
          <p14:tracePt t="3064" x="7661275" y="5741988"/>
          <p14:tracePt t="3081" x="7680325" y="5741988"/>
          <p14:tracePt t="3099" x="7796213" y="5768975"/>
          <p14:tracePt t="3115" x="7875588" y="5778500"/>
          <p14:tracePt t="3131" x="8027988" y="5805488"/>
          <p14:tracePt t="3148" x="8153400" y="5849938"/>
          <p14:tracePt t="3165" x="8251825" y="5867400"/>
          <p14:tracePt t="3182" x="8313738" y="5894388"/>
          <p14:tracePt t="3199" x="8358188" y="5894388"/>
          <p14:tracePt t="3215" x="8412163" y="5894388"/>
          <p14:tracePt t="3232" x="8429625" y="5894388"/>
          <p14:tracePt t="3248" x="8447088" y="5894388"/>
          <p14:tracePt t="3267" x="8456613" y="5876925"/>
          <p14:tracePt t="3283" x="8501063" y="5840413"/>
          <p14:tracePt t="3300" x="8545513" y="5813425"/>
          <p14:tracePt t="3316" x="8572500" y="5795963"/>
          <p14:tracePt t="3333" x="8589963" y="5786438"/>
          <p14:tracePt t="3348" x="8599488" y="5786438"/>
          <p14:tracePt t="3365" x="8609013" y="5778500"/>
          <p14:tracePt t="3411" x="8616950" y="5768975"/>
          <p14:tracePt t="3419" x="8626475" y="5761038"/>
          <p14:tracePt t="3637" x="8609013" y="5761038"/>
          <p14:tracePt t="3644" x="8589963" y="5761038"/>
          <p14:tracePt t="3654" x="8589963" y="5751513"/>
          <p14:tracePt t="3868" x="8582025" y="5751513"/>
          <p14:tracePt t="3899" x="8572500" y="5751513"/>
          <p14:tracePt t="3924" x="8564563" y="5751513"/>
          <p14:tracePt t="5132" x="8555038" y="5751513"/>
          <p14:tracePt t="12752" x="8555038" y="5761038"/>
          <p14:tracePt t="12991" x="8555038" y="5751513"/>
          <p14:tracePt t="13023" x="8555038" y="5741988"/>
          <p14:tracePt t="13042" x="8555038" y="5734050"/>
          <p14:tracePt t="13303" x="8510588" y="5724525"/>
          <p14:tracePt t="13312" x="8375650" y="5670550"/>
          <p14:tracePt t="13320" x="8224838" y="5608638"/>
          <p14:tracePt t="13337" x="7867650" y="5500688"/>
          <p14:tracePt t="13354" x="7626350" y="5438775"/>
          <p14:tracePt t="13371" x="7456488" y="5421313"/>
          <p14:tracePt t="13387" x="7331075" y="5411788"/>
          <p14:tracePt t="13404" x="7269163" y="5411788"/>
          <p14:tracePt t="13423" x="7197725" y="5411788"/>
          <p14:tracePt t="13438" x="7180263" y="5411788"/>
          <p14:tracePt t="13455" x="7135813" y="5411788"/>
          <p14:tracePt t="13471" x="7116763" y="5411788"/>
          <p14:tracePt t="13488" x="7081838" y="5411788"/>
          <p14:tracePt t="13530" x="7081838" y="5402263"/>
          <p14:tracePt t="13711" x="7054850" y="5402263"/>
          <p14:tracePt t="13735" x="7045325" y="5402263"/>
          <p14:tracePt t="13767" x="7027863" y="5402263"/>
          <p14:tracePt t="13775" x="7000875" y="5402263"/>
          <p14:tracePt t="13785" x="6973888" y="5402263"/>
          <p14:tracePt t="13792" x="6956425" y="5402263"/>
          <p14:tracePt t="13807" x="6929438" y="5402263"/>
          <p14:tracePt t="13823" x="6921500" y="5402263"/>
          <p14:tracePt t="13840" x="6867525" y="5402263"/>
          <p14:tracePt t="13857" x="6813550" y="5394325"/>
          <p14:tracePt t="13873" x="6715125" y="5357813"/>
          <p14:tracePt t="13890" x="6643688" y="5330825"/>
          <p14:tracePt t="13908" x="6626225" y="5322888"/>
          <p14:tracePt t="13944" x="6616700" y="5322888"/>
          <p14:tracePt t="13958" x="6554788" y="5322888"/>
          <p14:tracePt t="13975" x="6429375" y="5322888"/>
          <p14:tracePt t="13991" x="6340475" y="5322888"/>
          <p14:tracePt t="14009" x="6259513" y="5305425"/>
          <p14:tracePt t="14025" x="6153150" y="5295900"/>
          <p14:tracePt t="14042" x="6064250" y="5278438"/>
          <p14:tracePt t="14058" x="5938838" y="5259388"/>
          <p14:tracePt t="14075" x="5929313" y="5259388"/>
          <p14:tracePt t="14111" x="5921375" y="5251450"/>
          <p14:tracePt t="14142" x="5902325" y="5251450"/>
          <p14:tracePt t="14159" x="5875338" y="5251450"/>
          <p14:tracePt t="14175" x="5875338" y="5259388"/>
          <p14:tracePt t="14192" x="5867400" y="5259388"/>
          <p14:tracePt t="14279" x="5857875" y="5259388"/>
          <p14:tracePt t="14286" x="5857875" y="5268913"/>
          <p14:tracePt t="14383" x="5867400" y="5278438"/>
          <p14:tracePt t="14392" x="5875338" y="5278438"/>
          <p14:tracePt t="14399" x="5884863" y="5278438"/>
          <p14:tracePt t="14416" x="5902325" y="5278438"/>
          <p14:tracePt t="14426" x="5902325" y="5286375"/>
          <p14:tracePt t="14443" x="5911850" y="5286375"/>
          <p14:tracePt t="14575" x="5921375" y="5286375"/>
          <p14:tracePt t="14592" x="5929313" y="5286375"/>
          <p14:tracePt t="14608" x="5946775" y="5286375"/>
          <p14:tracePt t="14624" x="5965825" y="5286375"/>
          <p14:tracePt t="14631" x="6000750" y="5286375"/>
          <p14:tracePt t="14644" x="6010275" y="5286375"/>
          <p14:tracePt t="14663" x="6108700" y="5286375"/>
          <p14:tracePt t="14679" x="6161088" y="5286375"/>
          <p14:tracePt t="14695" x="6215063" y="5286375"/>
          <p14:tracePt t="14712" x="6296025" y="5286375"/>
          <p14:tracePt t="14728" x="6394450" y="5295900"/>
          <p14:tracePt t="14745" x="6483350" y="5305425"/>
          <p14:tracePt t="14761" x="6537325" y="5305425"/>
          <p14:tracePt t="14778" x="6545263" y="5305425"/>
          <p14:tracePt t="14871" x="6554788" y="5305425"/>
          <p14:tracePt t="14879" x="6564313" y="5305425"/>
          <p14:tracePt t="14887" x="6581775" y="5305425"/>
          <p14:tracePt t="14898" x="6608763" y="5305425"/>
          <p14:tracePt t="14912" x="6661150" y="5295900"/>
          <p14:tracePt t="14930" x="6759575" y="5268913"/>
          <p14:tracePt t="14946" x="6858000" y="5268913"/>
          <p14:tracePt t="14963" x="6902450" y="5268913"/>
          <p14:tracePt t="14980" x="6938963" y="5259388"/>
          <p14:tracePt t="15047" x="6946900" y="5259388"/>
          <p14:tracePt t="15054" x="6956425" y="5259388"/>
          <p14:tracePt t="15090" x="6965950" y="5259388"/>
          <p14:tracePt t="15151" x="6983413" y="5259388"/>
          <p14:tracePt t="15175" x="6992938" y="5259388"/>
          <p14:tracePt t="15416" x="6983413" y="5259388"/>
          <p14:tracePt t="15424" x="6973888" y="5259388"/>
          <p14:tracePt t="15432" x="6965950" y="5259388"/>
          <p14:tracePt t="15448" x="6875463" y="5259388"/>
          <p14:tracePt t="15465" x="6850063" y="5259388"/>
          <p14:tracePt t="15483" x="6813550" y="5259388"/>
          <p14:tracePt t="15487" x="6796088" y="5259388"/>
          <p14:tracePt t="15500" x="6759575" y="5259388"/>
          <p14:tracePt t="15516" x="6742113" y="5259388"/>
          <p14:tracePt t="15535" x="6688138" y="5268913"/>
          <p14:tracePt t="15551" x="6653213" y="5268913"/>
          <p14:tracePt t="15566" x="6616700" y="5259388"/>
          <p14:tracePt t="15583" x="6537325" y="5259388"/>
          <p14:tracePt t="15600" x="6500813" y="5259388"/>
          <p14:tracePt t="15616" x="6446838" y="5259388"/>
          <p14:tracePt t="15633" x="6411913" y="5259388"/>
          <p14:tracePt t="15650" x="6402388" y="5259388"/>
          <p14:tracePt t="15667" x="6394450" y="5259388"/>
          <p14:tracePt t="15700" x="6384925" y="5259388"/>
          <p14:tracePt t="15718" x="6375400" y="5268913"/>
          <p14:tracePt t="15745" x="6367463" y="5278438"/>
          <p14:tracePt t="15760" x="6357938" y="5278438"/>
          <p14:tracePt t="15769" x="6350000" y="5278438"/>
          <p14:tracePt t="15785" x="6303963" y="5278438"/>
          <p14:tracePt t="15801" x="6224588" y="5278438"/>
          <p14:tracePt t="15817" x="6037263" y="5295900"/>
          <p14:tracePt t="15834" x="5992813" y="5295900"/>
          <p14:tracePt t="15851" x="5921375" y="5322888"/>
          <p14:tracePt t="15868" x="5911850" y="5322888"/>
          <p14:tracePt t="15959" x="5921375" y="5322888"/>
          <p14:tracePt t="15969" x="5929313" y="5322888"/>
          <p14:tracePt t="16000" x="5938838" y="5322888"/>
          <p14:tracePt t="16129" x="5938838" y="5313363"/>
          <p14:tracePt t="16136" x="5929313" y="5305425"/>
          <p14:tracePt t="16161" x="5921375" y="5305425"/>
          <p14:tracePt t="16225" x="5911850" y="5295900"/>
          <p14:tracePt t="16234" x="5902325" y="5295900"/>
          <p14:tracePt t="16257" x="5894388" y="5286375"/>
          <p14:tracePt t="16281" x="5884863" y="5278438"/>
          <p14:tracePt t="16297" x="5875338" y="5278438"/>
          <p14:tracePt t="16313" x="5875338" y="5268913"/>
          <p14:tracePt t="16320" x="5875338" y="5259388"/>
          <p14:tracePt t="16336" x="5867400" y="5259388"/>
          <p14:tracePt t="16377" x="5867400" y="5251450"/>
          <p14:tracePt t="16480" x="5875338" y="5251450"/>
          <p14:tracePt t="16488" x="5884863" y="5251450"/>
          <p14:tracePt t="16498" x="5894388" y="5251450"/>
          <p14:tracePt t="16505" x="5902325" y="5251450"/>
          <p14:tracePt t="16521" x="5929313" y="5251450"/>
          <p14:tracePt t="16538" x="5946775" y="5251450"/>
          <p14:tracePt t="16555" x="5983288" y="5251450"/>
          <p14:tracePt t="16571" x="6064250" y="5251450"/>
          <p14:tracePt t="16588" x="6180138" y="5251450"/>
          <p14:tracePt t="16605" x="6286500" y="5251450"/>
          <p14:tracePt t="16624" x="6438900" y="5259388"/>
          <p14:tracePt t="16640" x="6527800" y="5278438"/>
          <p14:tracePt t="16656" x="6554788" y="5278438"/>
          <p14:tracePt t="16675" x="6608763" y="5286375"/>
          <p14:tracePt t="16689" x="6616700" y="5286375"/>
          <p14:tracePt t="16872" x="6626225" y="5286375"/>
          <p14:tracePt t="16888" x="6635750" y="5286375"/>
          <p14:tracePt t="16895" x="6643688" y="5286375"/>
          <p14:tracePt t="17088" x="6653213" y="5286375"/>
          <p14:tracePt t="17129" x="6661150" y="5286375"/>
          <p14:tracePt t="17135" x="6670675" y="5295900"/>
          <p14:tracePt t="17144" x="6697663" y="5305425"/>
          <p14:tracePt t="17160" x="6751638" y="5340350"/>
          <p14:tracePt t="17176" x="6796088" y="5349875"/>
          <p14:tracePt t="17192" x="6938963" y="5394325"/>
          <p14:tracePt t="17209" x="7089775" y="5421313"/>
          <p14:tracePt t="17225" x="7161213" y="5429250"/>
          <p14:tracePt t="17242" x="7180263" y="5429250"/>
          <p14:tracePt t="17259" x="7188200" y="5429250"/>
          <p14:tracePt t="17292" x="7207250" y="5429250"/>
          <p14:tracePt t="17309" x="7224713" y="5429250"/>
          <p14:tracePt t="17328" x="7385050" y="5429250"/>
          <p14:tracePt t="17345" x="7527925" y="5429250"/>
          <p14:tracePt t="17361" x="7680325" y="5429250"/>
          <p14:tracePt t="17377" x="7786688" y="5429250"/>
          <p14:tracePt t="17393" x="7858125" y="5429250"/>
          <p14:tracePt t="17409" x="7875588" y="5429250"/>
          <p14:tracePt t="17426" x="7885113" y="5429250"/>
          <p14:tracePt t="17443" x="7894638" y="5429250"/>
          <p14:tracePt t="17476" x="7902575" y="5429250"/>
          <p14:tracePt t="17493" x="7912100" y="5429250"/>
          <p14:tracePt t="17513" x="8027988" y="5384800"/>
          <p14:tracePt t="17528" x="8099425" y="5367338"/>
          <p14:tracePt t="17544" x="8259763" y="5322888"/>
          <p14:tracePt t="17561" x="8323263" y="5313363"/>
          <p14:tracePt t="17577" x="8375650" y="5295900"/>
          <p14:tracePt t="17594" x="8385175" y="5286375"/>
          <p14:tracePt t="17642" x="8394700" y="5286375"/>
          <p14:tracePt t="17648" x="8429625" y="5286375"/>
          <p14:tracePt t="17661" x="8474075" y="5259388"/>
          <p14:tracePt t="17680" x="8589963" y="5233988"/>
          <p14:tracePt t="17696" x="8643938" y="5214938"/>
          <p14:tracePt t="17713" x="8688388" y="5187950"/>
          <p14:tracePt t="17728" x="8732838" y="5170488"/>
          <p14:tracePt t="17745" x="8742363" y="5153025"/>
          <p14:tracePt t="17761" x="8742363" y="5126038"/>
          <p14:tracePt t="17778" x="8742363" y="5116513"/>
          <p14:tracePt t="17796" x="8742363" y="5064125"/>
          <p14:tracePt t="17812" x="8724900" y="5037138"/>
          <p14:tracePt t="17828" x="8715375" y="4992688"/>
          <p14:tracePt t="17845" x="8715375" y="4956175"/>
          <p14:tracePt t="17862" x="8707438" y="4911725"/>
          <p14:tracePt t="17866" x="8707438" y="4894263"/>
          <p14:tracePt t="17880" x="8670925" y="4840288"/>
          <p14:tracePt t="17896" x="8636000" y="4778375"/>
          <p14:tracePt t="17913" x="8609013" y="4751388"/>
          <p14:tracePt t="17929" x="8582025" y="4733925"/>
          <p14:tracePt t="17946" x="8555038" y="4714875"/>
          <p14:tracePt t="17962" x="8474075" y="4706938"/>
          <p14:tracePt t="17979" x="8447088" y="4706938"/>
          <p14:tracePt t="17996" x="8385175" y="4697413"/>
          <p14:tracePt t="18012" x="8375650" y="4697413"/>
          <p14:tracePt t="18033" x="8350250" y="4697413"/>
          <p14:tracePt t="18049" x="8331200" y="4697413"/>
          <p14:tracePt t="18064" x="8296275" y="4697413"/>
          <p14:tracePt t="18083" x="8197850" y="4706938"/>
          <p14:tracePt t="18096" x="8153400" y="4724400"/>
          <p14:tracePt t="18114" x="8064500" y="4741863"/>
          <p14:tracePt t="18130" x="8001000" y="4768850"/>
          <p14:tracePt t="18147" x="7939088" y="4795838"/>
          <p14:tracePt t="18164" x="7858125" y="4822825"/>
          <p14:tracePt t="18181" x="7804150" y="4857750"/>
          <p14:tracePt t="18197" x="7751763" y="4884738"/>
          <p14:tracePt t="18214" x="7724775" y="4911725"/>
          <p14:tracePt t="18232" x="7680325" y="4929188"/>
          <p14:tracePt t="18249" x="7661275" y="4948238"/>
          <p14:tracePt t="18265" x="7643813" y="4973638"/>
          <p14:tracePt t="18281" x="7643813" y="4992688"/>
          <p14:tracePt t="18298" x="7608888" y="5054600"/>
          <p14:tracePt t="18315" x="7608888" y="5072063"/>
          <p14:tracePt t="18331" x="7581900" y="5170488"/>
          <p14:tracePt t="18348" x="7581900" y="5214938"/>
          <p14:tracePt t="18367" x="7599363" y="5313363"/>
          <p14:tracePt t="18382" x="7643813" y="5438775"/>
          <p14:tracePt t="18399" x="7769225" y="5635625"/>
          <p14:tracePt t="18416" x="7875588" y="5689600"/>
          <p14:tracePt t="18433" x="7929563" y="5724525"/>
          <p14:tracePt t="18449" x="7974013" y="5734050"/>
          <p14:tracePt t="18465" x="8054975" y="5741988"/>
          <p14:tracePt t="18482" x="8153400" y="5741988"/>
          <p14:tracePt t="18499" x="8251825" y="5715000"/>
          <p14:tracePt t="18516" x="8340725" y="5662613"/>
          <p14:tracePt t="18533" x="8385175" y="5618163"/>
          <p14:tracePt t="18549" x="8421688" y="5546725"/>
          <p14:tracePt t="18566" x="8429625" y="5527675"/>
          <p14:tracePt t="18583" x="8439150" y="5483225"/>
          <p14:tracePt t="18599" x="8439150" y="5473700"/>
          <p14:tracePt t="18642" x="8439150" y="5465763"/>
          <p14:tracePt t="18682" x="8429625" y="5465763"/>
          <p14:tracePt t="18786" x="8421688" y="5465763"/>
          <p14:tracePt t="18866" x="8412163" y="5465763"/>
          <p14:tracePt t="18898" x="8412163" y="5473700"/>
          <p14:tracePt t="18913" x="8402638" y="5483225"/>
          <p14:tracePt t="18929" x="8402638" y="5492750"/>
          <p14:tracePt t="18939" x="8402638" y="5500688"/>
          <p14:tracePt t="18954" x="8385175" y="5510213"/>
          <p14:tracePt t="18970" x="8375650" y="5519738"/>
          <p14:tracePt t="18985" x="8375650" y="5546725"/>
          <p14:tracePt t="19002" x="8367713" y="5564188"/>
          <p14:tracePt t="19035" x="8358188" y="5581650"/>
          <p14:tracePt t="19068" x="8350250" y="5591175"/>
          <p14:tracePt t="22082" x="8350250" y="5581650"/>
          <p14:tracePt t="22090" x="8367713" y="5581650"/>
          <p14:tracePt t="22102" x="8402638" y="5581650"/>
          <p14:tracePt t="22122" x="8402638" y="5572125"/>
          <p14:tracePt t="22136" x="8402638" y="5554663"/>
          <p14:tracePt t="22154" x="8304213" y="5448300"/>
          <p14:tracePt t="22169" x="8197850" y="5295900"/>
          <p14:tracePt t="22186" x="8089900" y="5108575"/>
          <p14:tracePt t="22203" x="7956550" y="4867275"/>
          <p14:tracePt t="22220" x="7840663" y="4598988"/>
          <p14:tracePt t="22236" x="7742238" y="4340225"/>
          <p14:tracePt t="22253" x="7680325" y="4135438"/>
          <p14:tracePt t="22270" x="7670800" y="4027488"/>
          <p14:tracePt t="22287" x="7643813" y="3929063"/>
          <p14:tracePt t="22303" x="7635875" y="3857625"/>
          <p14:tracePt t="22322" x="7581900" y="3679825"/>
          <p14:tracePt t="22337" x="7537450" y="3517900"/>
          <p14:tracePt t="22353" x="7466013" y="3357563"/>
          <p14:tracePt t="22370" x="7412038" y="3268663"/>
          <p14:tracePt t="22387" x="7375525" y="3187700"/>
          <p14:tracePt t="22404" x="7331075" y="3081338"/>
          <p14:tracePt t="22421" x="7259638" y="2965450"/>
          <p14:tracePt t="22437" x="7207250" y="2894013"/>
          <p14:tracePt t="22454" x="7064375" y="2724150"/>
          <p14:tracePt t="22471" x="6938963" y="2554288"/>
          <p14:tracePt t="22488" x="6840538" y="2401888"/>
          <p14:tracePt t="22493" x="6778625" y="2330450"/>
          <p14:tracePt t="22506" x="6732588" y="2268538"/>
          <p14:tracePt t="22522" x="6724650" y="2259013"/>
          <p14:tracePt t="22538" x="6715125" y="2259013"/>
          <p14:tracePt t="22723" x="6707188" y="2268538"/>
          <p14:tracePt t="22730" x="6707188" y="2278063"/>
          <p14:tracePt t="22755" x="6707188" y="2286000"/>
          <p14:tracePt t="22778" x="6707188" y="2295525"/>
          <p14:tracePt t="22810" x="6697663" y="2295525"/>
          <p14:tracePt t="22850" x="6697663" y="2303463"/>
          <p14:tracePt t="22899" x="6688138" y="2303463"/>
          <p14:tracePt t="22947" x="6688138" y="2312988"/>
          <p14:tracePt t="22962" x="6680200" y="2312988"/>
          <p14:tracePt t="22970" x="6670675" y="2312988"/>
          <p14:tracePt t="22989" x="6661150" y="2312988"/>
          <p14:tracePt t="22994" x="6653213" y="2312988"/>
          <p14:tracePt t="23011" x="6635750" y="2312988"/>
          <p14:tracePt t="23027" x="6616700" y="2312988"/>
          <p14:tracePt t="23042" x="6599238" y="2312988"/>
          <p14:tracePt t="23058" x="6564313" y="2312988"/>
          <p14:tracePt t="23076" x="6537325" y="2312988"/>
          <p14:tracePt t="23090" x="6510338" y="2312988"/>
          <p14:tracePt t="23107" x="6483350" y="2312988"/>
          <p14:tracePt t="23124" x="6456363" y="2312988"/>
          <p14:tracePt t="23143" x="6438900" y="2312988"/>
          <p14:tracePt t="23159" x="6421438" y="2312988"/>
          <p14:tracePt t="23175" x="6367463" y="2312988"/>
          <p14:tracePt t="23191" x="6340475" y="2312988"/>
          <p14:tracePt t="23208" x="6313488" y="2312988"/>
          <p14:tracePt t="23228" x="6303963" y="2312988"/>
          <p14:tracePt t="23244" x="6296025" y="2312988"/>
          <p14:tracePt t="23258" x="6278563" y="2312988"/>
          <p14:tracePt t="23275" x="6242050" y="2312988"/>
          <p14:tracePt t="23292" x="6224588" y="2322513"/>
          <p14:tracePt t="23308" x="6207125" y="2330450"/>
          <p14:tracePt t="23325" x="6188075" y="2339975"/>
          <p14:tracePt t="23342" x="6180138" y="2339975"/>
          <p14:tracePt t="23379" x="6161088" y="2357438"/>
          <p14:tracePt t="23394" x="6143625" y="2366963"/>
          <p14:tracePt t="23411" x="6116638" y="2384425"/>
          <p14:tracePt t="23427" x="6099175" y="2411413"/>
          <p14:tracePt t="23444" x="6064250" y="2428875"/>
          <p14:tracePt t="23459" x="5992813" y="2517775"/>
          <p14:tracePt t="23476" x="5956300" y="2563813"/>
          <p14:tracePt t="23493" x="5929313" y="2608263"/>
          <p14:tracePt t="23497" x="5911850" y="2625725"/>
          <p14:tracePt t="23510" x="5911850" y="2635250"/>
          <p14:tracePt t="23526" x="5894388" y="2670175"/>
          <p14:tracePt t="23543" x="5894388" y="2679700"/>
          <p14:tracePt t="23561" x="5884863" y="2714625"/>
          <p14:tracePt t="23578" x="5884863" y="2751138"/>
          <p14:tracePt t="23594" x="5884863" y="2768600"/>
          <p14:tracePt t="23612" x="5884863" y="2803525"/>
          <p14:tracePt t="23628" x="5902325" y="2840038"/>
          <p14:tracePt t="23644" x="5911850" y="2867025"/>
          <p14:tracePt t="23661" x="5921375" y="2874963"/>
          <p14:tracePt t="23679" x="5938838" y="2901950"/>
          <p14:tracePt t="23694" x="5956300" y="2921000"/>
          <p14:tracePt t="23711" x="5956300" y="2938463"/>
          <p14:tracePt t="23727" x="5973763" y="2946400"/>
          <p14:tracePt t="23744" x="6010275" y="2955925"/>
          <p14:tracePt t="23763" x="6072188" y="2973388"/>
          <p14:tracePt t="23778" x="6108700" y="3000375"/>
          <p14:tracePt t="23795" x="6170613" y="3009900"/>
          <p14:tracePt t="23811" x="6197600" y="3017838"/>
          <p14:tracePt t="23829" x="6215063" y="3027363"/>
          <p14:tracePt t="23845" x="6251575" y="3036888"/>
          <p14:tracePt t="23862" x="6296025" y="3036888"/>
          <p14:tracePt t="23879" x="6350000" y="3036888"/>
          <p14:tracePt t="23896" x="6402388" y="3017838"/>
          <p14:tracePt t="23912" x="6483350" y="2992438"/>
          <p14:tracePt t="23930" x="6589713" y="2955925"/>
          <p14:tracePt t="23947" x="6670675" y="2938463"/>
          <p14:tracePt t="23962" x="6724650" y="2911475"/>
          <p14:tracePt t="23979" x="6778625" y="2894013"/>
          <p14:tracePt t="23995" x="6804025" y="2884488"/>
          <p14:tracePt t="24003" x="6831013" y="2874963"/>
          <p14:tracePt t="24029" x="6867525" y="2849563"/>
          <p14:tracePt t="24046" x="6902450" y="2830513"/>
          <p14:tracePt t="24063" x="6929438" y="2813050"/>
          <p14:tracePt t="24081" x="6992938" y="2778125"/>
          <p14:tracePt t="24098" x="7027863" y="2741613"/>
          <p14:tracePt t="24114" x="7064375" y="2679700"/>
          <p14:tracePt t="24131" x="7089775" y="2625725"/>
          <p14:tracePt t="24148" x="7108825" y="2571750"/>
          <p14:tracePt t="24164" x="7108825" y="2517775"/>
          <p14:tracePt t="24181" x="7116763" y="2465388"/>
          <p14:tracePt t="24197" x="7116763" y="2420938"/>
          <p14:tracePt t="24214" x="7116763" y="2384425"/>
          <p14:tracePt t="24232" x="7099300" y="2349500"/>
          <p14:tracePt t="24247" x="7064375" y="2322513"/>
          <p14:tracePt t="24253" x="7064375" y="2303463"/>
          <p14:tracePt t="24264" x="7054850" y="2295525"/>
          <p14:tracePt t="24282" x="7027863" y="2251075"/>
          <p14:tracePt t="24300" x="7000875" y="2214563"/>
          <p14:tracePt t="24315" x="6929438" y="2197100"/>
          <p14:tracePt t="24331" x="6884988" y="2160588"/>
          <p14:tracePt t="24348" x="6831013" y="2135188"/>
          <p14:tracePt t="24364" x="6751638" y="2116138"/>
          <p14:tracePt t="24381" x="6670675" y="2108200"/>
          <p14:tracePt t="24398" x="6599238" y="2108200"/>
          <p14:tracePt t="24415" x="6537325" y="2108200"/>
          <p14:tracePt t="24432" x="6465888" y="2089150"/>
          <p14:tracePt t="24449" x="6384925" y="2098675"/>
          <p14:tracePt t="24451" x="6350000" y="2108200"/>
          <p14:tracePt t="24467" x="6269038" y="2125663"/>
          <p14:tracePt t="24483" x="6232525" y="2143125"/>
          <p14:tracePt t="24499" x="6188075" y="2160588"/>
          <p14:tracePt t="24515" x="6143625" y="2179638"/>
          <p14:tracePt t="24532" x="6099175" y="2206625"/>
          <p14:tracePt t="24549" x="6054725" y="2232025"/>
          <p14:tracePt t="24565" x="6000750" y="2268538"/>
          <p14:tracePt t="24582" x="5956300" y="2303463"/>
          <p14:tracePt t="24599" x="5911850" y="2349500"/>
          <p14:tracePt t="24617" x="5894388" y="2366963"/>
          <p14:tracePt t="24633" x="5884863" y="2411413"/>
          <p14:tracePt t="24651" x="5857875" y="2446338"/>
          <p14:tracePt t="24667" x="5857875" y="2473325"/>
          <p14:tracePt t="24683" x="5857875" y="2492375"/>
          <p14:tracePt t="24699" x="5857875" y="2527300"/>
          <p14:tracePt t="24716" x="5857875" y="2554288"/>
          <p14:tracePt t="24733" x="5875338" y="2598738"/>
          <p14:tracePt t="24750" x="5894388" y="2635250"/>
          <p14:tracePt t="24767" x="5902325" y="2643188"/>
          <p14:tracePt t="24785" x="5938838" y="2670175"/>
          <p14:tracePt t="24803" x="5973763" y="2706688"/>
          <p14:tracePt t="24819" x="6018213" y="2724150"/>
          <p14:tracePt t="24834" x="6054725" y="2751138"/>
          <p14:tracePt t="24851" x="6099175" y="2768600"/>
          <p14:tracePt t="24867" x="6143625" y="2803525"/>
          <p14:tracePt t="24884" x="6197600" y="2830513"/>
          <p14:tracePt t="24900" x="6242050" y="2840038"/>
          <p14:tracePt t="24918" x="6296025" y="2857500"/>
          <p14:tracePt t="24934" x="6350000" y="2884488"/>
          <p14:tracePt t="24951" x="6421438" y="2921000"/>
          <p14:tracePt t="24968" x="6465888" y="2928938"/>
          <p14:tracePt t="24984" x="6500813" y="2938463"/>
          <p14:tracePt t="25003" x="6537325" y="2938463"/>
          <p14:tracePt t="25019" x="6589713" y="2938463"/>
          <p14:tracePt t="25035" x="6616700" y="2938463"/>
          <p14:tracePt t="25051" x="6661150" y="2911475"/>
          <p14:tracePt t="25068" x="6697663" y="2901950"/>
          <p14:tracePt t="25085" x="6751638" y="2884488"/>
          <p14:tracePt t="25102" x="6778625" y="2867025"/>
          <p14:tracePt t="25118" x="6804025" y="2849563"/>
          <p14:tracePt t="25135" x="6840538" y="2830513"/>
          <p14:tracePt t="25152" x="6867525" y="2813050"/>
          <p14:tracePt t="25170" x="6911975" y="2778125"/>
          <p14:tracePt t="25186" x="6938963" y="2697163"/>
          <p14:tracePt t="25203" x="6946900" y="2616200"/>
          <p14:tracePt t="25219" x="6921500" y="2465388"/>
          <p14:tracePt t="25236" x="6894513" y="2411413"/>
          <p14:tracePt t="25253" x="6858000" y="2339975"/>
          <p14:tracePt t="25270" x="6823075" y="2295525"/>
          <p14:tracePt t="25287" x="6804025" y="2278063"/>
          <p14:tracePt t="25303" x="6778625" y="2251075"/>
          <p14:tracePt t="25321" x="6707188" y="2224088"/>
          <p14:tracePt t="25336" x="6635750" y="2197100"/>
          <p14:tracePt t="25355" x="6537325" y="2170113"/>
          <p14:tracePt t="25370" x="6483350" y="2152650"/>
          <p14:tracePt t="25386" x="6438900" y="2152650"/>
          <p14:tracePt t="25404" x="6402388" y="2152650"/>
          <p14:tracePt t="25420" x="6367463" y="2152650"/>
          <p14:tracePt t="25437" x="6330950" y="2152650"/>
          <p14:tracePt t="25454" x="6303963" y="2187575"/>
          <p14:tracePt t="25471" x="6232525" y="2232025"/>
          <p14:tracePt t="25488" x="6197600" y="2278063"/>
          <p14:tracePt t="25492" x="6170613" y="2312988"/>
          <p14:tracePt t="25506" x="6153150" y="2366963"/>
          <p14:tracePt t="25521" x="6143625" y="2384425"/>
          <p14:tracePt t="25541" x="6099175" y="2473325"/>
          <p14:tracePt t="25556" x="6081713" y="2544763"/>
          <p14:tracePt t="25571" x="6072188" y="2581275"/>
          <p14:tracePt t="25588" x="6072188" y="2635250"/>
          <p14:tracePt t="25604" x="6089650" y="2687638"/>
          <p14:tracePt t="25621" x="6108700" y="2732088"/>
          <p14:tracePt t="25638" x="6126163" y="2759075"/>
          <p14:tracePt t="25655" x="6153150" y="2813050"/>
          <p14:tracePt t="25672" x="6161088" y="2857500"/>
          <p14:tracePt t="25688" x="6180138" y="2911475"/>
          <p14:tracePt t="25706" x="6215063" y="2965450"/>
          <p14:tracePt t="25723" x="6224588" y="2992438"/>
          <p14:tracePt t="25740" x="6224588" y="3009900"/>
          <p14:tracePt t="25757" x="6224588" y="3044825"/>
          <p14:tracePt t="25772" x="6207125" y="3098800"/>
          <p14:tracePt t="25791" x="6170613" y="3187700"/>
          <p14:tracePt t="25806" x="6108700" y="3278188"/>
          <p14:tracePt t="25825" x="6027738" y="3384550"/>
          <p14:tracePt t="25839" x="5946775" y="3473450"/>
          <p14:tracePt t="25856" x="5902325" y="3544888"/>
          <p14:tracePt t="25875" x="5849938" y="3625850"/>
          <p14:tracePt t="25892" x="5822950" y="3662363"/>
          <p14:tracePt t="25907" x="5803900" y="3679825"/>
          <p14:tracePt t="25924" x="5759450" y="3751263"/>
          <p14:tracePt t="25940" x="5724525" y="3786188"/>
          <p14:tracePt t="25956" x="5635625" y="3876675"/>
          <p14:tracePt t="25973" x="5537200" y="4010025"/>
          <p14:tracePt t="25990" x="5492750" y="4064000"/>
          <p14:tracePt t="25995" x="5411788" y="4135438"/>
          <p14:tracePt t="26008" x="5375275" y="4197350"/>
          <p14:tracePt t="26024" x="5259388" y="4322763"/>
          <p14:tracePt t="26040" x="5224463" y="4357688"/>
          <p14:tracePt t="26057" x="5207000" y="4384675"/>
          <p14:tracePt t="26075" x="5197475" y="4402138"/>
          <p14:tracePt t="26091" x="5170488" y="4456113"/>
          <p14:tracePt t="26108" x="5153025" y="4473575"/>
          <p14:tracePt t="26124" x="5135563" y="4492625"/>
          <p14:tracePt t="26142" x="5126038" y="4492625"/>
          <p14:tracePt t="26174" x="5116513" y="4500563"/>
          <p14:tracePt t="26192" x="5108575" y="4537075"/>
          <p14:tracePt t="26208" x="5045075" y="4608513"/>
          <p14:tracePt t="26225" x="5010150" y="4652963"/>
          <p14:tracePt t="26243" x="4983163" y="4714875"/>
          <p14:tracePt t="26280" x="4983163" y="4724400"/>
          <p14:tracePt t="26307" x="4983163" y="4733925"/>
          <p14:tracePt t="26323" x="4983163" y="4741863"/>
          <p14:tracePt t="26348" x="4983163" y="4751388"/>
          <p14:tracePt t="26381" x="4992688" y="4759325"/>
          <p14:tracePt t="26388" x="5000625" y="4768850"/>
          <p14:tracePt t="26397" x="5010150" y="4778375"/>
          <p14:tracePt t="26409" x="5018088" y="4778375"/>
          <p14:tracePt t="26427" x="5037138" y="4849813"/>
          <p14:tracePt t="26443" x="5064125" y="4894263"/>
          <p14:tracePt t="26460" x="5072063" y="4911725"/>
          <p14:tracePt t="26476" x="5081588" y="4921250"/>
          <p14:tracePt t="26493" x="5089525" y="4921250"/>
          <p14:tracePt t="26509" x="5099050" y="4929188"/>
          <p14:tracePt t="26555" x="5108575" y="4929188"/>
          <p14:tracePt t="26563" x="5116513" y="4929188"/>
          <p14:tracePt t="26588" x="5126038" y="4921250"/>
          <p14:tracePt t="26598" x="5126038" y="4911725"/>
          <p14:tracePt t="26613" x="5126038" y="4902200"/>
          <p14:tracePt t="26669" x="5135563" y="4902200"/>
          <p14:tracePt t="26684" x="5135563" y="4894263"/>
          <p14:tracePt t="26700" x="5143500" y="4894263"/>
          <p14:tracePt t="26876" x="5153025" y="4894263"/>
          <p14:tracePt t="26883" x="5153025" y="4884738"/>
          <p14:tracePt t="26908" x="5160963" y="4884738"/>
          <p14:tracePt t="26940" x="5170488" y="4884738"/>
          <p14:tracePt t="26963" x="5180013" y="4876800"/>
          <p14:tracePt t="27620" x="5180013" y="4867275"/>
          <p14:tracePt t="27645" x="5180013" y="4857750"/>
          <p14:tracePt t="27653" x="5180013" y="4849813"/>
          <p14:tracePt t="27666" x="5187950" y="4849813"/>
          <p14:tracePt t="27683" x="5187950" y="4830763"/>
          <p14:tracePt t="27717" x="5197475" y="4822825"/>
          <p14:tracePt t="27733" x="5197475" y="4813300"/>
          <p14:tracePt t="27756" x="5197475" y="4795838"/>
          <p14:tracePt t="27773" x="5197475" y="4786313"/>
          <p14:tracePt t="27783" x="5197475" y="4778375"/>
          <p14:tracePt t="27803" x="5197475" y="4759325"/>
          <p14:tracePt t="27818" x="5197475" y="4751388"/>
          <p14:tracePt t="27853" x="5197475" y="4741863"/>
          <p14:tracePt t="27868" x="5170488" y="4697413"/>
          <p14:tracePt t="27884" x="5143500" y="4625975"/>
          <p14:tracePt t="27901" x="5116513" y="4608513"/>
          <p14:tracePt t="27917" x="5072063" y="4564063"/>
          <p14:tracePt t="27934" x="5000625" y="4527550"/>
          <p14:tracePt t="27951" x="4946650" y="4492625"/>
          <p14:tracePt t="27968" x="4894263" y="4473575"/>
          <p14:tracePt t="27984" x="4830763" y="4438650"/>
          <p14:tracePt t="28001" x="4795838" y="4411663"/>
          <p14:tracePt t="28005" x="4768850" y="4394200"/>
          <p14:tracePt t="28019" x="4751388" y="4376738"/>
          <p14:tracePt t="28037" x="4714875" y="4367213"/>
          <p14:tracePt t="28052" x="4705350" y="4357688"/>
          <p14:tracePt t="28069" x="4679950" y="4357688"/>
          <p14:tracePt t="28085" x="4670425" y="4357688"/>
          <p14:tracePt t="28102" x="4660900" y="4349750"/>
          <p14:tracePt t="28118" x="4652963" y="4349750"/>
          <p14:tracePt t="28135" x="4643438" y="4340225"/>
          <p14:tracePt t="28152" x="4625975" y="4340225"/>
          <p14:tracePt t="28185" x="4608513" y="4330700"/>
          <p14:tracePt t="28204" x="4589463" y="4330700"/>
          <p14:tracePt t="28219" x="4581525" y="4322763"/>
          <p14:tracePt t="28236" x="4572000" y="4322763"/>
          <p14:tracePt t="28277" x="4562475" y="4322763"/>
          <p14:tracePt t="28293" x="4554538" y="4322763"/>
          <p14:tracePt t="28308" x="4545013" y="4322763"/>
          <p14:tracePt t="28340" x="4537075" y="4322763"/>
          <p14:tracePt t="28373" x="4527550" y="4322763"/>
          <p14:tracePt t="28379" x="4518025" y="4322763"/>
          <p14:tracePt t="28389" x="4518025" y="4330700"/>
          <p14:tracePt t="28403" x="4500563" y="4330700"/>
          <p14:tracePt t="28421" x="4483100" y="4349750"/>
          <p14:tracePt t="28437" x="4473575" y="4349750"/>
          <p14:tracePt t="28453" x="4456113" y="4367213"/>
          <p14:tracePt t="28470" x="4456113" y="4376738"/>
          <p14:tracePt t="28488" x="4438650" y="4376738"/>
          <p14:tracePt t="28491" x="4429125" y="4384675"/>
          <p14:tracePt t="28504" x="4419600" y="4384675"/>
          <p14:tracePt t="28521" x="4402138" y="4411663"/>
          <p14:tracePt t="28537" x="4384675" y="4438650"/>
          <p14:tracePt t="28555" x="4375150" y="4456113"/>
          <p14:tracePt t="28572" x="4367213" y="4483100"/>
          <p14:tracePt t="28588" x="4367213" y="4500563"/>
          <p14:tracePt t="28605" x="4367213" y="4519613"/>
          <p14:tracePt t="28621" x="4367213" y="4527550"/>
          <p14:tracePt t="28638" x="4367213" y="4537075"/>
          <p14:tracePt t="28655" x="4367213" y="4564063"/>
          <p14:tracePt t="28671" x="4367213" y="4608513"/>
          <p14:tracePt t="28688" x="4367213" y="4635500"/>
          <p14:tracePt t="28705" x="4367213" y="4643438"/>
          <p14:tracePt t="28725" x="4384675" y="4679950"/>
          <p14:tracePt t="28740" x="4384675" y="4697413"/>
          <p14:tracePt t="28756" x="4402138" y="4714875"/>
          <p14:tracePt t="28773" x="4419600" y="4724400"/>
          <p14:tracePt t="28789" x="4446588" y="4751388"/>
          <p14:tracePt t="28806" x="4465638" y="4759325"/>
          <p14:tracePt t="28823" x="4518025" y="4778375"/>
          <p14:tracePt t="28839" x="4545013" y="4786313"/>
          <p14:tracePt t="28855" x="4572000" y="4805363"/>
          <p14:tracePt t="28873" x="4589463" y="4805363"/>
          <p14:tracePt t="28890" x="4660900" y="4805363"/>
          <p14:tracePt t="28906" x="4687888" y="4805363"/>
          <p14:tracePt t="28923" x="4697413" y="4805363"/>
          <p14:tracePt t="28940" x="4751388" y="4805363"/>
          <p14:tracePt t="28957" x="4759325" y="4805363"/>
          <p14:tracePt t="28975" x="4776788" y="4795838"/>
          <p14:tracePt t="28990" x="4795838" y="4795838"/>
          <p14:tracePt t="29006" x="4822825" y="4778375"/>
          <p14:tracePt t="29023" x="4848225" y="4768850"/>
          <p14:tracePt t="29040" x="4884738" y="4751388"/>
          <p14:tracePt t="29057" x="4911725" y="4724400"/>
          <p14:tracePt t="29074" x="4929188" y="4697413"/>
          <p14:tracePt t="29092" x="4956175" y="4643438"/>
          <p14:tracePt t="29108" x="4973638" y="4572000"/>
          <p14:tracePt t="29124" x="4973638" y="4554538"/>
          <p14:tracePt t="29141" x="4973638" y="4527550"/>
          <p14:tracePt t="29157" x="4973638" y="4500563"/>
          <p14:tracePt t="29175" x="4973638" y="4473575"/>
          <p14:tracePt t="29191" x="4973638" y="4456113"/>
          <p14:tracePt t="29208" x="4973638" y="4429125"/>
          <p14:tracePt t="29226" x="4965700" y="4402138"/>
          <p14:tracePt t="29242" x="4956175" y="4394200"/>
          <p14:tracePt t="29244" x="4956175" y="4376738"/>
          <p14:tracePt t="29260" x="4946650" y="4357688"/>
          <p14:tracePt t="29275" x="4946650" y="4340225"/>
          <p14:tracePt t="29292" x="4929188" y="4313238"/>
          <p14:tracePt t="29310" x="4921250" y="4286250"/>
          <p14:tracePt t="29366" x="4921250" y="4278313"/>
          <p14:tracePt t="29446" x="4921250" y="4286250"/>
          <p14:tracePt t="29462" x="4921250" y="4295775"/>
          <p14:tracePt t="29493" x="4921250" y="4305300"/>
          <p14:tracePt t="29549" x="4921250" y="4313238"/>
          <p14:tracePt t="29581" x="4921250" y="4322763"/>
          <p14:tracePt t="29588" x="4929188" y="4322763"/>
          <p14:tracePt t="31637" x="4929188" y="4313238"/>
          <p14:tracePt t="31670" x="4929188" y="4305300"/>
          <p14:tracePt t="36721" x="4921250" y="4305300"/>
          <p14:tracePt t="36735" x="4813300" y="4322763"/>
          <p14:tracePt t="36745" x="4724400" y="4322763"/>
          <p14:tracePt t="36753" x="4679950" y="4322763"/>
          <p14:tracePt t="36800" x="4679950" y="4305300"/>
          <p14:tracePt t="36809" x="4759325" y="4259263"/>
          <p14:tracePt t="36816" x="4894263" y="4241800"/>
          <p14:tracePt t="36833" x="5446713" y="4064000"/>
          <p14:tracePt t="36851" x="5732463" y="3948113"/>
          <p14:tracePt t="36867" x="5929313" y="3768725"/>
          <p14:tracePt t="36884" x="6161088" y="3608388"/>
          <p14:tracePt t="36900" x="6350000" y="3465513"/>
          <p14:tracePt t="36919" x="6697663" y="3170238"/>
          <p14:tracePt t="36936" x="6858000" y="2973388"/>
          <p14:tracePt t="36968" x="6884988" y="2921000"/>
          <p14:tracePt t="36984" x="6946900" y="2830513"/>
          <p14:tracePt t="37000" x="6992938" y="2778125"/>
          <p14:tracePt t="37017" x="7027863" y="2732088"/>
          <p14:tracePt t="37034" x="7018338" y="2670175"/>
          <p14:tracePt t="37052" x="7000875" y="2581275"/>
          <p14:tracePt t="37068" x="7000875" y="2554288"/>
          <p14:tracePt t="37085" x="7000875" y="2544763"/>
          <p14:tracePt t="37256" x="7000875" y="2536825"/>
          <p14:tracePt t="37273" x="6992938" y="2517775"/>
          <p14:tracePt t="37279" x="6965950" y="2509838"/>
          <p14:tracePt t="37289" x="6956425" y="2500313"/>
          <p14:tracePt t="37304" x="6902450" y="2465388"/>
          <p14:tracePt t="37321" x="6858000" y="2446338"/>
          <p14:tracePt t="37336" x="6796088" y="2411413"/>
          <p14:tracePt t="37353" x="6724650" y="2384425"/>
          <p14:tracePt t="37369" x="6643688" y="2349500"/>
          <p14:tracePt t="37386" x="6554788" y="2312988"/>
          <p14:tracePt t="37403" x="6483350" y="2303463"/>
          <p14:tracePt t="37420" x="6446838" y="2278063"/>
          <p14:tracePt t="37438" x="6367463" y="2259013"/>
          <p14:tracePt t="37455" x="6215063" y="2206625"/>
          <p14:tracePt t="37471" x="6116638" y="2179638"/>
          <p14:tracePt t="37487" x="6037263" y="2170113"/>
          <p14:tracePt t="37504" x="6000750" y="2170113"/>
          <p14:tracePt t="37520" x="5929313" y="2152650"/>
          <p14:tracePt t="37538" x="5911850" y="2152650"/>
          <p14:tracePt t="37556" x="5894388" y="2152650"/>
          <p14:tracePt t="37571" x="5884863" y="2152650"/>
          <p14:tracePt t="37588" x="5867400" y="2152650"/>
          <p14:tracePt t="37604" x="5840413" y="2160588"/>
          <p14:tracePt t="37622" x="5822950" y="2179638"/>
          <p14:tracePt t="37639" x="5795963" y="2232025"/>
          <p14:tracePt t="37654" x="5795963" y="2251075"/>
          <p14:tracePt t="37671" x="5768975" y="2303463"/>
          <p14:tracePt t="37688" x="5768975" y="2374900"/>
          <p14:tracePt t="37704" x="5768975" y="2500313"/>
          <p14:tracePt t="37721" x="5778500" y="2544763"/>
          <p14:tracePt t="37738" x="5795963" y="2598738"/>
          <p14:tracePt t="37755" x="5803900" y="2670175"/>
          <p14:tracePt t="37772" x="5830888" y="2724150"/>
          <p14:tracePt t="37789" x="5830888" y="2768600"/>
          <p14:tracePt t="37806" x="5867400" y="2830513"/>
          <p14:tracePt t="37823" x="5875338" y="2849563"/>
          <p14:tracePt t="37840" x="5884863" y="2884488"/>
          <p14:tracePt t="37855" x="5902325" y="2901950"/>
          <p14:tracePt t="37872" x="5911850" y="2921000"/>
          <p14:tracePt t="37889" x="5929313" y="2928938"/>
          <p14:tracePt t="37922" x="5973763" y="2938463"/>
          <p14:tracePt t="37939" x="5992813" y="2946400"/>
          <p14:tracePt t="37956" x="6018213" y="2946400"/>
          <p14:tracePt t="37973" x="6072188" y="2946400"/>
          <p14:tracePt t="37991" x="6170613" y="2946400"/>
          <p14:tracePt t="38008" x="6197600" y="2946400"/>
          <p14:tracePt t="38024" x="6251575" y="2928938"/>
          <p14:tracePt t="38040" x="6296025" y="2911475"/>
          <p14:tracePt t="38056" x="6350000" y="2894013"/>
          <p14:tracePt t="38073" x="6421438" y="2857500"/>
          <p14:tracePt t="38089" x="6492875" y="2822575"/>
          <p14:tracePt t="38107" x="6545263" y="2778125"/>
          <p14:tracePt t="38123" x="6572250" y="2741613"/>
          <p14:tracePt t="38140" x="6643688" y="2660650"/>
          <p14:tracePt t="38157" x="6707188" y="2608263"/>
          <p14:tracePt t="38175" x="6732588" y="2544763"/>
          <p14:tracePt t="38194" x="6742113" y="2527300"/>
          <p14:tracePt t="38208" x="6751638" y="2482850"/>
          <p14:tracePt t="38224" x="6759575" y="2455863"/>
          <p14:tracePt t="38242" x="6769100" y="2428875"/>
          <p14:tracePt t="38258" x="6769100" y="2411413"/>
          <p14:tracePt t="38274" x="6769100" y="2393950"/>
          <p14:tracePt t="38291" x="6759575" y="2384425"/>
          <p14:tracePt t="38309" x="6742113" y="2374900"/>
          <p14:tracePt t="38325" x="6732588" y="2366963"/>
          <p14:tracePt t="38360" x="6715125" y="2366963"/>
          <p14:tracePt t="38375" x="6680200" y="2366963"/>
          <p14:tracePt t="38392" x="6626225" y="2420938"/>
          <p14:tracePt t="38408" x="6545263" y="2517775"/>
          <p14:tracePt t="38425" x="6456363" y="2643188"/>
          <p14:tracePt t="38441" x="6357938" y="2867025"/>
          <p14:tracePt t="38459" x="6207125" y="3170238"/>
          <p14:tracePt t="38476" x="6045200" y="3571875"/>
          <p14:tracePt t="38492" x="5857875" y="3894138"/>
          <p14:tracePt t="38498" x="5786438" y="4054475"/>
          <p14:tracePt t="38513" x="5724525" y="4162425"/>
          <p14:tracePt t="38528" x="5680075" y="4214813"/>
          <p14:tracePt t="38545" x="5670550" y="4251325"/>
          <p14:tracePt t="38560" x="5635625" y="4295775"/>
          <p14:tracePt t="38576" x="5616575" y="4340225"/>
          <p14:tracePt t="38593" x="5616575" y="4367213"/>
          <p14:tracePt t="38609" x="5616575" y="4384675"/>
          <p14:tracePt t="38626" x="5608638" y="4411663"/>
          <p14:tracePt t="38643" x="5599113" y="4438650"/>
          <p14:tracePt t="38660" x="5564188" y="4510088"/>
          <p14:tracePt t="38676" x="5518150" y="4554538"/>
          <p14:tracePt t="38693" x="5510213" y="4564063"/>
          <p14:tracePt t="38710" x="5500688" y="4572000"/>
          <p14:tracePt t="38745" x="5492750" y="4572000"/>
          <p14:tracePt t="38761" x="5465763" y="4572000"/>
          <p14:tracePt t="38777" x="5438775" y="4564063"/>
          <p14:tracePt t="38793" x="5394325" y="4545013"/>
          <p14:tracePt t="38810" x="5295900" y="4492625"/>
          <p14:tracePt t="38827" x="5259388" y="4483100"/>
          <p14:tracePt t="38844" x="5214938" y="4456113"/>
          <p14:tracePt t="38861" x="5187950" y="4448175"/>
          <p14:tracePt t="38880" x="5116513" y="4402138"/>
          <p14:tracePt t="38896" x="5099050" y="4394200"/>
          <p14:tracePt t="38912" x="5054600" y="4322763"/>
          <p14:tracePt t="38929" x="5018088" y="4295775"/>
          <p14:tracePt t="38946" x="5000625" y="4278313"/>
          <p14:tracePt t="38961" x="4973638" y="4259263"/>
          <p14:tracePt t="38980" x="4956175" y="4241800"/>
          <p14:tracePt t="38995" x="4938713" y="4224338"/>
          <p14:tracePt t="38999" x="4929188" y="4224338"/>
          <p14:tracePt t="39012" x="4921250" y="4214813"/>
          <p14:tracePt t="39028" x="4902200" y="4206875"/>
          <p14:tracePt t="39045" x="4857750" y="4187825"/>
          <p14:tracePt t="39062" x="4813300" y="4170363"/>
          <p14:tracePt t="39079" x="4803775" y="4170363"/>
          <p14:tracePt t="39095" x="4776788" y="4162425"/>
          <p14:tracePt t="39112" x="4751388" y="4143375"/>
          <p14:tracePt t="39129" x="4732338" y="4125913"/>
          <p14:tracePt t="39146" x="4705350" y="4116388"/>
          <p14:tracePt t="39163" x="4687888" y="4116388"/>
          <p14:tracePt t="39180" x="4670425" y="4108450"/>
          <p14:tracePt t="39197" x="4616450" y="4108450"/>
          <p14:tracePt t="39213" x="4598988" y="4108450"/>
          <p14:tracePt t="39229" x="4554538" y="4108450"/>
          <p14:tracePt t="39247" x="4527550" y="4116388"/>
          <p14:tracePt t="39263" x="4510088" y="4125913"/>
          <p14:tracePt t="39280" x="4491038" y="4135438"/>
          <p14:tracePt t="39296" x="4483100" y="4135438"/>
          <p14:tracePt t="39313" x="4429125" y="4162425"/>
          <p14:tracePt t="39330" x="4402138" y="4187825"/>
          <p14:tracePt t="39347" x="4357688" y="4233863"/>
          <p14:tracePt t="39363" x="4313238" y="4251325"/>
          <p14:tracePt t="39380" x="4295775" y="4268788"/>
          <p14:tracePt t="39397" x="4276725" y="4286250"/>
          <p14:tracePt t="39416" x="4241800" y="4322763"/>
          <p14:tracePt t="39433" x="4232275" y="4340225"/>
          <p14:tracePt t="39448" x="4205288" y="4357688"/>
          <p14:tracePt t="39465" x="4187825" y="4376738"/>
          <p14:tracePt t="39481" x="4179888" y="4402138"/>
          <p14:tracePt t="39497" x="4160838" y="4421188"/>
          <p14:tracePt t="39515" x="4152900" y="4448175"/>
          <p14:tracePt t="39531" x="4133850" y="4492625"/>
          <p14:tracePt t="39548" x="4125913" y="4519613"/>
          <p14:tracePt t="39565" x="4116388" y="4545013"/>
          <p14:tracePt t="39581" x="4116388" y="4598988"/>
          <p14:tracePt t="39601" x="4152900" y="4687888"/>
          <p14:tracePt t="39617" x="4170363" y="4741863"/>
          <p14:tracePt t="39632" x="4197350" y="4778375"/>
          <p14:tracePt t="39649" x="4232275" y="4840288"/>
          <p14:tracePt t="39665" x="4268788" y="4894263"/>
          <p14:tracePt t="39684" x="4295775" y="4921250"/>
          <p14:tracePt t="39701" x="4313238" y="4938713"/>
          <p14:tracePt t="39715" x="4313238" y="4948238"/>
          <p14:tracePt t="39732" x="4330700" y="4956175"/>
          <p14:tracePt t="39749" x="4357688" y="4965700"/>
          <p14:tracePt t="39768" x="4429125" y="5000625"/>
          <p14:tracePt t="39785" x="4500563" y="5010150"/>
          <p14:tracePt t="39800" x="4554538" y="5019675"/>
          <p14:tracePt t="39816" x="4608513" y="5019675"/>
          <p14:tracePt t="39833" x="4625975" y="5019675"/>
          <p14:tracePt t="39849" x="4687888" y="5010150"/>
          <p14:tracePt t="39867" x="4705350" y="5010150"/>
          <p14:tracePt t="39884" x="4732338" y="5000625"/>
          <p14:tracePt t="39900" x="4751388" y="4992688"/>
          <p14:tracePt t="39916" x="4795838" y="4956175"/>
          <p14:tracePt t="39936" x="4830763" y="4921250"/>
          <p14:tracePt t="39953" x="4857750" y="4857750"/>
          <p14:tracePt t="39971" x="4894263" y="4813300"/>
          <p14:tracePt t="39984" x="4894263" y="4795838"/>
          <p14:tracePt t="40001" x="4921250" y="4751388"/>
          <p14:tracePt t="40017" x="4929188" y="4724400"/>
          <p14:tracePt t="40034" x="4929188" y="4706938"/>
          <p14:tracePt t="40050" x="4938713" y="4670425"/>
          <p14:tracePt t="40067" x="4938713" y="4635500"/>
          <p14:tracePt t="40084" x="4938713" y="4598988"/>
          <p14:tracePt t="40102" x="4929188" y="4554538"/>
          <p14:tracePt t="40119" x="4894263" y="4527550"/>
          <p14:tracePt t="40122" x="4894263" y="4510088"/>
          <p14:tracePt t="40135" x="4875213" y="4500563"/>
          <p14:tracePt t="40151" x="4867275" y="4492625"/>
          <p14:tracePt t="40168" x="4848225" y="4473575"/>
          <p14:tracePt t="40185" x="4840288" y="4473575"/>
          <p14:tracePt t="40201" x="4822825" y="4448175"/>
          <p14:tracePt t="40219" x="4813300" y="4429125"/>
          <p14:tracePt t="40235" x="4803775" y="4421188"/>
          <p14:tracePt t="40313" x="4803775" y="4411663"/>
          <p14:tracePt t="40617" x="4813300" y="4421188"/>
          <p14:tracePt t="43763" x="4911725" y="4465638"/>
          <p14:tracePt t="43778" x="4965700" y="4473575"/>
          <p14:tracePt t="43786" x="4983163" y="4483100"/>
          <p14:tracePt t="43794" x="4992688" y="4510088"/>
          <p14:tracePt t="43804" x="5018088" y="4527550"/>
          <p14:tracePt t="43823" x="5135563" y="4687888"/>
          <p14:tracePt t="43839" x="5286375" y="4830763"/>
          <p14:tracePt t="43841" x="5357813" y="4876800"/>
          <p14:tracePt t="43855" x="5438775" y="4929188"/>
          <p14:tracePt t="43874" x="5795963" y="5162550"/>
          <p14:tracePt t="43890" x="5983288" y="5268913"/>
          <p14:tracePt t="43906" x="6170613" y="5367338"/>
          <p14:tracePt t="43922" x="6224588" y="5394325"/>
          <p14:tracePt t="43938" x="6296025" y="5438775"/>
          <p14:tracePt t="43956" x="6313488" y="5448300"/>
          <p14:tracePt t="43972" x="6367463" y="5483225"/>
          <p14:tracePt t="43989" x="6394450" y="5492750"/>
          <p14:tracePt t="44006" x="6446838" y="5510213"/>
          <p14:tracePt t="44010" x="6456363" y="5519738"/>
          <p14:tracePt t="44025" x="6527800" y="5572125"/>
          <p14:tracePt t="44041" x="6670675" y="5680075"/>
          <p14:tracePt t="44058" x="6823075" y="5761038"/>
          <p14:tracePt t="44073" x="6992938" y="5884863"/>
          <p14:tracePt t="44090" x="7197725" y="6010275"/>
          <p14:tracePt t="44106" x="7286625" y="6072188"/>
          <p14:tracePt t="44123" x="7313613" y="6108700"/>
          <p14:tracePt t="44140" x="7323138" y="6108700"/>
          <p14:tracePt t="44157" x="7331075" y="6118225"/>
          <p14:tracePt t="44266" x="7331075" y="6108700"/>
          <p14:tracePt t="44275" x="7340600" y="6091238"/>
          <p14:tracePt t="44290" x="7340600" y="6081713"/>
          <p14:tracePt t="44298" x="7340600" y="6064250"/>
          <p14:tracePt t="44307" x="7340600" y="6054725"/>
          <p14:tracePt t="44325" x="7340600" y="6046788"/>
          <p14:tracePt t="44346" x="7331075" y="6046788"/>
          <p14:tracePt t="44361" x="7323138" y="6046788"/>
          <p14:tracePt t="44378" x="7313613" y="6046788"/>
          <p14:tracePt t="44410" x="7304088" y="6046788"/>
        </p14:tracePtLst>
      </p14:laserTraceLst>
    </p:ext>
  </p:extLs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5"/>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1466674" y="0"/>
            <a:ext cx="9525177" cy="6858000"/>
          </a:xfrm>
          <a:prstGeom prst="rect">
            <a:avLst/>
          </a:prstGeom>
          <a:noFill/>
          <a:ln w="12700">
            <a:noFill/>
            <a:miter lim="800000"/>
            <a:headEnd/>
            <a:tailEnd/>
          </a:ln>
        </p:spPr>
      </p:pic>
      <p:sp>
        <p:nvSpPr>
          <p:cNvPr id="1016835" name="Text Box 3"/>
          <p:cNvSpPr txBox="1">
            <a:spLocks noChangeArrowheads="1"/>
          </p:cNvSpPr>
          <p:nvPr/>
        </p:nvSpPr>
        <p:spPr bwMode="auto">
          <a:xfrm>
            <a:off x="4024298" y="785795"/>
            <a:ext cx="2643206"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No forest tree seed sources remain in landscape</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16836" name="Text Box 4"/>
          <p:cNvSpPr txBox="1">
            <a:spLocks noChangeArrowheads="1"/>
          </p:cNvSpPr>
          <p:nvPr/>
        </p:nvSpPr>
        <p:spPr bwMode="auto">
          <a:xfrm>
            <a:off x="8220076" y="5072075"/>
            <a:ext cx="2090767"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Few or no effective seed dispersers</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16838" name="Text Box 6"/>
          <p:cNvSpPr txBox="1">
            <a:spLocks noChangeArrowheads="1"/>
          </p:cNvSpPr>
          <p:nvPr/>
        </p:nvSpPr>
        <p:spPr bwMode="auto">
          <a:xfrm>
            <a:off x="4381489" y="3071810"/>
            <a:ext cx="2798771"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Few or no sources of natural regeneration</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16839" name="Text Box 7"/>
          <p:cNvSpPr txBox="1">
            <a:spLocks noChangeArrowheads="1"/>
          </p:cNvSpPr>
          <p:nvPr/>
        </p:nvSpPr>
        <p:spPr bwMode="auto">
          <a:xfrm>
            <a:off x="1847851" y="1028796"/>
            <a:ext cx="1533506"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Weeds Dominate</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16845" name="Text Box 13"/>
          <p:cNvSpPr txBox="1">
            <a:spLocks noChangeArrowheads="1"/>
          </p:cNvSpPr>
          <p:nvPr/>
        </p:nvSpPr>
        <p:spPr bwMode="auto">
          <a:xfrm>
            <a:off x="8975726" y="1358900"/>
            <a:ext cx="1368425"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Fire risk very high</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16843" name="Line 11"/>
          <p:cNvSpPr>
            <a:spLocks noChangeShapeType="1"/>
          </p:cNvSpPr>
          <p:nvPr/>
        </p:nvSpPr>
        <p:spPr bwMode="auto">
          <a:xfrm flipH="1">
            <a:off x="7608889" y="1989138"/>
            <a:ext cx="1366837" cy="360362"/>
          </a:xfrm>
          <a:prstGeom prst="line">
            <a:avLst/>
          </a:prstGeom>
          <a:noFill/>
          <a:ln w="63500">
            <a:solidFill>
              <a:srgbClr val="FD0B0B"/>
            </a:solidFill>
            <a:round/>
            <a:headEnd type="oval" w="med" len="med"/>
            <a:tailEnd type="stealth" w="med" len="med"/>
          </a:ln>
        </p:spPr>
        <p:txBody>
          <a:bodyPr/>
          <a:lstStyle/>
          <a:p>
            <a:pPr>
              <a:defRPr/>
            </a:pPr>
            <a:endParaRPr lang="en-GB" dirty="0">
              <a:solidFill>
                <a:srgbClr val="A2FFA3"/>
              </a:solidFill>
            </a:endParaRPr>
          </a:p>
        </p:txBody>
      </p:sp>
      <p:pic>
        <p:nvPicPr>
          <p:cNvPr id="50185" name="Picture 16"/>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240017" y="5209134"/>
            <a:ext cx="1616522" cy="615405"/>
          </a:xfrm>
          <a:prstGeom prst="rect">
            <a:avLst/>
          </a:prstGeom>
          <a:noFill/>
          <a:ln w="12700">
            <a:noFill/>
            <a:miter lim="800000"/>
            <a:headEnd/>
            <a:tailEnd/>
          </a:ln>
        </p:spPr>
      </p:pic>
      <p:sp>
        <p:nvSpPr>
          <p:cNvPr id="1016849" name="Line 17"/>
          <p:cNvSpPr>
            <a:spLocks noChangeShapeType="1"/>
          </p:cNvSpPr>
          <p:nvPr/>
        </p:nvSpPr>
        <p:spPr bwMode="auto">
          <a:xfrm flipH="1" flipV="1">
            <a:off x="7175501" y="5661025"/>
            <a:ext cx="1008063" cy="431800"/>
          </a:xfrm>
          <a:prstGeom prst="line">
            <a:avLst/>
          </a:prstGeom>
          <a:noFill/>
          <a:ln w="63500">
            <a:solidFill>
              <a:srgbClr val="FD0B0B"/>
            </a:solidFill>
            <a:round/>
            <a:headEnd type="oval" w="med" len="med"/>
            <a:tailEnd type="stealth" w="med" len="med"/>
          </a:ln>
        </p:spPr>
        <p:txBody>
          <a:bodyPr/>
          <a:lstStyle/>
          <a:p>
            <a:pPr>
              <a:defRPr/>
            </a:pPr>
            <a:endParaRPr lang="en-GB" dirty="0">
              <a:solidFill>
                <a:srgbClr val="A2FFA3"/>
              </a:solidFill>
            </a:endParaRPr>
          </a:p>
        </p:txBody>
      </p:sp>
      <p:sp>
        <p:nvSpPr>
          <p:cNvPr id="1016850" name="Text Box 18"/>
          <p:cNvSpPr txBox="1">
            <a:spLocks noChangeArrowheads="1"/>
          </p:cNvSpPr>
          <p:nvPr/>
        </p:nvSpPr>
        <p:spPr bwMode="auto">
          <a:xfrm>
            <a:off x="1630362" y="146748"/>
            <a:ext cx="2894002"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Stage 4 Degradation</a:t>
            </a:r>
          </a:p>
        </p:txBody>
      </p:sp>
    </p:spTree>
    <p:custDataLst>
      <p:tags r:id="rId1"/>
    </p:custDataLst>
    <p:extLst>
      <p:ext uri="{BB962C8B-B14F-4D97-AF65-F5344CB8AC3E}">
        <p14:creationId xmlns:p14="http://schemas.microsoft.com/office/powerpoint/2010/main" val="3564539619"/>
      </p:ext>
    </p:extLst>
  </p:cSld>
  <p:clrMapOvr>
    <a:masterClrMapping/>
  </p:clrMapOvr>
  <p:transition advTm="4277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6835"/>
                                        </p:tgtEl>
                                        <p:attrNameLst>
                                          <p:attrName>style.visibility</p:attrName>
                                        </p:attrNameLst>
                                      </p:cBhvr>
                                      <p:to>
                                        <p:strVal val="visible"/>
                                      </p:to>
                                    </p:set>
                                    <p:anim calcmode="lin" valueType="num">
                                      <p:cBhvr additive="base">
                                        <p:cTn id="7" dur="500" fill="hold"/>
                                        <p:tgtEl>
                                          <p:spTgt spid="1016835"/>
                                        </p:tgtEl>
                                        <p:attrNameLst>
                                          <p:attrName>ppt_x</p:attrName>
                                        </p:attrNameLst>
                                      </p:cBhvr>
                                      <p:tavLst>
                                        <p:tav tm="0">
                                          <p:val>
                                            <p:strVal val="#ppt_x"/>
                                          </p:val>
                                        </p:tav>
                                        <p:tav tm="100000">
                                          <p:val>
                                            <p:strVal val="#ppt_x"/>
                                          </p:val>
                                        </p:tav>
                                      </p:tavLst>
                                    </p:anim>
                                    <p:anim calcmode="lin" valueType="num">
                                      <p:cBhvr additive="base">
                                        <p:cTn id="8" dur="500" fill="hold"/>
                                        <p:tgtEl>
                                          <p:spTgt spid="1016835"/>
                                        </p:tgtEl>
                                        <p:attrNameLst>
                                          <p:attrName>ppt_y</p:attrName>
                                        </p:attrNameLst>
                                      </p:cBhvr>
                                      <p:tavLst>
                                        <p:tav tm="0">
                                          <p:val>
                                            <p:strVal val="1+#ppt_h/2"/>
                                          </p:val>
                                        </p:tav>
                                        <p:tav tm="100000">
                                          <p:val>
                                            <p:strVal val="#ppt_y"/>
                                          </p:val>
                                        </p:tav>
                                      </p:tavLst>
                                    </p:anim>
                                  </p:childTnLst>
                                </p:cTn>
                              </p:par>
                              <p:par>
                                <p:cTn id="9" presetID="27" presetClass="emph" presetSubtype="0" repeatCount="4000" fill="hold" grpId="1" nodeType="withEffect">
                                  <p:stCondLst>
                                    <p:cond delay="0"/>
                                  </p:stCondLst>
                                  <p:childTnLst>
                                    <p:animClr clrSpc="rgb" dir="cw">
                                      <p:cBhvr override="childStyle">
                                        <p:cTn id="10" dur="250" autoRev="1" fill="hold"/>
                                        <p:tgtEl>
                                          <p:spTgt spid="1016835"/>
                                        </p:tgtEl>
                                        <p:attrNameLst>
                                          <p:attrName>style.color</p:attrName>
                                        </p:attrNameLst>
                                      </p:cBhvr>
                                      <p:to>
                                        <a:schemeClr val="bg1"/>
                                      </p:to>
                                    </p:animClr>
                                    <p:animClr clrSpc="rgb" dir="cw">
                                      <p:cBhvr>
                                        <p:cTn id="11" dur="250" autoRev="1" fill="hold"/>
                                        <p:tgtEl>
                                          <p:spTgt spid="1016835"/>
                                        </p:tgtEl>
                                        <p:attrNameLst>
                                          <p:attrName>fillcolor</p:attrName>
                                        </p:attrNameLst>
                                      </p:cBhvr>
                                      <p:to>
                                        <a:schemeClr val="bg1"/>
                                      </p:to>
                                    </p:animClr>
                                    <p:set>
                                      <p:cBhvr>
                                        <p:cTn id="12" dur="250" autoRev="1" fill="hold"/>
                                        <p:tgtEl>
                                          <p:spTgt spid="1016835"/>
                                        </p:tgtEl>
                                        <p:attrNameLst>
                                          <p:attrName>fill.type</p:attrName>
                                        </p:attrNameLst>
                                      </p:cBhvr>
                                      <p:to>
                                        <p:strVal val="solid"/>
                                      </p:to>
                                    </p:set>
                                    <p:set>
                                      <p:cBhvr>
                                        <p:cTn id="13" dur="250" autoRev="1" fill="hold"/>
                                        <p:tgtEl>
                                          <p:spTgt spid="1016835"/>
                                        </p:tgtEl>
                                        <p:attrNameLst>
                                          <p:attrName>fill.on</p:attrName>
                                        </p:attrNameLst>
                                      </p:cBhvr>
                                      <p:to>
                                        <p:strVal val="tru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016838"/>
                                        </p:tgtEl>
                                        <p:attrNameLst>
                                          <p:attrName>style.visibility</p:attrName>
                                        </p:attrNameLst>
                                      </p:cBhvr>
                                      <p:to>
                                        <p:strVal val="visible"/>
                                      </p:to>
                                    </p:set>
                                    <p:anim calcmode="lin" valueType="num">
                                      <p:cBhvr additive="base">
                                        <p:cTn id="18" dur="500" fill="hold"/>
                                        <p:tgtEl>
                                          <p:spTgt spid="1016838"/>
                                        </p:tgtEl>
                                        <p:attrNameLst>
                                          <p:attrName>ppt_x</p:attrName>
                                        </p:attrNameLst>
                                      </p:cBhvr>
                                      <p:tavLst>
                                        <p:tav tm="0">
                                          <p:val>
                                            <p:strVal val="#ppt_x"/>
                                          </p:val>
                                        </p:tav>
                                        <p:tav tm="100000">
                                          <p:val>
                                            <p:strVal val="#ppt_x"/>
                                          </p:val>
                                        </p:tav>
                                      </p:tavLst>
                                    </p:anim>
                                    <p:anim calcmode="lin" valueType="num">
                                      <p:cBhvr additive="base">
                                        <p:cTn id="19" dur="500" fill="hold"/>
                                        <p:tgtEl>
                                          <p:spTgt spid="101683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16836"/>
                                        </p:tgtEl>
                                        <p:attrNameLst>
                                          <p:attrName>style.visibility</p:attrName>
                                        </p:attrNameLst>
                                      </p:cBhvr>
                                      <p:to>
                                        <p:strVal val="visible"/>
                                      </p:to>
                                    </p:set>
                                    <p:anim calcmode="lin" valueType="num">
                                      <p:cBhvr additive="base">
                                        <p:cTn id="24" dur="500" fill="hold"/>
                                        <p:tgtEl>
                                          <p:spTgt spid="1016836"/>
                                        </p:tgtEl>
                                        <p:attrNameLst>
                                          <p:attrName>ppt_x</p:attrName>
                                        </p:attrNameLst>
                                      </p:cBhvr>
                                      <p:tavLst>
                                        <p:tav tm="0">
                                          <p:val>
                                            <p:strVal val="#ppt_x"/>
                                          </p:val>
                                        </p:tav>
                                        <p:tav tm="100000">
                                          <p:val>
                                            <p:strVal val="#ppt_x"/>
                                          </p:val>
                                        </p:tav>
                                      </p:tavLst>
                                    </p:anim>
                                    <p:anim calcmode="lin" valueType="num">
                                      <p:cBhvr additive="base">
                                        <p:cTn id="25" dur="500" fill="hold"/>
                                        <p:tgtEl>
                                          <p:spTgt spid="1016836"/>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016849"/>
                                        </p:tgtEl>
                                        <p:attrNameLst>
                                          <p:attrName>style.visibility</p:attrName>
                                        </p:attrNameLst>
                                      </p:cBhvr>
                                      <p:to>
                                        <p:strVal val="visible"/>
                                      </p:to>
                                    </p:set>
                                    <p:anim calcmode="lin" valueType="num">
                                      <p:cBhvr additive="base">
                                        <p:cTn id="28" dur="500" fill="hold"/>
                                        <p:tgtEl>
                                          <p:spTgt spid="1016849"/>
                                        </p:tgtEl>
                                        <p:attrNameLst>
                                          <p:attrName>ppt_x</p:attrName>
                                        </p:attrNameLst>
                                      </p:cBhvr>
                                      <p:tavLst>
                                        <p:tav tm="0">
                                          <p:val>
                                            <p:strVal val="#ppt_x"/>
                                          </p:val>
                                        </p:tav>
                                        <p:tav tm="100000">
                                          <p:val>
                                            <p:strVal val="#ppt_x"/>
                                          </p:val>
                                        </p:tav>
                                      </p:tavLst>
                                    </p:anim>
                                    <p:anim calcmode="lin" valueType="num">
                                      <p:cBhvr additive="base">
                                        <p:cTn id="29" dur="500" fill="hold"/>
                                        <p:tgtEl>
                                          <p:spTgt spid="101684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016843"/>
                                        </p:tgtEl>
                                        <p:attrNameLst>
                                          <p:attrName>style.visibility</p:attrName>
                                        </p:attrNameLst>
                                      </p:cBhvr>
                                      <p:to>
                                        <p:strVal val="visible"/>
                                      </p:to>
                                    </p:set>
                                    <p:anim calcmode="lin" valueType="num">
                                      <p:cBhvr additive="base">
                                        <p:cTn id="34" dur="500" fill="hold"/>
                                        <p:tgtEl>
                                          <p:spTgt spid="1016843"/>
                                        </p:tgtEl>
                                        <p:attrNameLst>
                                          <p:attrName>ppt_x</p:attrName>
                                        </p:attrNameLst>
                                      </p:cBhvr>
                                      <p:tavLst>
                                        <p:tav tm="0">
                                          <p:val>
                                            <p:strVal val="#ppt_x"/>
                                          </p:val>
                                        </p:tav>
                                        <p:tav tm="100000">
                                          <p:val>
                                            <p:strVal val="#ppt_x"/>
                                          </p:val>
                                        </p:tav>
                                      </p:tavLst>
                                    </p:anim>
                                    <p:anim calcmode="lin" valueType="num">
                                      <p:cBhvr additive="base">
                                        <p:cTn id="35" dur="500" fill="hold"/>
                                        <p:tgtEl>
                                          <p:spTgt spid="101684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16845"/>
                                        </p:tgtEl>
                                        <p:attrNameLst>
                                          <p:attrName>style.visibility</p:attrName>
                                        </p:attrNameLst>
                                      </p:cBhvr>
                                      <p:to>
                                        <p:strVal val="visible"/>
                                      </p:to>
                                    </p:set>
                                    <p:anim calcmode="lin" valueType="num">
                                      <p:cBhvr additive="base">
                                        <p:cTn id="38" dur="500" fill="hold"/>
                                        <p:tgtEl>
                                          <p:spTgt spid="1016845"/>
                                        </p:tgtEl>
                                        <p:attrNameLst>
                                          <p:attrName>ppt_x</p:attrName>
                                        </p:attrNameLst>
                                      </p:cBhvr>
                                      <p:tavLst>
                                        <p:tav tm="0">
                                          <p:val>
                                            <p:strVal val="#ppt_x"/>
                                          </p:val>
                                        </p:tav>
                                        <p:tav tm="100000">
                                          <p:val>
                                            <p:strVal val="#ppt_x"/>
                                          </p:val>
                                        </p:tav>
                                      </p:tavLst>
                                    </p:anim>
                                    <p:anim calcmode="lin" valueType="num">
                                      <p:cBhvr additive="base">
                                        <p:cTn id="39" dur="500" fill="hold"/>
                                        <p:tgtEl>
                                          <p:spTgt spid="1016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6835" grpId="0" animBg="1"/>
      <p:bldP spid="1016835" grpId="1" animBg="1"/>
      <p:bldP spid="1016836" grpId="0" animBg="1"/>
      <p:bldP spid="1016838" grpId="0" animBg="1"/>
      <p:bldP spid="1016845" grpId="0" animBg="1"/>
      <p:bldP spid="1016843" grpId="0" animBg="1"/>
      <p:bldP spid="101684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8882" name="Text Box 2"/>
          <p:cNvSpPr txBox="1">
            <a:spLocks noChangeArrowheads="1"/>
          </p:cNvSpPr>
          <p:nvPr/>
        </p:nvSpPr>
        <p:spPr bwMode="auto">
          <a:xfrm>
            <a:off x="287407" y="685085"/>
            <a:ext cx="11668960" cy="1022588"/>
          </a:xfrm>
          <a:prstGeom prst="rect">
            <a:avLst/>
          </a:prstGeom>
          <a:noFill/>
          <a:ln w="12700">
            <a:noFill/>
            <a:miter lim="800000"/>
            <a:headEnd/>
            <a:tailEnd/>
          </a:ln>
          <a:effectLst/>
        </p:spPr>
        <p:txBody>
          <a:bodyPr wrap="square">
            <a:spAutoFit/>
          </a:bodyPr>
          <a:lstStyle/>
          <a:p>
            <a:pPr algn="ctr" eaLnBrk="1" hangingPunct="1">
              <a:lnSpc>
                <a:spcPct val="105000"/>
              </a:lnSpc>
              <a:defRPr/>
            </a:pPr>
            <a:r>
              <a:rPr lang="en-GB" sz="6000" b="1" dirty="0">
                <a:solidFill>
                  <a:srgbClr val="FFFF00"/>
                </a:solidFill>
                <a:effectLst>
                  <a:outerShdw blurRad="38100" dist="38100" dir="2700000" algn="tl">
                    <a:srgbClr val="000000"/>
                  </a:outerShdw>
                </a:effectLst>
                <a:latin typeface="Calibri" pitchFamily="34" charset="0"/>
                <a:cs typeface="Calibri" pitchFamily="34" charset="0"/>
              </a:rPr>
              <a:t>Recommended Action</a:t>
            </a:r>
            <a:endParaRPr lang="en-US" sz="6000" b="1" dirty="0">
              <a:solidFill>
                <a:srgbClr val="FFFF00"/>
              </a:solidFill>
              <a:effectLst>
                <a:outerShdw blurRad="38100" dist="38100" dir="2700000" algn="tl">
                  <a:srgbClr val="000000"/>
                </a:outerShdw>
              </a:effectLst>
              <a:latin typeface="Calibri" pitchFamily="34" charset="0"/>
              <a:cs typeface="Calibri" pitchFamily="34" charset="0"/>
            </a:endParaRPr>
          </a:p>
        </p:txBody>
      </p:sp>
      <p:sp>
        <p:nvSpPr>
          <p:cNvPr id="1018883" name="Text Box 3"/>
          <p:cNvSpPr txBox="1">
            <a:spLocks noChangeArrowheads="1"/>
          </p:cNvSpPr>
          <p:nvPr/>
        </p:nvSpPr>
        <p:spPr bwMode="auto">
          <a:xfrm>
            <a:off x="0" y="2369200"/>
            <a:ext cx="12192000" cy="3724096"/>
          </a:xfrm>
          <a:prstGeom prst="rect">
            <a:avLst/>
          </a:prstGeom>
          <a:noFill/>
          <a:ln w="12700">
            <a:noFill/>
            <a:miter lim="800000"/>
            <a:headEnd/>
            <a:tailEnd/>
          </a:ln>
          <a:effectLst/>
        </p:spPr>
        <p:txBody>
          <a:bodyPr wrap="square">
            <a:spAutoFit/>
          </a:bodyPr>
          <a:lstStyle/>
          <a:p>
            <a:pPr algn="ctr" eaLnBrk="1" hangingPunct="1">
              <a:defRPr/>
            </a:pPr>
            <a:r>
              <a:rPr lang="en-GB" sz="4800" b="1" dirty="0">
                <a:solidFill>
                  <a:srgbClr val="FFFF66"/>
                </a:solidFill>
                <a:effectLst>
                  <a:outerShdw blurRad="38100" dist="38100" dir="2700000" algn="tl">
                    <a:srgbClr val="000000"/>
                  </a:outerShdw>
                </a:effectLst>
                <a:latin typeface="Calibri" pitchFamily="34" charset="0"/>
                <a:cs typeface="Calibri" pitchFamily="34" charset="0"/>
              </a:rPr>
              <a:t>Maximum Diversity Plantings</a:t>
            </a:r>
          </a:p>
          <a:p>
            <a:pPr algn="ctr" eaLnBrk="1" hangingPunct="1">
              <a:defRPr/>
            </a:pPr>
            <a:r>
              <a:rPr lang="en-GB" sz="4400" b="1" dirty="0">
                <a:solidFill>
                  <a:srgbClr val="FFFF66"/>
                </a:solidFill>
                <a:effectLst>
                  <a:outerShdw blurRad="38100" dist="38100" dir="2700000" algn="tl">
                    <a:srgbClr val="000000"/>
                  </a:outerShdw>
                </a:effectLst>
                <a:latin typeface="Calibri" pitchFamily="34" charset="0"/>
                <a:cs typeface="Calibri" pitchFamily="34" charset="0"/>
              </a:rPr>
              <a:t>e.g. Miyawaki Method</a:t>
            </a:r>
            <a:endParaRPr lang="en-GB" sz="3200" b="1" dirty="0">
              <a:solidFill>
                <a:srgbClr val="FFFF66"/>
              </a:solidFill>
              <a:effectLst>
                <a:outerShdw blurRad="38100" dist="38100" dir="2700000" algn="tl">
                  <a:srgbClr val="000000"/>
                </a:outerShdw>
              </a:effectLst>
              <a:latin typeface="Calibri" pitchFamily="34" charset="0"/>
              <a:cs typeface="Calibri" pitchFamily="34" charset="0"/>
            </a:endParaRPr>
          </a:p>
          <a:p>
            <a:pPr algn="ctr" eaLnBrk="1" hangingPunct="1">
              <a:defRPr/>
            </a:pPr>
            <a:endParaRPr lang="en-GB" sz="4000" b="1" dirty="0">
              <a:solidFill>
                <a:srgbClr val="FFFF66"/>
              </a:solidFill>
              <a:effectLst>
                <a:outerShdw blurRad="38100" dist="38100" dir="2700000" algn="tl">
                  <a:srgbClr val="000000"/>
                </a:outerShdw>
              </a:effectLst>
              <a:latin typeface="Calibri" pitchFamily="34" charset="0"/>
              <a:cs typeface="Calibri" pitchFamily="34" charset="0"/>
            </a:endParaRPr>
          </a:p>
          <a:p>
            <a:pPr algn="ctr" eaLnBrk="1" hangingPunct="1">
              <a:defRPr/>
            </a:pPr>
            <a:r>
              <a:rPr lang="en-GB" sz="4800" b="1" dirty="0">
                <a:solidFill>
                  <a:srgbClr val="FFFF66"/>
                </a:solidFill>
                <a:effectLst>
                  <a:outerShdw blurRad="38100" dist="38100" dir="2700000" algn="tl">
                    <a:srgbClr val="000000"/>
                  </a:outerShdw>
                </a:effectLst>
                <a:latin typeface="Calibri" pitchFamily="34" charset="0"/>
                <a:cs typeface="Calibri" pitchFamily="34" charset="0"/>
              </a:rPr>
              <a:t>Plant back </a:t>
            </a:r>
            <a:r>
              <a:rPr lang="en-GB" sz="6000" b="1" i="1" dirty="0">
                <a:solidFill>
                  <a:srgbClr val="FFFF66"/>
                </a:solidFill>
                <a:effectLst>
                  <a:outerShdw blurRad="38100" dist="38100" dir="2700000" algn="tl">
                    <a:srgbClr val="000000"/>
                  </a:outerShdw>
                </a:effectLst>
                <a:latin typeface="Calibri" pitchFamily="34" charset="0"/>
                <a:cs typeface="Calibri" pitchFamily="34" charset="0"/>
              </a:rPr>
              <a:t>all</a:t>
            </a:r>
            <a:r>
              <a:rPr lang="en-GB" sz="4800" b="1" dirty="0">
                <a:solidFill>
                  <a:srgbClr val="FFFF66"/>
                </a:solidFill>
                <a:effectLst>
                  <a:outerShdw blurRad="38100" dist="38100" dir="2700000" algn="tl">
                    <a:srgbClr val="000000"/>
                  </a:outerShdw>
                </a:effectLst>
                <a:latin typeface="Calibri" pitchFamily="34" charset="0"/>
                <a:cs typeface="Calibri" pitchFamily="34" charset="0"/>
              </a:rPr>
              <a:t> species </a:t>
            </a:r>
          </a:p>
          <a:p>
            <a:pPr algn="ctr" eaLnBrk="1" hangingPunct="1">
              <a:defRPr/>
            </a:pPr>
            <a:r>
              <a:rPr lang="en-GB" sz="4400" b="1" dirty="0">
                <a:solidFill>
                  <a:srgbClr val="FFFF66"/>
                </a:solidFill>
                <a:effectLst>
                  <a:outerShdw blurRad="38100" dist="38100" dir="2700000" algn="tl">
                    <a:srgbClr val="000000"/>
                  </a:outerShdw>
                </a:effectLst>
                <a:latin typeface="Calibri" pitchFamily="34" charset="0"/>
                <a:cs typeface="Calibri" pitchFamily="34" charset="0"/>
              </a:rPr>
              <a:t>(+ sometimes includes soil remediation)</a:t>
            </a:r>
            <a:endParaRPr lang="en-GB" sz="4000" b="1" dirty="0">
              <a:solidFill>
                <a:srgbClr val="FFFF66"/>
              </a:solidFill>
              <a:effectLst>
                <a:outerShdw blurRad="38100" dist="38100" dir="2700000" algn="tl">
                  <a:srgbClr val="000000"/>
                </a:outerShdw>
              </a:effectLst>
              <a:latin typeface="Calibri" pitchFamily="34" charset="0"/>
              <a:cs typeface="Calibri" pitchFamily="34" charset="0"/>
            </a:endParaRPr>
          </a:p>
        </p:txBody>
      </p:sp>
    </p:spTree>
    <p:extLst>
      <p:ext uri="{BB962C8B-B14F-4D97-AF65-F5344CB8AC3E}">
        <p14:creationId xmlns:p14="http://schemas.microsoft.com/office/powerpoint/2010/main" val="2384406594"/>
      </p:ext>
    </p:extLst>
  </p:cSld>
  <p:clrMapOvr>
    <a:masterClrMapping/>
  </p:clrMapOvr>
  <p:transition advTm="41411"/>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Text Box 2"/>
          <p:cNvSpPr txBox="1">
            <a:spLocks noChangeArrowheads="1"/>
          </p:cNvSpPr>
          <p:nvPr/>
        </p:nvSpPr>
        <p:spPr bwMode="auto">
          <a:xfrm>
            <a:off x="-96688" y="501601"/>
            <a:ext cx="7920880" cy="769937"/>
          </a:xfrm>
          <a:prstGeom prst="rect">
            <a:avLst/>
          </a:prstGeom>
          <a:noFill/>
          <a:ln w="12700">
            <a:noFill/>
            <a:miter lim="800000"/>
            <a:headEnd/>
            <a:tailEnd/>
          </a:ln>
          <a:effectLst/>
        </p:spPr>
        <p:txBody>
          <a:bodyPr wrap="square">
            <a:spAutoFit/>
          </a:bodyPr>
          <a:lstStyle/>
          <a:p>
            <a:pPr algn="ctr">
              <a:spcBef>
                <a:spcPct val="50000"/>
              </a:spcBef>
              <a:defRPr/>
            </a:pPr>
            <a:r>
              <a:rPr lang="en-US" sz="4400" b="1" dirty="0">
                <a:solidFill>
                  <a:srgbClr val="FAFD00"/>
                </a:solidFill>
                <a:effectLst>
                  <a:outerShdw blurRad="38100" dist="38100" dir="2700000" algn="tl">
                    <a:srgbClr val="000000">
                      <a:alpha val="43137"/>
                    </a:srgbClr>
                  </a:outerShdw>
                </a:effectLst>
                <a:latin typeface="Calibri" pitchFamily="34" charset="0"/>
                <a:cs typeface="Angsana New" panose="02020603050405020304" pitchFamily="18" charset="-34"/>
              </a:rPr>
              <a:t>Miyawaki Method</a:t>
            </a:r>
          </a:p>
        </p:txBody>
      </p:sp>
      <p:sp>
        <p:nvSpPr>
          <p:cNvPr id="8" name="Text Box 4"/>
          <p:cNvSpPr txBox="1">
            <a:spLocks noChangeArrowheads="1"/>
          </p:cNvSpPr>
          <p:nvPr/>
        </p:nvSpPr>
        <p:spPr bwMode="auto">
          <a:xfrm>
            <a:off x="335360" y="1716999"/>
            <a:ext cx="7344816" cy="3970318"/>
          </a:xfrm>
          <a:prstGeom prst="rect">
            <a:avLst/>
          </a:prstGeom>
          <a:noFill/>
          <a:ln w="12700">
            <a:noFill/>
            <a:miter lim="800000"/>
            <a:headEnd/>
            <a:tailEnd/>
          </a:ln>
          <a:effectLst/>
        </p:spPr>
        <p:txBody>
          <a:bodyPr wrap="square">
            <a:spAutoFit/>
          </a:bodyPr>
          <a:lstStyle/>
          <a:p>
            <a:pPr marL="365125" indent="-365125">
              <a:buFontTx/>
              <a:buChar char="•"/>
              <a:defRPr/>
            </a:pPr>
            <a:r>
              <a:rPr lang="en-GB" sz="3600" b="1" dirty="0">
                <a:solidFill>
                  <a:srgbClr val="F7FA78"/>
                </a:solidFill>
                <a:latin typeface="Calibri" pitchFamily="34" charset="0"/>
                <a:cs typeface="Angsana New" panose="02020603050405020304" pitchFamily="18" charset="-34"/>
              </a:rPr>
              <a:t>Soil and vegetation maps predict PNV* units across sites (phytosociology). </a:t>
            </a:r>
          </a:p>
          <a:p>
            <a:pPr marL="365125" indent="-365125">
              <a:buFontTx/>
              <a:buChar char="•"/>
              <a:defRPr/>
            </a:pPr>
            <a:r>
              <a:rPr lang="en-US" sz="3600" b="1" dirty="0">
                <a:solidFill>
                  <a:srgbClr val="F7FA78"/>
                </a:solidFill>
                <a:latin typeface="Calibri" pitchFamily="34" charset="0"/>
                <a:cs typeface="Angsana New" panose="02020603050405020304" pitchFamily="18" charset="-34"/>
              </a:rPr>
              <a:t>Containerized saplings, 30-50 cm tall, grown from locally-collected seeds, up to 90 species, represent-</a:t>
            </a:r>
            <a:r>
              <a:rPr lang="en-US" sz="3600" b="1" dirty="0" err="1">
                <a:solidFill>
                  <a:srgbClr val="F7FA78"/>
                </a:solidFill>
                <a:latin typeface="Calibri" pitchFamily="34" charset="0"/>
                <a:cs typeface="Angsana New" panose="02020603050405020304" pitchFamily="18" charset="-34"/>
              </a:rPr>
              <a:t>ative</a:t>
            </a:r>
            <a:r>
              <a:rPr lang="en-US" sz="3600" b="1" dirty="0">
                <a:solidFill>
                  <a:srgbClr val="F7FA78"/>
                </a:solidFill>
                <a:latin typeface="Calibri" pitchFamily="34" charset="0"/>
                <a:cs typeface="Angsana New" panose="02020603050405020304" pitchFamily="18" charset="-34"/>
              </a:rPr>
              <a:t> of the PNV’s. Soil mounding</a:t>
            </a:r>
            <a:r>
              <a:rPr lang="en-US" b="1" dirty="0">
                <a:solidFill>
                  <a:srgbClr val="F7FA78"/>
                </a:solidFill>
                <a:latin typeface="Calibri" pitchFamily="34" charset="0"/>
                <a:cs typeface="Angsana New" panose="02020603050405020304" pitchFamily="18" charset="-34"/>
              </a:rPr>
              <a:t>.</a:t>
            </a:r>
          </a:p>
        </p:txBody>
      </p:sp>
      <p:sp>
        <p:nvSpPr>
          <p:cNvPr id="7" name="TextBox 6"/>
          <p:cNvSpPr txBox="1"/>
          <p:nvPr/>
        </p:nvSpPr>
        <p:spPr>
          <a:xfrm>
            <a:off x="312798" y="6064011"/>
            <a:ext cx="7511393" cy="646331"/>
          </a:xfrm>
          <a:prstGeom prst="rect">
            <a:avLst/>
          </a:prstGeom>
          <a:noFill/>
        </p:spPr>
        <p:txBody>
          <a:bodyPr wrap="square" rtlCol="0">
            <a:spAutoFit/>
          </a:bodyPr>
          <a:lstStyle/>
          <a:p>
            <a:pPr marL="185738" indent="-185738">
              <a:defRPr/>
            </a:pPr>
            <a:r>
              <a:rPr lang="en-US" sz="1800" i="1" dirty="0">
                <a:solidFill>
                  <a:srgbClr val="BBE0E3"/>
                </a:solidFill>
                <a:latin typeface="Calibri Light" panose="020F0302020204030204" pitchFamily="34" charset="0"/>
                <a:cs typeface="Calibri Light" panose="020F0302020204030204" pitchFamily="34" charset="0"/>
              </a:rPr>
              <a:t>*	</a:t>
            </a:r>
            <a:r>
              <a:rPr lang="en-GB" sz="1800" b="1" i="1" dirty="0">
                <a:solidFill>
                  <a:srgbClr val="BBE0E3"/>
                </a:solidFill>
                <a:latin typeface="Calibri Light" panose="020F0302020204030204" pitchFamily="34" charset="0"/>
                <a:ea typeface="Calibri" panose="020F0502020204030204" pitchFamily="34" charset="0"/>
                <a:cs typeface="Calibri Light" panose="020F0302020204030204" pitchFamily="34" charset="0"/>
              </a:rPr>
              <a:t>potential natural vegetation: climax vegetation can be predicted from site conditions</a:t>
            </a:r>
            <a:endParaRPr lang="en-GB" sz="1800" i="1" dirty="0">
              <a:solidFill>
                <a:srgbClr val="BBE0E3"/>
              </a:solidFill>
              <a:latin typeface="Calibri Light" panose="020F0302020204030204" pitchFamily="34" charset="0"/>
              <a:cs typeface="Calibri Light" panose="020F0302020204030204" pitchFamily="34" charset="0"/>
            </a:endParaRPr>
          </a:p>
        </p:txBody>
      </p:sp>
      <p:pic>
        <p:nvPicPr>
          <p:cNvPr id="3" name="Picture 2"/>
          <p:cNvPicPr>
            <a:picLocks noChangeAspect="1"/>
          </p:cNvPicPr>
          <p:nvPr/>
        </p:nvPicPr>
        <p:blipFill>
          <a:blip r:embed="rId4" cstate="print">
            <a:extLst>
              <a:ext uri="{BEBA8EAE-BF5A-486C-A8C5-ECC9F3942E4B}">
                <a14:imgProps xmlns:a14="http://schemas.microsoft.com/office/drawing/2010/main">
                  <a14:imgLayer r:embed="rId5">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7968208" y="108283"/>
            <a:ext cx="4104455" cy="6580524"/>
          </a:xfrm>
          <a:prstGeom prst="rect">
            <a:avLst/>
          </a:prstGeom>
          <a:effectLst>
            <a:outerShdw blurRad="330200" dist="88900" dir="8400000" sx="103000" sy="103000" algn="ctr" rotWithShape="0">
              <a:srgbClr val="000000">
                <a:alpha val="96000"/>
              </a:srgbClr>
            </a:outerShdw>
          </a:effectLst>
        </p:spPr>
      </p:pic>
      <p:pic>
        <p:nvPicPr>
          <p:cNvPr id="4" name="Picture 3"/>
          <p:cNvPicPr>
            <a:picLocks noChangeAspect="1"/>
          </p:cNvPicPr>
          <p:nvPr/>
        </p:nvPicPr>
        <p:blipFill>
          <a:blip r:embed="rId6" cstate="print">
            <a:extLst>
              <a:ext uri="{BEBA8EAE-BF5A-486C-A8C5-ECC9F3942E4B}">
                <a14:imgProps xmlns:a14="http://schemas.microsoft.com/office/drawing/2010/main">
                  <a14:imgLayer r:embed="rId7">
                    <a14:imgEffect>
                      <a14:backgroundRemoval t="0" b="100000" l="787" r="89764">
                        <a14:backgroundMark x1="14961" y1="94286" x2="14961" y2="94286"/>
                      </a14:backgroundRemoval>
                    </a14:imgEffect>
                    <a14:imgEffect>
                      <a14:sharpenSoften amount="500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rot="21216535">
            <a:off x="8882537" y="3713923"/>
            <a:ext cx="219882" cy="152685"/>
          </a:xfrm>
          <a:prstGeom prst="rect">
            <a:avLst/>
          </a:prstGeom>
          <a:effectLst>
            <a:outerShdw blurRad="330200" dist="88900" dir="8400000" sx="103000" sy="103000" algn="ctr" rotWithShape="0">
              <a:srgbClr val="000000">
                <a:alpha val="96000"/>
              </a:srgbClr>
            </a:outerShdw>
          </a:effectLst>
        </p:spPr>
      </p:pic>
      <p:pic>
        <p:nvPicPr>
          <p:cNvPr id="2" name="Picture 1"/>
          <p:cNvPicPr>
            <a:picLocks noChangeAspect="1"/>
          </p:cNvPicPr>
          <p:nvPr/>
        </p:nvPicPr>
        <p:blipFill>
          <a:blip r:embed="rId8" cstate="print">
            <a:extLst>
              <a:ext uri="{BEBA8EAE-BF5A-486C-A8C5-ECC9F3942E4B}">
                <a14:imgProps xmlns:a14="http://schemas.microsoft.com/office/drawing/2010/main">
                  <a14:imgLayer r:embed="rId9">
                    <a14:imgEffect>
                      <a14:backgroundRemoval t="1429" b="97143" l="6299" r="89764">
                        <a14:backgroundMark x1="78740" y1="25714" x2="78740" y2="25714"/>
                        <a14:backgroundMark x1="57480" y1="27143" x2="57480" y2="27143"/>
                        <a14:backgroundMark x1="21260" y1="5714" x2="21260" y2="5714"/>
                        <a14:backgroundMark x1="17323" y1="10000" x2="17323" y2="10000"/>
                      </a14:backgroundRemoval>
                    </a14:imgEffect>
                  </a14:imgLayer>
                </a14:imgProps>
              </a:ext>
              <a:ext uri="{28A0092B-C50C-407E-A947-70E740481C1C}">
                <a14:useLocalDpi xmlns:a14="http://schemas.microsoft.com/office/drawing/2010/main" val="0"/>
              </a:ext>
            </a:extLst>
          </a:blip>
          <a:stretch>
            <a:fillRect/>
          </a:stretch>
        </p:blipFill>
        <p:spPr>
          <a:xfrm rot="21064023">
            <a:off x="8874722" y="3701896"/>
            <a:ext cx="288032" cy="158758"/>
          </a:xfrm>
          <a:prstGeom prst="rect">
            <a:avLst/>
          </a:prstGeom>
        </p:spPr>
      </p:pic>
    </p:spTree>
    <p:custDataLst>
      <p:tags r:id="rId1"/>
    </p:custDataLst>
    <p:extLst>
      <p:ext uri="{BB962C8B-B14F-4D97-AF65-F5344CB8AC3E}">
        <p14:creationId xmlns:p14="http://schemas.microsoft.com/office/powerpoint/2010/main" val="1869180647"/>
      </p:ext>
    </p:extLst>
  </p:cSld>
  <p:clrMapOvr>
    <a:masterClrMapping/>
  </p:clrMapOvr>
  <p:transition advTm="98091"/>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42" name="Text Box 2"/>
          <p:cNvSpPr txBox="1">
            <a:spLocks noChangeArrowheads="1"/>
          </p:cNvSpPr>
          <p:nvPr/>
        </p:nvSpPr>
        <p:spPr bwMode="auto">
          <a:xfrm>
            <a:off x="98129" y="197357"/>
            <a:ext cx="6573935" cy="769441"/>
          </a:xfrm>
          <a:prstGeom prst="rect">
            <a:avLst/>
          </a:prstGeom>
          <a:noFill/>
          <a:ln w="12700">
            <a:noFill/>
            <a:miter lim="800000"/>
            <a:headEnd/>
            <a:tailEnd/>
          </a:ln>
          <a:effectLst/>
        </p:spPr>
        <p:txBody>
          <a:bodyPr wrap="square">
            <a:spAutoFit/>
          </a:bodyPr>
          <a:lstStyle/>
          <a:p>
            <a:pPr algn="ctr">
              <a:spcBef>
                <a:spcPct val="50000"/>
              </a:spcBef>
              <a:defRPr/>
            </a:pPr>
            <a:r>
              <a:rPr lang="en-US" sz="4400" b="1" dirty="0">
                <a:solidFill>
                  <a:srgbClr val="FAFD00"/>
                </a:solidFill>
                <a:effectLst>
                  <a:outerShdw blurRad="38100" dist="38100" dir="2700000" algn="tl">
                    <a:srgbClr val="000000">
                      <a:alpha val="43137"/>
                    </a:srgbClr>
                  </a:outerShdw>
                </a:effectLst>
                <a:latin typeface="Calibri" pitchFamily="34" charset="0"/>
                <a:cs typeface="Angsana New" panose="02020603050405020304" pitchFamily="18" charset="-34"/>
              </a:rPr>
              <a:t>Miyawaki Method</a:t>
            </a:r>
          </a:p>
        </p:txBody>
      </p:sp>
      <p:pic>
        <p:nvPicPr>
          <p:cNvPr id="819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l="5009" t="21681"/>
          <a:stretch>
            <a:fillRect/>
          </a:stretch>
        </p:blipFill>
        <p:spPr bwMode="auto">
          <a:xfrm>
            <a:off x="6960096" y="831560"/>
            <a:ext cx="5099198" cy="2701391"/>
          </a:xfrm>
          <a:prstGeom prst="rect">
            <a:avLst/>
          </a:prstGeom>
          <a:effectLst>
            <a:outerShdw blurRad="330200" dist="88900" dir="8400000" sx="103000" sy="103000" algn="ctr" rotWithShape="0">
              <a:srgbClr val="000000">
                <a:alpha val="96000"/>
              </a:srgbClr>
            </a:outerShdw>
          </a:effectLst>
        </p:spPr>
      </p:pic>
      <p:pic>
        <p:nvPicPr>
          <p:cNvPr id="8196" name="Picture 6"/>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960479" y="3619963"/>
            <a:ext cx="5094053" cy="3169633"/>
          </a:xfrm>
          <a:prstGeom prst="rect">
            <a:avLst/>
          </a:prstGeom>
          <a:effectLst>
            <a:outerShdw blurRad="330200" dist="88900" dir="8400000" sx="103000" sy="103000" algn="ctr" rotWithShape="0">
              <a:srgbClr val="000000">
                <a:alpha val="96000"/>
              </a:srgbClr>
            </a:outerShdw>
          </a:effectLst>
        </p:spPr>
      </p:pic>
      <p:pic>
        <p:nvPicPr>
          <p:cNvPr id="8197" name="Picture 4" descr="treeguru.jpg"/>
          <p:cNvPicPr>
            <a:picLocks noChangeAspect="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10696547" y="52810"/>
            <a:ext cx="1331640" cy="1093666"/>
          </a:xfrm>
          <a:prstGeom prst="rect">
            <a:avLst/>
          </a:prstGeom>
          <a:effectLst>
            <a:outerShdw blurRad="330200" dist="88900" dir="8400000" sx="103000" sy="103000" algn="ctr" rotWithShape="0">
              <a:srgbClr val="000000">
                <a:alpha val="96000"/>
              </a:srgbClr>
            </a:outerShdw>
          </a:effectLst>
        </p:spPr>
      </p:pic>
      <p:sp>
        <p:nvSpPr>
          <p:cNvPr id="8" name="Text Box 4"/>
          <p:cNvSpPr txBox="1">
            <a:spLocks noChangeArrowheads="1"/>
          </p:cNvSpPr>
          <p:nvPr/>
        </p:nvSpPr>
        <p:spPr bwMode="auto">
          <a:xfrm>
            <a:off x="161232" y="1419360"/>
            <a:ext cx="6683374" cy="4401205"/>
          </a:xfrm>
          <a:prstGeom prst="rect">
            <a:avLst/>
          </a:prstGeom>
          <a:noFill/>
          <a:ln w="12700">
            <a:noFill/>
            <a:miter lim="800000"/>
            <a:headEnd/>
            <a:tailEnd/>
          </a:ln>
          <a:effectLst/>
        </p:spPr>
        <p:txBody>
          <a:bodyPr wrap="square">
            <a:spAutoFit/>
          </a:bodyPr>
          <a:lstStyle/>
          <a:p>
            <a:pPr marL="365125" indent="-365125">
              <a:buFontTx/>
              <a:buChar char="•"/>
              <a:defRPr/>
            </a:pPr>
            <a:r>
              <a:rPr lang="en-US" sz="3900" b="1" dirty="0">
                <a:solidFill>
                  <a:srgbClr val="F7FA78"/>
                </a:solidFill>
                <a:effectLst>
                  <a:outerShdw blurRad="38100" dist="38100" dir="2700000" algn="tl">
                    <a:srgbClr val="000000">
                      <a:alpha val="43137"/>
                    </a:srgbClr>
                  </a:outerShdw>
                </a:effectLst>
                <a:latin typeface="Calibri" pitchFamily="34" charset="0"/>
                <a:cs typeface="Angsana New" panose="02020603050405020304" pitchFamily="18" charset="-34"/>
              </a:rPr>
              <a:t>Very effective</a:t>
            </a:r>
          </a:p>
          <a:p>
            <a:pPr marL="365125" indent="-365125">
              <a:buFontTx/>
              <a:buChar char="•"/>
              <a:defRPr/>
            </a:pPr>
            <a:r>
              <a:rPr lang="en-US" sz="3900" b="1" dirty="0">
                <a:solidFill>
                  <a:srgbClr val="F7FA78"/>
                </a:solidFill>
                <a:effectLst>
                  <a:outerShdw blurRad="38100" dist="38100" dir="2700000" algn="tl">
                    <a:srgbClr val="000000">
                      <a:alpha val="43137"/>
                    </a:srgbClr>
                  </a:outerShdw>
                </a:effectLst>
                <a:latin typeface="Calibri" pitchFamily="34" charset="0"/>
                <a:cs typeface="Angsana New" panose="02020603050405020304" pitchFamily="18" charset="-34"/>
              </a:rPr>
              <a:t>Very intensive (up to 20,000-30,000 trees/ha, </a:t>
            </a:r>
            <a:r>
              <a:rPr lang="en-US" sz="3900" b="1" dirty="0">
                <a:solidFill>
                  <a:srgbClr val="F7FA78"/>
                </a:solidFill>
                <a:latin typeface="Calibri" pitchFamily="34" charset="0"/>
                <a:cs typeface="Angsana New" panose="02020603050405020304" pitchFamily="18" charset="-34"/>
              </a:rPr>
              <a:t>60 cm apart)</a:t>
            </a:r>
          </a:p>
          <a:p>
            <a:pPr marL="365125" indent="-365125">
              <a:buFontTx/>
              <a:buChar char="•"/>
              <a:defRPr/>
            </a:pPr>
            <a:r>
              <a:rPr lang="en-US" sz="3900" b="1" dirty="0">
                <a:solidFill>
                  <a:srgbClr val="F7FA78"/>
                </a:solidFill>
                <a:latin typeface="Calibri" pitchFamily="34" charset="0"/>
                <a:cs typeface="Angsana New" panose="02020603050405020304" pitchFamily="18" charset="-34"/>
              </a:rPr>
              <a:t>Very expensive </a:t>
            </a:r>
          </a:p>
          <a:p>
            <a:pPr marL="357188" indent="-357188">
              <a:defRPr/>
            </a:pPr>
            <a:r>
              <a:rPr lang="en-US" sz="3900" b="1" dirty="0">
                <a:solidFill>
                  <a:srgbClr val="F7FA78"/>
                </a:solidFill>
                <a:latin typeface="Calibri" pitchFamily="34" charset="0"/>
                <a:cs typeface="Angsana New" panose="02020603050405020304" pitchFamily="18" charset="-34"/>
              </a:rPr>
              <a:t>	(US$ 9,000+/ha)*</a:t>
            </a:r>
          </a:p>
          <a:p>
            <a:pPr marL="365125" indent="-365125">
              <a:buFontTx/>
              <a:buChar char="•"/>
              <a:defRPr/>
            </a:pPr>
            <a:r>
              <a:rPr lang="en-US" sz="3900" b="1" dirty="0">
                <a:solidFill>
                  <a:srgbClr val="F7FA78"/>
                </a:solidFill>
                <a:latin typeface="Calibri" pitchFamily="34" charset="0"/>
                <a:cs typeface="Angsana New" panose="02020603050405020304" pitchFamily="18" charset="-34"/>
              </a:rPr>
              <a:t>Mainly for high-value, small, urban sites.</a:t>
            </a:r>
            <a:endParaRPr lang="en-US" sz="3900" b="1" dirty="0">
              <a:solidFill>
                <a:srgbClr val="F7FA78"/>
              </a:solidFill>
              <a:effectLst>
                <a:outerShdw blurRad="38100" dist="38100" dir="2700000" algn="tl">
                  <a:srgbClr val="000000">
                    <a:alpha val="43137"/>
                  </a:srgbClr>
                </a:outerShdw>
              </a:effectLst>
              <a:latin typeface="Calibri" pitchFamily="34" charset="0"/>
              <a:cs typeface="Angsana New" panose="02020603050405020304" pitchFamily="18" charset="-34"/>
            </a:endParaRPr>
          </a:p>
        </p:txBody>
      </p:sp>
      <p:sp>
        <p:nvSpPr>
          <p:cNvPr id="7" name="TextBox 6"/>
          <p:cNvSpPr txBox="1"/>
          <p:nvPr/>
        </p:nvSpPr>
        <p:spPr>
          <a:xfrm>
            <a:off x="119336" y="6381328"/>
            <a:ext cx="3786214" cy="338554"/>
          </a:xfrm>
          <a:prstGeom prst="rect">
            <a:avLst/>
          </a:prstGeom>
          <a:noFill/>
        </p:spPr>
        <p:txBody>
          <a:bodyPr wrap="square" rtlCol="0">
            <a:spAutoFit/>
          </a:bodyPr>
          <a:lstStyle>
            <a:defPPr>
              <a:defRPr lang="en-US"/>
            </a:defPPr>
            <a:lvl1pPr marL="185738" lvl="0" indent="-185738" eaLnBrk="0" hangingPunct="0">
              <a:defRPr kumimoji="0" sz="1600" b="0" i="1" u="none" strike="noStrike" cap="none" spc="0" normalizeH="0" baseline="0">
                <a:ln>
                  <a:noFill/>
                </a:ln>
                <a:solidFill>
                  <a:srgbClr val="A2FFA3"/>
                </a:solidFill>
                <a:effectLst/>
                <a:uLnTx/>
                <a:uFillTx/>
                <a:latin typeface="Calibri Light" panose="020F0302020204030204" pitchFamily="34" charset="0"/>
                <a:cs typeface="Calibri Light" panose="020F0302020204030204" pitchFamily="34" charset="0"/>
              </a:defRPr>
            </a:lvl1pPr>
          </a:lstStyle>
          <a:p>
            <a:pPr>
              <a:defRPr/>
            </a:pPr>
            <a:r>
              <a:rPr lang="en-US" dirty="0"/>
              <a:t>*Toyota Company, pers com.</a:t>
            </a:r>
            <a:endParaRPr lang="en-GB" dirty="0"/>
          </a:p>
        </p:txBody>
      </p:sp>
    </p:spTree>
    <p:custDataLst>
      <p:tags r:id="rId1"/>
    </p:custDataLst>
    <p:extLst>
      <p:ext uri="{BB962C8B-B14F-4D97-AF65-F5344CB8AC3E}">
        <p14:creationId xmlns:p14="http://schemas.microsoft.com/office/powerpoint/2010/main" val="287111242"/>
      </p:ext>
    </p:extLst>
  </p:cSld>
  <p:clrMapOvr>
    <a:masterClrMapping/>
  </p:clrMapOvr>
  <p:transition advTm="15360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7" name="Text Box 3"/>
          <p:cNvSpPr txBox="1">
            <a:spLocks noChangeArrowheads="1"/>
          </p:cNvSpPr>
          <p:nvPr/>
        </p:nvSpPr>
        <p:spPr bwMode="auto">
          <a:xfrm>
            <a:off x="263352" y="174551"/>
            <a:ext cx="7751816" cy="1378839"/>
          </a:xfrm>
          <a:prstGeom prst="rect">
            <a:avLst/>
          </a:prstGeom>
          <a:noFill/>
          <a:ln w="12700">
            <a:noFill/>
            <a:miter lim="800000"/>
            <a:headEnd/>
            <a:tailEnd/>
          </a:ln>
          <a:effectLst/>
        </p:spPr>
        <p:txBody>
          <a:bodyPr wrap="square">
            <a:spAutoFit/>
          </a:bodyPr>
          <a:lstStyle>
            <a:defPPr>
              <a:defRPr lang="th-TH"/>
            </a:defPPr>
            <a:lvl1pPr>
              <a:lnSpc>
                <a:spcPct val="95000"/>
              </a:lnSpc>
              <a:defRPr sz="4400" b="1">
                <a:solidFill>
                  <a:schemeClr val="accent2"/>
                </a:solidFill>
                <a:effectLst>
                  <a:outerShdw blurRad="38100" dist="38100" dir="2700000" algn="tl">
                    <a:srgbClr val="000000"/>
                  </a:outerShdw>
                </a:effectLst>
                <a:latin typeface="Calibri" pitchFamily="34" charset="0"/>
                <a:cs typeface="Calibri" pitchFamily="34" charset="0"/>
              </a:defRPr>
            </a:lvl1pPr>
          </a:lstStyle>
          <a:p>
            <a:r>
              <a:rPr lang="en-US" dirty="0"/>
              <a:t>… and the more money you have to spend.</a:t>
            </a:r>
          </a:p>
        </p:txBody>
      </p:sp>
      <p:pic>
        <p:nvPicPr>
          <p:cNvPr id="6" name="Picture 2" descr="C:\Users\Stephen\Desktop\070314_Shop_MicroCreditTN.gif"/>
          <p:cNvPicPr>
            <a:picLocks noChangeAspect="1" noChangeArrowheads="1"/>
          </p:cNvPicPr>
          <p:nvPr/>
        </p:nvPicPr>
        <p:blipFill>
          <a:blip r:embed="rId3" cstate="screen"/>
          <a:srcRect/>
          <a:stretch>
            <a:fillRect/>
          </a:stretch>
        </p:blipFill>
        <p:spPr bwMode="auto">
          <a:xfrm>
            <a:off x="5231904" y="1234322"/>
            <a:ext cx="6688764" cy="5380091"/>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pic>
    </p:spTree>
  </p:cSld>
  <p:clrMapOvr>
    <a:masterClrMapping/>
  </p:clrMapOvr>
  <p:transition advTm="32140"/>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4582" t="6201" b="4582"/>
          <a:stretch/>
        </p:blipFill>
        <p:spPr>
          <a:xfrm>
            <a:off x="1217712" y="16048"/>
            <a:ext cx="9756576" cy="6841952"/>
          </a:xfrm>
        </p:spPr>
      </p:pic>
      <p:sp>
        <p:nvSpPr>
          <p:cNvPr id="2" name="Title 1"/>
          <p:cNvSpPr>
            <a:spLocks noGrp="1"/>
          </p:cNvSpPr>
          <p:nvPr>
            <p:ph type="title"/>
          </p:nvPr>
        </p:nvSpPr>
        <p:spPr>
          <a:xfrm>
            <a:off x="1415480" y="116632"/>
            <a:ext cx="6444208" cy="523220"/>
          </a:xfrm>
          <a:solidFill>
            <a:schemeClr val="bg1">
              <a:lumMod val="75000"/>
              <a:alpha val="52000"/>
            </a:scheme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87313" algn="l">
              <a:spcBef>
                <a:spcPts val="0"/>
              </a:spcBef>
              <a:tabLst>
                <a:tab pos="901700" algn="l"/>
              </a:tabLst>
            </a:pPr>
            <a:r>
              <a:rPr lang="en-US" sz="2800" kern="1200" dirty="0">
                <a:solidFill>
                  <a:srgbClr val="E3E500">
                    <a:lumMod val="60000"/>
                    <a:lumOff val="40000"/>
                  </a:srgbClr>
                </a:solidFill>
                <a:effectLst>
                  <a:outerShdw blurRad="38100" dist="38100" dir="2700000" algn="tl">
                    <a:srgbClr val="000000">
                      <a:alpha val="43137"/>
                    </a:srgbClr>
                  </a:outerShdw>
                </a:effectLst>
                <a:ea typeface="+mn-ea"/>
              </a:rPr>
              <a:t>UPM Bintulu Campus – just planted 2018</a:t>
            </a:r>
            <a:endParaRPr lang="en-GB" sz="2800" kern="1200" dirty="0">
              <a:solidFill>
                <a:srgbClr val="E3E500">
                  <a:lumMod val="60000"/>
                  <a:lumOff val="40000"/>
                </a:srgbClr>
              </a:solidFill>
              <a:effectLst>
                <a:outerShdw blurRad="38100" dist="38100" dir="2700000" algn="tl">
                  <a:srgbClr val="000000">
                    <a:alpha val="43137"/>
                  </a:srgbClr>
                </a:outerShdw>
              </a:effectLst>
              <a:ea typeface="+mn-ea"/>
            </a:endParaRPr>
          </a:p>
        </p:txBody>
      </p:sp>
    </p:spTree>
    <p:extLst>
      <p:ext uri="{BB962C8B-B14F-4D97-AF65-F5344CB8AC3E}">
        <p14:creationId xmlns:p14="http://schemas.microsoft.com/office/powerpoint/2010/main" val="3138068295"/>
      </p:ext>
    </p:extLst>
  </p:cSld>
  <p:clrMapOvr>
    <a:masterClrMapping/>
  </p:clrMapOvr>
  <mc:AlternateContent xmlns:mc="http://schemas.openxmlformats.org/markup-compatibility/2006" xmlns:p14="http://schemas.microsoft.com/office/powerpoint/2010/main">
    <mc:Choice Requires="p14">
      <p:transition spd="slow" p14:dur="2000" advTm="51621"/>
    </mc:Choice>
    <mc:Fallback xmlns="">
      <p:transition spd="slow" advTm="51621"/>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4384"/>
          <a:stretch/>
        </p:blipFill>
        <p:spPr>
          <a:xfrm>
            <a:off x="7937" y="-10852"/>
            <a:ext cx="9593493" cy="6879704"/>
          </a:xfrm>
        </p:spPr>
      </p:pic>
      <p:sp>
        <p:nvSpPr>
          <p:cNvPr id="2" name="Title 1"/>
          <p:cNvSpPr>
            <a:spLocks noGrp="1"/>
          </p:cNvSpPr>
          <p:nvPr>
            <p:ph type="title"/>
          </p:nvPr>
        </p:nvSpPr>
        <p:spPr>
          <a:xfrm>
            <a:off x="6096000" y="5805264"/>
            <a:ext cx="6012160" cy="954107"/>
          </a:xfrm>
          <a:solidFill>
            <a:schemeClr val="bg1">
              <a:lumMod val="75000"/>
              <a:alpha val="52000"/>
            </a:scheme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87313" algn="l">
              <a:spcBef>
                <a:spcPts val="0"/>
              </a:spcBef>
              <a:tabLst>
                <a:tab pos="901700" algn="l"/>
              </a:tabLst>
            </a:pPr>
            <a:r>
              <a:rPr lang="en-US" sz="2800" kern="1200" dirty="0">
                <a:solidFill>
                  <a:srgbClr val="E3E500">
                    <a:lumMod val="60000"/>
                    <a:lumOff val="40000"/>
                  </a:srgbClr>
                </a:solidFill>
                <a:effectLst>
                  <a:outerShdw blurRad="38100" dist="38100" dir="2700000" algn="tl">
                    <a:srgbClr val="000000">
                      <a:alpha val="43137"/>
                    </a:srgbClr>
                  </a:outerShdw>
                </a:effectLst>
                <a:ea typeface="+mn-ea"/>
              </a:rPr>
              <a:t>UPM Bintulu Campus – 26 years, 6,000 trees/ha, 20 spp, mean survival=60%</a:t>
            </a:r>
            <a:endParaRPr lang="en-GB" sz="2800" kern="1200" dirty="0">
              <a:solidFill>
                <a:srgbClr val="E3E500">
                  <a:lumMod val="60000"/>
                  <a:lumOff val="40000"/>
                </a:srgbClr>
              </a:solidFill>
              <a:effectLst>
                <a:outerShdw blurRad="38100" dist="38100" dir="2700000" algn="tl">
                  <a:srgbClr val="000000">
                    <a:alpha val="43137"/>
                  </a:srgbClr>
                </a:outerShdw>
              </a:effectLst>
              <a:ea typeface="+mn-ea"/>
            </a:endParaRPr>
          </a:p>
        </p:txBody>
      </p:sp>
    </p:spTree>
    <p:extLst>
      <p:ext uri="{BB962C8B-B14F-4D97-AF65-F5344CB8AC3E}">
        <p14:creationId xmlns:p14="http://schemas.microsoft.com/office/powerpoint/2010/main" val="1791385135"/>
      </p:ext>
    </p:extLst>
  </p:cSld>
  <p:clrMapOvr>
    <a:masterClrMapping/>
  </p:clrMapOvr>
  <mc:AlternateContent xmlns:mc="http://schemas.openxmlformats.org/markup-compatibility/2006" xmlns:p14="http://schemas.microsoft.com/office/powerpoint/2010/main">
    <mc:Choice Requires="p14">
      <p:transition spd="slow" p14:dur="2000" advTm="174844"/>
    </mc:Choice>
    <mc:Fallback xmlns="">
      <p:transition spd="slow" advTm="174844"/>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10413" b="11036"/>
          <a:stretch/>
        </p:blipFill>
        <p:spPr>
          <a:xfrm>
            <a:off x="369494" y="0"/>
            <a:ext cx="11415138" cy="6857999"/>
          </a:xfrm>
          <a:prstGeom prst="rect">
            <a:avLst/>
          </a:prstGeom>
        </p:spPr>
      </p:pic>
      <p:sp>
        <p:nvSpPr>
          <p:cNvPr id="5" name="Title 1"/>
          <p:cNvSpPr txBox="1">
            <a:spLocks/>
          </p:cNvSpPr>
          <p:nvPr/>
        </p:nvSpPr>
        <p:spPr>
          <a:xfrm>
            <a:off x="119336" y="116632"/>
            <a:ext cx="9144000" cy="954107"/>
          </a:xfrm>
          <a:prstGeom prst="rect">
            <a:avLst/>
          </a:prstGeom>
          <a:solidFill>
            <a:schemeClr val="bg1">
              <a:lumMod val="75000"/>
              <a:alpha val="52000"/>
            </a:scheme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lvl1pPr algn="ctr" rtl="0" eaLnBrk="0" fontAlgn="base" hangingPunct="0">
              <a:spcBef>
                <a:spcPct val="0"/>
              </a:spcBef>
              <a:spcAft>
                <a:spcPct val="0"/>
              </a:spcAft>
              <a:defRPr sz="4400" b="1" u="none">
                <a:solidFill>
                  <a:schemeClr val="accent2"/>
                </a:solidFill>
                <a:effectLst>
                  <a:outerShdw blurRad="38100" dist="38100" dir="2700000" algn="tl">
                    <a:srgbClr val="000000"/>
                  </a:outerShdw>
                </a:effectLst>
                <a:latin typeface="Calibri" pitchFamily="34" charset="0"/>
                <a:ea typeface="+mj-ea"/>
                <a:cs typeface="Calibri" pitchFamily="34" charset="0"/>
              </a:defRPr>
            </a:lvl1pPr>
            <a:lvl2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2pPr>
            <a:lvl3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3pPr>
            <a:lvl4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4pPr>
            <a:lvl5pPr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5pPr>
            <a:lvl6pPr marL="4572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6pPr>
            <a:lvl7pPr marL="9144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7pPr>
            <a:lvl8pPr marL="13716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8pPr>
            <a:lvl9pPr marL="1828800" algn="ctr" rtl="0" eaLnBrk="0" fontAlgn="base" hangingPunct="0">
              <a:spcBef>
                <a:spcPct val="0"/>
              </a:spcBef>
              <a:spcAft>
                <a:spcPct val="0"/>
              </a:spcAft>
              <a:defRPr sz="4400" u="sng">
                <a:solidFill>
                  <a:schemeClr val="tx2"/>
                </a:solidFill>
                <a:effectLst>
                  <a:outerShdw blurRad="38100" dist="38100" dir="2700000" algn="tl">
                    <a:srgbClr val="000000"/>
                  </a:outerShdw>
                </a:effectLst>
                <a:latin typeface="Book Antiqua" pitchFamily="18" charset="0"/>
              </a:defRPr>
            </a:lvl9pPr>
          </a:lstStyle>
          <a:p>
            <a:pPr marL="87313" algn="l">
              <a:spcBef>
                <a:spcPts val="0"/>
              </a:spcBef>
              <a:tabLst>
                <a:tab pos="901700" algn="l"/>
              </a:tabLst>
              <a:defRPr/>
            </a:pPr>
            <a:r>
              <a:rPr lang="en-US" sz="2800" dirty="0">
                <a:solidFill>
                  <a:srgbClr val="E3E500">
                    <a:lumMod val="60000"/>
                    <a:lumOff val="40000"/>
                  </a:srgbClr>
                </a:solidFill>
                <a:effectLst>
                  <a:outerShdw blurRad="38100" dist="38100" dir="2700000" algn="tl">
                    <a:srgbClr val="000000">
                      <a:alpha val="43137"/>
                    </a:srgbClr>
                  </a:outerShdw>
                </a:effectLst>
              </a:rPr>
              <a:t>Compare with: Framework Species Plot, N Thailand, </a:t>
            </a:r>
          </a:p>
          <a:p>
            <a:pPr marL="87313" algn="l">
              <a:spcBef>
                <a:spcPts val="0"/>
              </a:spcBef>
              <a:tabLst>
                <a:tab pos="901700" algn="l"/>
              </a:tabLst>
              <a:defRPr/>
            </a:pPr>
            <a:r>
              <a:rPr lang="en-US" sz="2800" dirty="0">
                <a:solidFill>
                  <a:srgbClr val="E3E500">
                    <a:lumMod val="60000"/>
                    <a:lumOff val="40000"/>
                  </a:srgbClr>
                </a:solidFill>
                <a:effectLst>
                  <a:outerShdw blurRad="38100" dist="38100" dir="2700000" algn="tl">
                    <a:srgbClr val="000000">
                      <a:alpha val="43137"/>
                    </a:srgbClr>
                  </a:outerShdw>
                </a:effectLst>
              </a:rPr>
              <a:t>18.5 </a:t>
            </a:r>
            <a:r>
              <a:rPr lang="en-US" sz="2800" dirty="0" err="1">
                <a:solidFill>
                  <a:srgbClr val="E3E500">
                    <a:lumMod val="60000"/>
                    <a:lumOff val="40000"/>
                  </a:srgbClr>
                </a:solidFill>
                <a:effectLst>
                  <a:outerShdw blurRad="38100" dist="38100" dir="2700000" algn="tl">
                    <a:srgbClr val="000000">
                      <a:alpha val="43137"/>
                    </a:srgbClr>
                  </a:outerShdw>
                </a:effectLst>
              </a:rPr>
              <a:t>yr</a:t>
            </a:r>
            <a:r>
              <a:rPr lang="en-US" sz="2800" dirty="0">
                <a:solidFill>
                  <a:srgbClr val="E3E500">
                    <a:lumMod val="60000"/>
                    <a:lumOff val="40000"/>
                  </a:srgbClr>
                </a:solidFill>
                <a:effectLst>
                  <a:outerShdw blurRad="38100" dist="38100" dir="2700000" algn="tl">
                    <a:srgbClr val="000000">
                      <a:alpha val="43137"/>
                    </a:srgbClr>
                  </a:outerShdw>
                </a:effectLst>
              </a:rPr>
              <a:t> after planting 29 spp, 3,100/ha, mean survival=75%</a:t>
            </a:r>
            <a:endParaRPr lang="en-GB" sz="2800" dirty="0">
              <a:solidFill>
                <a:srgbClr val="E3E500">
                  <a:lumMod val="60000"/>
                  <a:lumOff val="40000"/>
                </a:srgb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295689697"/>
      </p:ext>
    </p:extLst>
  </p:cSld>
  <p:clrMapOvr>
    <a:masterClrMapping/>
  </p:clrMapOvr>
  <mc:AlternateContent xmlns:mc="http://schemas.openxmlformats.org/markup-compatibility/2006" xmlns:p14="http://schemas.microsoft.com/office/powerpoint/2010/main">
    <mc:Choice Requires="p14">
      <p:transition spd="slow" p14:dur="2000" advTm="36213"/>
    </mc:Choice>
    <mc:Fallback xmlns="">
      <p:transition spd="slow" advTm="36213"/>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9"/>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l="5323" t="1428" r="4626" b="102"/>
          <a:stretch/>
        </p:blipFill>
        <p:spPr bwMode="auto">
          <a:xfrm>
            <a:off x="1524000" y="0"/>
            <a:ext cx="9144001" cy="6858000"/>
          </a:xfrm>
          <a:prstGeom prst="rect">
            <a:avLst/>
          </a:prstGeom>
          <a:noFill/>
          <a:ln w="12700">
            <a:noFill/>
            <a:miter lim="800000"/>
            <a:headEnd/>
            <a:tailEnd/>
          </a:ln>
        </p:spPr>
      </p:pic>
      <p:sp>
        <p:nvSpPr>
          <p:cNvPr id="1051651" name="Text Box 3"/>
          <p:cNvSpPr txBox="1">
            <a:spLocks noChangeArrowheads="1"/>
          </p:cNvSpPr>
          <p:nvPr/>
        </p:nvSpPr>
        <p:spPr bwMode="auto">
          <a:xfrm>
            <a:off x="6816081" y="260648"/>
            <a:ext cx="3241353"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No forest seed sources remain in landscape</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51652" name="Text Box 4"/>
          <p:cNvSpPr txBox="1">
            <a:spLocks noChangeArrowheads="1"/>
          </p:cNvSpPr>
          <p:nvPr/>
        </p:nvSpPr>
        <p:spPr bwMode="auto">
          <a:xfrm>
            <a:off x="8040564" y="5589241"/>
            <a:ext cx="2447925"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Few or no effective seed dispersers</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51653" name="Text Box 5"/>
          <p:cNvSpPr txBox="1">
            <a:spLocks noChangeArrowheads="1"/>
          </p:cNvSpPr>
          <p:nvPr/>
        </p:nvSpPr>
        <p:spPr bwMode="auto">
          <a:xfrm>
            <a:off x="6312496" y="2924945"/>
            <a:ext cx="2663825"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Few or no sources of natural regeneration</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51654" name="Text Box 6"/>
          <p:cNvSpPr txBox="1">
            <a:spLocks noChangeArrowheads="1"/>
          </p:cNvSpPr>
          <p:nvPr/>
        </p:nvSpPr>
        <p:spPr bwMode="auto">
          <a:xfrm>
            <a:off x="1665636" y="4931760"/>
            <a:ext cx="2270125"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Even weeds have a hard time!</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51655" name="Text Box 7"/>
          <p:cNvSpPr txBox="1">
            <a:spLocks noChangeArrowheads="1"/>
          </p:cNvSpPr>
          <p:nvPr/>
        </p:nvSpPr>
        <p:spPr bwMode="auto">
          <a:xfrm>
            <a:off x="1703512" y="2527854"/>
            <a:ext cx="2089150"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Significant soil degradation</a:t>
            </a:r>
            <a:endPar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endParaRPr>
          </a:p>
        </p:txBody>
      </p:sp>
      <p:sp>
        <p:nvSpPr>
          <p:cNvPr id="1051656" name="Line 8"/>
          <p:cNvSpPr>
            <a:spLocks noChangeShapeType="1"/>
          </p:cNvSpPr>
          <p:nvPr/>
        </p:nvSpPr>
        <p:spPr bwMode="auto">
          <a:xfrm flipV="1">
            <a:off x="3862388" y="1989138"/>
            <a:ext cx="1585912" cy="863600"/>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sp>
        <p:nvSpPr>
          <p:cNvPr id="1051659" name="Line 11"/>
          <p:cNvSpPr>
            <a:spLocks noChangeShapeType="1"/>
          </p:cNvSpPr>
          <p:nvPr/>
        </p:nvSpPr>
        <p:spPr bwMode="auto">
          <a:xfrm>
            <a:off x="3862388" y="2852739"/>
            <a:ext cx="1009650" cy="2160587"/>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pic>
        <p:nvPicPr>
          <p:cNvPr id="57354" name="Picture 12"/>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735638" y="5516564"/>
            <a:ext cx="1727200" cy="657225"/>
          </a:xfrm>
          <a:prstGeom prst="rect">
            <a:avLst/>
          </a:prstGeom>
          <a:noFill/>
          <a:ln w="12700">
            <a:noFill/>
            <a:miter lim="800000"/>
            <a:headEnd/>
            <a:tailEnd/>
          </a:ln>
        </p:spPr>
      </p:pic>
      <p:sp>
        <p:nvSpPr>
          <p:cNvPr id="1051661" name="Line 13"/>
          <p:cNvSpPr>
            <a:spLocks noChangeShapeType="1"/>
          </p:cNvSpPr>
          <p:nvPr/>
        </p:nvSpPr>
        <p:spPr bwMode="auto">
          <a:xfrm flipH="1" flipV="1">
            <a:off x="6816725" y="6021389"/>
            <a:ext cx="1150938" cy="503237"/>
          </a:xfrm>
          <a:prstGeom prst="line">
            <a:avLst/>
          </a:prstGeom>
          <a:noFill/>
          <a:ln w="63500">
            <a:solidFill>
              <a:srgbClr val="FD0B0B"/>
            </a:solidFill>
            <a:round/>
            <a:headEnd type="oval" w="med" len="med"/>
            <a:tailEnd type="stealth" w="med" len="med"/>
          </a:ln>
        </p:spPr>
        <p:txBody>
          <a:bodyPr/>
          <a:lstStyle/>
          <a:p>
            <a:pPr>
              <a:defRPr/>
            </a:pPr>
            <a:endParaRPr lang="en-GB" sz="3200" dirty="0">
              <a:solidFill>
                <a:srgbClr val="A2FFA3"/>
              </a:solidFill>
            </a:endParaRPr>
          </a:p>
        </p:txBody>
      </p:sp>
      <p:sp>
        <p:nvSpPr>
          <p:cNvPr id="1051662" name="Text Box 14"/>
          <p:cNvSpPr txBox="1">
            <a:spLocks noChangeArrowheads="1"/>
          </p:cNvSpPr>
          <p:nvPr/>
        </p:nvSpPr>
        <p:spPr bwMode="auto">
          <a:xfrm>
            <a:off x="1738282" y="214290"/>
            <a:ext cx="2880320"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2400" b="1" dirty="0">
                <a:solidFill>
                  <a:srgbClr val="E3E500">
                    <a:lumMod val="60000"/>
                    <a:lumOff val="40000"/>
                  </a:srgbClr>
                </a:solidFill>
                <a:effectLst>
                  <a:outerShdw blurRad="38100" dist="38100" dir="2700000" algn="tl">
                    <a:srgbClr val="000000">
                      <a:alpha val="43137"/>
                    </a:srgbClr>
                  </a:outerShdw>
                </a:effectLst>
                <a:latin typeface="Calibri" pitchFamily="34" charset="0"/>
              </a:rPr>
              <a:t>Stage 5 Degradation</a:t>
            </a:r>
          </a:p>
        </p:txBody>
      </p:sp>
    </p:spTree>
    <p:custDataLst>
      <p:tags r:id="rId1"/>
    </p:custDataLst>
    <p:extLst>
      <p:ext uri="{BB962C8B-B14F-4D97-AF65-F5344CB8AC3E}">
        <p14:creationId xmlns:p14="http://schemas.microsoft.com/office/powerpoint/2010/main" val="3740084116"/>
      </p:ext>
    </p:extLst>
  </p:cSld>
  <p:clrMapOvr>
    <a:masterClrMapping/>
  </p:clrMapOvr>
  <p:transition advTm="22233"/>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1651"/>
                                        </p:tgtEl>
                                        <p:attrNameLst>
                                          <p:attrName>style.visibility</p:attrName>
                                        </p:attrNameLst>
                                      </p:cBhvr>
                                      <p:to>
                                        <p:strVal val="visible"/>
                                      </p:to>
                                    </p:set>
                                    <p:anim calcmode="lin" valueType="num">
                                      <p:cBhvr additive="base">
                                        <p:cTn id="7" dur="500" fill="hold"/>
                                        <p:tgtEl>
                                          <p:spTgt spid="1051651"/>
                                        </p:tgtEl>
                                        <p:attrNameLst>
                                          <p:attrName>ppt_x</p:attrName>
                                        </p:attrNameLst>
                                      </p:cBhvr>
                                      <p:tavLst>
                                        <p:tav tm="0">
                                          <p:val>
                                            <p:strVal val="#ppt_x"/>
                                          </p:val>
                                        </p:tav>
                                        <p:tav tm="100000">
                                          <p:val>
                                            <p:strVal val="#ppt_x"/>
                                          </p:val>
                                        </p:tav>
                                      </p:tavLst>
                                    </p:anim>
                                    <p:anim calcmode="lin" valueType="num">
                                      <p:cBhvr additive="base">
                                        <p:cTn id="8" dur="500" fill="hold"/>
                                        <p:tgtEl>
                                          <p:spTgt spid="105165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51653"/>
                                        </p:tgtEl>
                                        <p:attrNameLst>
                                          <p:attrName>style.visibility</p:attrName>
                                        </p:attrNameLst>
                                      </p:cBhvr>
                                      <p:to>
                                        <p:strVal val="visible"/>
                                      </p:to>
                                    </p:set>
                                    <p:anim calcmode="lin" valueType="num">
                                      <p:cBhvr additive="base">
                                        <p:cTn id="13" dur="500" fill="hold"/>
                                        <p:tgtEl>
                                          <p:spTgt spid="1051653"/>
                                        </p:tgtEl>
                                        <p:attrNameLst>
                                          <p:attrName>ppt_x</p:attrName>
                                        </p:attrNameLst>
                                      </p:cBhvr>
                                      <p:tavLst>
                                        <p:tav tm="0">
                                          <p:val>
                                            <p:strVal val="#ppt_x"/>
                                          </p:val>
                                        </p:tav>
                                        <p:tav tm="100000">
                                          <p:val>
                                            <p:strVal val="#ppt_x"/>
                                          </p:val>
                                        </p:tav>
                                      </p:tavLst>
                                    </p:anim>
                                    <p:anim calcmode="lin" valueType="num">
                                      <p:cBhvr additive="base">
                                        <p:cTn id="14" dur="500" fill="hold"/>
                                        <p:tgtEl>
                                          <p:spTgt spid="10516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51652"/>
                                        </p:tgtEl>
                                        <p:attrNameLst>
                                          <p:attrName>style.visibility</p:attrName>
                                        </p:attrNameLst>
                                      </p:cBhvr>
                                      <p:to>
                                        <p:strVal val="visible"/>
                                      </p:to>
                                    </p:set>
                                    <p:anim calcmode="lin" valueType="num">
                                      <p:cBhvr additive="base">
                                        <p:cTn id="19" dur="500" fill="hold"/>
                                        <p:tgtEl>
                                          <p:spTgt spid="1051652"/>
                                        </p:tgtEl>
                                        <p:attrNameLst>
                                          <p:attrName>ppt_x</p:attrName>
                                        </p:attrNameLst>
                                      </p:cBhvr>
                                      <p:tavLst>
                                        <p:tav tm="0">
                                          <p:val>
                                            <p:strVal val="#ppt_x"/>
                                          </p:val>
                                        </p:tav>
                                        <p:tav tm="100000">
                                          <p:val>
                                            <p:strVal val="#ppt_x"/>
                                          </p:val>
                                        </p:tav>
                                      </p:tavLst>
                                    </p:anim>
                                    <p:anim calcmode="lin" valueType="num">
                                      <p:cBhvr additive="base">
                                        <p:cTn id="20" dur="500" fill="hold"/>
                                        <p:tgtEl>
                                          <p:spTgt spid="105165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51661"/>
                                        </p:tgtEl>
                                        <p:attrNameLst>
                                          <p:attrName>style.visibility</p:attrName>
                                        </p:attrNameLst>
                                      </p:cBhvr>
                                      <p:to>
                                        <p:strVal val="visible"/>
                                      </p:to>
                                    </p:set>
                                    <p:anim calcmode="lin" valueType="num">
                                      <p:cBhvr additive="base">
                                        <p:cTn id="23" dur="500" fill="hold"/>
                                        <p:tgtEl>
                                          <p:spTgt spid="1051661"/>
                                        </p:tgtEl>
                                        <p:attrNameLst>
                                          <p:attrName>ppt_x</p:attrName>
                                        </p:attrNameLst>
                                      </p:cBhvr>
                                      <p:tavLst>
                                        <p:tav tm="0">
                                          <p:val>
                                            <p:strVal val="#ppt_x"/>
                                          </p:val>
                                        </p:tav>
                                        <p:tav tm="100000">
                                          <p:val>
                                            <p:strVal val="#ppt_x"/>
                                          </p:val>
                                        </p:tav>
                                      </p:tavLst>
                                    </p:anim>
                                    <p:anim calcmode="lin" valueType="num">
                                      <p:cBhvr additive="base">
                                        <p:cTn id="24" dur="500" fill="hold"/>
                                        <p:tgtEl>
                                          <p:spTgt spid="105166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51656"/>
                                        </p:tgtEl>
                                        <p:attrNameLst>
                                          <p:attrName>style.visibility</p:attrName>
                                        </p:attrNameLst>
                                      </p:cBhvr>
                                      <p:to>
                                        <p:strVal val="visible"/>
                                      </p:to>
                                    </p:set>
                                    <p:anim calcmode="lin" valueType="num">
                                      <p:cBhvr additive="base">
                                        <p:cTn id="29" dur="500" fill="hold"/>
                                        <p:tgtEl>
                                          <p:spTgt spid="1051656"/>
                                        </p:tgtEl>
                                        <p:attrNameLst>
                                          <p:attrName>ppt_x</p:attrName>
                                        </p:attrNameLst>
                                      </p:cBhvr>
                                      <p:tavLst>
                                        <p:tav tm="0">
                                          <p:val>
                                            <p:strVal val="#ppt_x"/>
                                          </p:val>
                                        </p:tav>
                                        <p:tav tm="100000">
                                          <p:val>
                                            <p:strVal val="#ppt_x"/>
                                          </p:val>
                                        </p:tav>
                                      </p:tavLst>
                                    </p:anim>
                                    <p:anim calcmode="lin" valueType="num">
                                      <p:cBhvr additive="base">
                                        <p:cTn id="30" dur="500" fill="hold"/>
                                        <p:tgtEl>
                                          <p:spTgt spid="1051656"/>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51655"/>
                                        </p:tgtEl>
                                        <p:attrNameLst>
                                          <p:attrName>style.visibility</p:attrName>
                                        </p:attrNameLst>
                                      </p:cBhvr>
                                      <p:to>
                                        <p:strVal val="visible"/>
                                      </p:to>
                                    </p:set>
                                    <p:anim calcmode="lin" valueType="num">
                                      <p:cBhvr additive="base">
                                        <p:cTn id="33" dur="500" fill="hold"/>
                                        <p:tgtEl>
                                          <p:spTgt spid="1051655"/>
                                        </p:tgtEl>
                                        <p:attrNameLst>
                                          <p:attrName>ppt_x</p:attrName>
                                        </p:attrNameLst>
                                      </p:cBhvr>
                                      <p:tavLst>
                                        <p:tav tm="0">
                                          <p:val>
                                            <p:strVal val="#ppt_x"/>
                                          </p:val>
                                        </p:tav>
                                        <p:tav tm="100000">
                                          <p:val>
                                            <p:strVal val="#ppt_x"/>
                                          </p:val>
                                        </p:tav>
                                      </p:tavLst>
                                    </p:anim>
                                    <p:anim calcmode="lin" valueType="num">
                                      <p:cBhvr additive="base">
                                        <p:cTn id="34" dur="500" fill="hold"/>
                                        <p:tgtEl>
                                          <p:spTgt spid="105165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051659"/>
                                        </p:tgtEl>
                                        <p:attrNameLst>
                                          <p:attrName>style.visibility</p:attrName>
                                        </p:attrNameLst>
                                      </p:cBhvr>
                                      <p:to>
                                        <p:strVal val="visible"/>
                                      </p:to>
                                    </p:set>
                                    <p:anim calcmode="lin" valueType="num">
                                      <p:cBhvr additive="base">
                                        <p:cTn id="37" dur="500" fill="hold"/>
                                        <p:tgtEl>
                                          <p:spTgt spid="1051659"/>
                                        </p:tgtEl>
                                        <p:attrNameLst>
                                          <p:attrName>ppt_x</p:attrName>
                                        </p:attrNameLst>
                                      </p:cBhvr>
                                      <p:tavLst>
                                        <p:tav tm="0">
                                          <p:val>
                                            <p:strVal val="#ppt_x"/>
                                          </p:val>
                                        </p:tav>
                                        <p:tav tm="100000">
                                          <p:val>
                                            <p:strVal val="#ppt_x"/>
                                          </p:val>
                                        </p:tav>
                                      </p:tavLst>
                                    </p:anim>
                                    <p:anim calcmode="lin" valueType="num">
                                      <p:cBhvr additive="base">
                                        <p:cTn id="38" dur="500" fill="hold"/>
                                        <p:tgtEl>
                                          <p:spTgt spid="1051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1651" grpId="0" animBg="1"/>
      <p:bldP spid="1051652" grpId="0" animBg="1"/>
      <p:bldP spid="1051653" grpId="0" animBg="1"/>
      <p:bldP spid="1051655" grpId="0" animBg="1"/>
      <p:bldP spid="1051656" grpId="0" animBg="1"/>
      <p:bldP spid="1051659" grpId="0" animBg="1"/>
      <p:bldP spid="105166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698" name="Text Box 2"/>
          <p:cNvSpPr txBox="1">
            <a:spLocks noChangeArrowheads="1"/>
          </p:cNvSpPr>
          <p:nvPr/>
        </p:nvSpPr>
        <p:spPr bwMode="auto">
          <a:xfrm>
            <a:off x="351418" y="269217"/>
            <a:ext cx="7760806" cy="836511"/>
          </a:xfrm>
          <a:prstGeom prst="rect">
            <a:avLst/>
          </a:prstGeom>
          <a:noFill/>
          <a:ln w="12700">
            <a:noFill/>
            <a:miter lim="800000"/>
            <a:headEnd/>
            <a:tailEnd/>
          </a:ln>
          <a:effectLst/>
        </p:spPr>
        <p:txBody>
          <a:bodyPr wrap="square">
            <a:spAutoFit/>
          </a:bodyPr>
          <a:lstStyle/>
          <a:p>
            <a:pPr>
              <a:lnSpc>
                <a:spcPct val="105000"/>
              </a:lnSpc>
              <a:defRPr/>
            </a:pPr>
            <a:r>
              <a:rPr lang="en-GB" sz="4800" b="1" dirty="0">
                <a:solidFill>
                  <a:srgbClr val="FFFF00"/>
                </a:solidFill>
                <a:effectLst>
                  <a:outerShdw blurRad="38100" dist="38100" dir="2700000" algn="tl">
                    <a:srgbClr val="000000"/>
                  </a:outerShdw>
                </a:effectLst>
                <a:latin typeface="Calibri" pitchFamily="34" charset="0"/>
                <a:cs typeface="Calibri" pitchFamily="34" charset="0"/>
              </a:rPr>
              <a:t>Recommended Action</a:t>
            </a:r>
            <a:endParaRPr lang="en-US" sz="4800" b="1" dirty="0">
              <a:solidFill>
                <a:srgbClr val="FFFF00"/>
              </a:solidFill>
              <a:effectLst>
                <a:outerShdw blurRad="38100" dist="38100" dir="2700000" algn="tl">
                  <a:srgbClr val="000000"/>
                </a:outerShdw>
              </a:effectLst>
              <a:latin typeface="Calibri" pitchFamily="34" charset="0"/>
              <a:cs typeface="Calibri" pitchFamily="34" charset="0"/>
            </a:endParaRPr>
          </a:p>
        </p:txBody>
      </p:sp>
      <p:sp>
        <p:nvSpPr>
          <p:cNvPr id="1053699" name="Text Box 3"/>
          <p:cNvSpPr txBox="1">
            <a:spLocks noChangeArrowheads="1"/>
          </p:cNvSpPr>
          <p:nvPr/>
        </p:nvSpPr>
        <p:spPr bwMode="auto">
          <a:xfrm>
            <a:off x="335360" y="1391470"/>
            <a:ext cx="7776864" cy="1938992"/>
          </a:xfrm>
          <a:prstGeom prst="rect">
            <a:avLst/>
          </a:prstGeom>
          <a:noFill/>
          <a:ln w="12700">
            <a:noFill/>
            <a:miter lim="800000"/>
            <a:headEnd/>
            <a:tailEnd/>
          </a:ln>
          <a:effectLst/>
        </p:spPr>
        <p:txBody>
          <a:bodyPr wrap="square">
            <a:spAutoFit/>
          </a:bodyPr>
          <a:lstStyle/>
          <a:p>
            <a:pPr>
              <a:defRPr/>
            </a:pPr>
            <a:r>
              <a:rPr lang="en-GB" sz="4000" b="1" dirty="0">
                <a:solidFill>
                  <a:srgbClr val="FFFF66"/>
                </a:solidFill>
                <a:effectLst>
                  <a:outerShdw blurRad="38100" dist="38100" dir="2700000" algn="tl">
                    <a:srgbClr val="000000"/>
                  </a:outerShdw>
                </a:effectLst>
                <a:latin typeface="Calibri" pitchFamily="34" charset="0"/>
                <a:cs typeface="Calibri" pitchFamily="34" charset="0"/>
              </a:rPr>
              <a:t>“Nurse trees” (foster eco-systems)  to improve soil + thinning followed by Max. Diversity Plantings</a:t>
            </a:r>
          </a:p>
        </p:txBody>
      </p:sp>
      <p:sp>
        <p:nvSpPr>
          <p:cNvPr id="1053700" name="Text Box 4"/>
          <p:cNvSpPr txBox="1">
            <a:spLocks noChangeArrowheads="1"/>
          </p:cNvSpPr>
          <p:nvPr/>
        </p:nvSpPr>
        <p:spPr bwMode="auto">
          <a:xfrm>
            <a:off x="551384" y="3616204"/>
            <a:ext cx="6651266" cy="2554545"/>
          </a:xfrm>
          <a:prstGeom prst="rect">
            <a:avLst/>
          </a:prstGeom>
          <a:noFill/>
          <a:ln w="12700">
            <a:noFill/>
            <a:miter lim="800000"/>
            <a:headEnd/>
            <a:tailEnd/>
          </a:ln>
          <a:effectLst/>
        </p:spPr>
        <p:txBody>
          <a:bodyPr wrap="square">
            <a:spAutoFit/>
          </a:bodyPr>
          <a:lstStyle/>
          <a:p>
            <a:pPr marL="442913" indent="-442913">
              <a:buFontTx/>
              <a:buChar char="•"/>
              <a:defRPr/>
            </a:pPr>
            <a:r>
              <a:rPr lang="en-GB" sz="4000" b="1" dirty="0">
                <a:solidFill>
                  <a:srgbClr val="FFFF66"/>
                </a:solidFill>
                <a:effectLst>
                  <a:outerShdw blurRad="38100" dist="38100" dir="2700000" algn="tl">
                    <a:srgbClr val="000000"/>
                  </a:outerShdw>
                </a:effectLst>
                <a:latin typeface="Calibri" pitchFamily="34" charset="0"/>
                <a:cs typeface="Calibri" pitchFamily="34" charset="0"/>
              </a:rPr>
              <a:t>Legumes and figs?</a:t>
            </a:r>
          </a:p>
          <a:p>
            <a:pPr marL="442913" indent="-442913">
              <a:buFontTx/>
              <a:buChar char="•"/>
              <a:defRPr/>
            </a:pPr>
            <a:r>
              <a:rPr lang="en-GB" sz="4000" b="1" dirty="0">
                <a:solidFill>
                  <a:srgbClr val="FFFF66"/>
                </a:solidFill>
                <a:effectLst>
                  <a:outerShdw blurRad="38100" dist="38100" dir="2700000" algn="tl">
                    <a:srgbClr val="000000"/>
                  </a:outerShdw>
                </a:effectLst>
                <a:latin typeface="Calibri" pitchFamily="34" charset="0"/>
                <a:cs typeface="Calibri" pitchFamily="34" charset="0"/>
              </a:rPr>
              <a:t>Cash-generating species to benefit local people</a:t>
            </a:r>
          </a:p>
          <a:p>
            <a:pPr marL="442913" indent="-442913">
              <a:buFontTx/>
              <a:buChar char="•"/>
              <a:defRPr/>
            </a:pPr>
            <a:r>
              <a:rPr lang="en-GB" sz="4000" b="1" dirty="0">
                <a:solidFill>
                  <a:srgbClr val="FFFF66"/>
                </a:solidFill>
                <a:effectLst>
                  <a:outerShdw blurRad="38100" dist="38100" dir="2700000" algn="tl">
                    <a:srgbClr val="000000"/>
                  </a:outerShdw>
                </a:effectLst>
                <a:latin typeface="Calibri" pitchFamily="34" charset="0"/>
                <a:cs typeface="Calibri" pitchFamily="34" charset="0"/>
              </a:rPr>
              <a:t>Exotic species?</a:t>
            </a:r>
          </a:p>
        </p:txBody>
      </p:sp>
      <p:pic>
        <p:nvPicPr>
          <p:cNvPr id="6" name="Picture 5" descr="P9100131_resize.JPG"/>
          <p:cNvPicPr>
            <a:picLocks noChangeAspect="1"/>
          </p:cNvPicPr>
          <p:nvPr/>
        </p:nvPicPr>
        <p:blipFill rotWithShape="1">
          <a:blip r:embed="rId4" cstate="screen">
            <a:extLst>
              <a:ext uri="{28A0092B-C50C-407E-A947-70E740481C1C}">
                <a14:useLocalDpi xmlns:a14="http://schemas.microsoft.com/office/drawing/2010/main" val="0"/>
              </a:ext>
            </a:extLst>
          </a:blip>
          <a:srcRect r="14645" b="1156"/>
          <a:stretch/>
        </p:blipFill>
        <p:spPr>
          <a:xfrm>
            <a:off x="8221638" y="-99392"/>
            <a:ext cx="3995040" cy="6859708"/>
          </a:xfrm>
          <a:prstGeom prst="rect">
            <a:avLst/>
          </a:prstGeom>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val="0"/>
              </a:ext>
            </a:extLst>
          </a:blip>
          <a:srcRect t="6704"/>
          <a:stretch/>
        </p:blipFill>
        <p:spPr>
          <a:xfrm rot="16200000">
            <a:off x="6789041" y="1395980"/>
            <a:ext cx="6859705" cy="3995573"/>
          </a:xfrm>
          <a:prstGeom prst="rect">
            <a:avLst/>
          </a:prstGeom>
        </p:spPr>
      </p:pic>
    </p:spTree>
    <p:custDataLst>
      <p:tags r:id="rId1"/>
    </p:custDataLst>
    <p:extLst>
      <p:ext uri="{BB962C8B-B14F-4D97-AF65-F5344CB8AC3E}">
        <p14:creationId xmlns:p14="http://schemas.microsoft.com/office/powerpoint/2010/main" val="919183309"/>
      </p:ext>
    </p:extLst>
  </p:cSld>
  <p:clrMapOvr>
    <a:masterClrMapping/>
  </p:clrMapOvr>
  <p:transition advTm="1796"/>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767408" y="-99393"/>
            <a:ext cx="9900593" cy="7025989"/>
          </a:xfrm>
          <a:prstGeom prst="rect">
            <a:avLst/>
          </a:prstGeom>
          <a:noFill/>
          <a:ln w="9525">
            <a:noFill/>
            <a:miter lim="800000"/>
            <a:headEnd/>
            <a:tailEnd/>
          </a:ln>
        </p:spPr>
      </p:pic>
      <p:pic>
        <p:nvPicPr>
          <p:cNvPr id="5" name="Picture 4" descr="Planting Site 21-11-2555 # 1.jpg"/>
          <p:cNvPicPr/>
          <p:nvPr/>
        </p:nvPicPr>
        <p:blipFill rotWithShape="1">
          <a:blip r:embed="rId3" cstate="print">
            <a:extLst>
              <a:ext uri="{28A0092B-C50C-407E-A947-70E740481C1C}">
                <a14:useLocalDpi xmlns:a14="http://schemas.microsoft.com/office/drawing/2010/main" val="0"/>
              </a:ext>
            </a:extLst>
          </a:blip>
          <a:srcRect/>
          <a:stretch/>
        </p:blipFill>
        <p:spPr>
          <a:xfrm>
            <a:off x="155342" y="1526041"/>
            <a:ext cx="6012667" cy="5431352"/>
          </a:xfrm>
          <a:prstGeom prst="rect">
            <a:avLst/>
          </a:prstGeom>
        </p:spPr>
      </p:pic>
      <p:sp>
        <p:nvSpPr>
          <p:cNvPr id="6" name="Rectangle 5"/>
          <p:cNvSpPr/>
          <p:nvPr/>
        </p:nvSpPr>
        <p:spPr>
          <a:xfrm>
            <a:off x="7628704" y="6120306"/>
            <a:ext cx="1619672" cy="52322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spcBef>
                <a:spcPts val="0"/>
              </a:spcBef>
              <a:defRPr/>
            </a:pPr>
            <a:r>
              <a:rPr lang="en-US" b="1" dirty="0">
                <a:solidFill>
                  <a:srgbClr val="E3E500">
                    <a:lumMod val="60000"/>
                    <a:lumOff val="40000"/>
                  </a:srgbClr>
                </a:solidFill>
                <a:effectLst>
                  <a:outerShdw blurRad="38100" dist="38100" dir="2700000" algn="tl">
                    <a:srgbClr val="000000">
                      <a:alpha val="43137"/>
                    </a:srgbClr>
                  </a:outerShdw>
                </a:effectLst>
                <a:latin typeface="Calibri" pitchFamily="34" charset="0"/>
              </a:rPr>
              <a:t>July 2012</a:t>
            </a: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342" y="-28744"/>
            <a:ext cx="6012667" cy="6986136"/>
          </a:xfrm>
          <a:prstGeom prst="rect">
            <a:avLst/>
          </a:prstGeom>
        </p:spPr>
      </p:pic>
      <p:sp>
        <p:nvSpPr>
          <p:cNvPr id="8" name="Rectangle 7"/>
          <p:cNvSpPr/>
          <p:nvPr/>
        </p:nvSpPr>
        <p:spPr>
          <a:xfrm>
            <a:off x="1873817" y="6132115"/>
            <a:ext cx="3600399" cy="52322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spcBef>
                <a:spcPts val="0"/>
              </a:spcBef>
              <a:defRPr/>
            </a:pPr>
            <a:r>
              <a:rPr lang="en-US" b="1" dirty="0">
                <a:solidFill>
                  <a:srgbClr val="E3E500">
                    <a:lumMod val="60000"/>
                    <a:lumOff val="40000"/>
                  </a:srgbClr>
                </a:solidFill>
                <a:effectLst>
                  <a:outerShdw blurRad="38100" dist="38100" dir="2700000" algn="tl">
                    <a:srgbClr val="000000">
                      <a:alpha val="43137"/>
                    </a:srgbClr>
                  </a:outerShdw>
                </a:effectLst>
                <a:latin typeface="Calibri" pitchFamily="34" charset="0"/>
              </a:rPr>
              <a:t>Planting: August  2012</a:t>
            </a:r>
          </a:p>
        </p:txBody>
      </p:sp>
      <p:sp>
        <p:nvSpPr>
          <p:cNvPr id="9" name="Rectangle 8"/>
          <p:cNvSpPr/>
          <p:nvPr/>
        </p:nvSpPr>
        <p:spPr>
          <a:xfrm>
            <a:off x="1901281" y="6120306"/>
            <a:ext cx="3816423" cy="52322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gn="ctr">
              <a:spcBef>
                <a:spcPts val="0"/>
              </a:spcBef>
              <a:defRPr/>
            </a:pPr>
            <a:r>
              <a:rPr lang="en-US" b="1" dirty="0">
                <a:solidFill>
                  <a:srgbClr val="E3E500">
                    <a:lumMod val="60000"/>
                    <a:lumOff val="40000"/>
                  </a:srgbClr>
                </a:solidFill>
                <a:effectLst>
                  <a:outerShdw blurRad="38100" dist="38100" dir="2700000" algn="tl">
                    <a:srgbClr val="000000">
                      <a:alpha val="43137"/>
                    </a:srgbClr>
                  </a:outerShdw>
                </a:effectLst>
                <a:latin typeface="Calibri" pitchFamily="34" charset="0"/>
              </a:rPr>
              <a:t>February 2015 2½  years</a:t>
            </a:r>
          </a:p>
        </p:txBody>
      </p:sp>
    </p:spTree>
    <p:extLst>
      <p:ext uri="{BB962C8B-B14F-4D97-AF65-F5344CB8AC3E}">
        <p14:creationId xmlns:p14="http://schemas.microsoft.com/office/powerpoint/2010/main" val="1881788277"/>
      </p:ext>
    </p:extLst>
  </p:cSld>
  <p:clrMapOvr>
    <a:masterClrMapping/>
  </p:clrMapOvr>
  <mc:AlternateContent xmlns:mc="http://schemas.openxmlformats.org/markup-compatibility/2006" xmlns:p14="http://schemas.microsoft.com/office/powerpoint/2010/main">
    <mc:Choice Requires="p14">
      <p:transition spd="slow" p14:dur="2000" advTm="196658"/>
    </mc:Choice>
    <mc:Fallback xmlns="">
      <p:transition spd="slow" advTm="1966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3500"/>
                            </p:stCondLst>
                            <p:childTnLst>
                              <p:par>
                                <p:cTn id="12" presetID="10" presetClass="entr" presetSubtype="0" fill="hold" nodeType="afterEffect">
                                  <p:stCondLst>
                                    <p:cond delay="50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900"/>
                                        <p:tgtEl>
                                          <p:spTgt spid="7"/>
                                        </p:tgtEl>
                                      </p:cBhvr>
                                    </p:animEffect>
                                  </p:childTnLst>
                                </p:cTn>
                              </p:par>
                              <p:par>
                                <p:cTn id="15" presetID="1" presetClass="exit" presetSubtype="0" fill="hold" grpId="1" nodeType="withEffect">
                                  <p:stCondLst>
                                    <p:cond delay="5100"/>
                                  </p:stCondLst>
                                  <p:childTnLst>
                                    <p:set>
                                      <p:cBhvr>
                                        <p:cTn id="16" dur="1" fill="hold">
                                          <p:stCondLst>
                                            <p:cond delay="0"/>
                                          </p:stCondLst>
                                        </p:cTn>
                                        <p:tgtEl>
                                          <p:spTgt spid="8"/>
                                        </p:tgtEl>
                                        <p:attrNameLst>
                                          <p:attrName>style.visibility</p:attrName>
                                        </p:attrNameLst>
                                      </p:cBhvr>
                                      <p:to>
                                        <p:strVal val="hidden"/>
                                      </p:to>
                                    </p:set>
                                  </p:childTnLst>
                                </p:cTn>
                              </p:par>
                              <p:par>
                                <p:cTn id="17" presetID="10" presetClass="entr" presetSubtype="0" fill="hold" grpId="0" nodeType="withEffect">
                                  <p:stCondLst>
                                    <p:cond delay="63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52" name="Picture 6" descr="PICT015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1610" y="908720"/>
            <a:ext cx="4389957" cy="2788082"/>
          </a:xfrm>
          <a:prstGeom prst="rect">
            <a:avLst/>
          </a:prstGeom>
          <a:effectLst>
            <a:outerShdw blurRad="330200" dist="88900" dir="8400000" sx="103000" sy="103000" algn="ctr" rotWithShape="0">
              <a:srgbClr val="000000">
                <a:alpha val="96000"/>
              </a:srgbClr>
            </a:outerShdw>
          </a:effectLst>
        </p:spPr>
      </p:pic>
      <p:pic>
        <p:nvPicPr>
          <p:cNvPr id="2097154" name="Picture 8" descr="PICT12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1610" y="3744380"/>
            <a:ext cx="4389957" cy="2783324"/>
          </a:xfrm>
          <a:prstGeom prst="rect">
            <a:avLst/>
          </a:prstGeom>
          <a:effectLst>
            <a:outerShdw blurRad="330200" dist="88900" dir="8400000" sx="103000" sy="103000" algn="ctr" rotWithShape="0">
              <a:srgbClr val="000000">
                <a:alpha val="96000"/>
              </a:srgbClr>
            </a:outerShdw>
          </a:effectLst>
        </p:spPr>
      </p:pic>
      <p:pic>
        <p:nvPicPr>
          <p:cNvPr id="2097155" name="Picture 9" descr="PICT00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03513" y="3744380"/>
            <a:ext cx="4389957" cy="2783324"/>
          </a:xfrm>
          <a:prstGeom prst="rect">
            <a:avLst/>
          </a:prstGeom>
          <a:effectLst>
            <a:outerShdw blurRad="330200" dist="88900" dir="8400000" sx="103000" sy="103000" algn="ctr" rotWithShape="0">
              <a:srgbClr val="000000">
                <a:alpha val="96000"/>
              </a:srgbClr>
            </a:outerShdw>
          </a:effectLst>
        </p:spPr>
      </p:pic>
      <p:sp>
        <p:nvSpPr>
          <p:cNvPr id="8" name="Oval 7"/>
          <p:cNvSpPr/>
          <p:nvPr/>
        </p:nvSpPr>
        <p:spPr>
          <a:xfrm>
            <a:off x="8976320" y="4415962"/>
            <a:ext cx="1440160" cy="110127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A2FFA3"/>
              </a:solidFill>
              <a:latin typeface="Book Antiqua"/>
            </a:endParaRPr>
          </a:p>
        </p:txBody>
      </p:sp>
      <p:sp>
        <p:nvSpPr>
          <p:cNvPr id="9" name="Oval 8"/>
          <p:cNvSpPr/>
          <p:nvPr/>
        </p:nvSpPr>
        <p:spPr>
          <a:xfrm>
            <a:off x="7176120" y="4194065"/>
            <a:ext cx="1080120" cy="100811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GB">
              <a:solidFill>
                <a:srgbClr val="A2FFA3"/>
              </a:solidFill>
              <a:latin typeface="Book Antiqua"/>
            </a:endParaRPr>
          </a:p>
        </p:txBody>
      </p:sp>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03513" y="260649"/>
            <a:ext cx="4291353" cy="3352121"/>
          </a:xfrm>
          <a:prstGeom prst="rect">
            <a:avLst/>
          </a:prstGeom>
          <a:effectLst>
            <a:outerShdw blurRad="330200" dist="88900" dir="8400000" sx="103000" sy="103000" algn="ctr" rotWithShape="0">
              <a:srgbClr val="000000">
                <a:alpha val="96000"/>
              </a:srgbClr>
            </a:outerShdw>
          </a:effectLst>
        </p:spPr>
      </p:pic>
    </p:spTree>
    <p:extLst>
      <p:ext uri="{BB962C8B-B14F-4D97-AF65-F5344CB8AC3E}">
        <p14:creationId xmlns:p14="http://schemas.microsoft.com/office/powerpoint/2010/main" val="966439636"/>
      </p:ext>
    </p:extLst>
  </p:cSld>
  <p:clrMapOvr>
    <a:masterClrMapping/>
  </p:clrMapOvr>
  <mc:AlternateContent xmlns:mc="http://schemas.openxmlformats.org/markup-compatibility/2006" xmlns:p14="http://schemas.microsoft.com/office/powerpoint/2010/main">
    <mc:Choice Requires="p14">
      <p:transition spd="slow" p14:dur="2000" advTm="39109"/>
    </mc:Choice>
    <mc:Fallback xmlns="">
      <p:transition spd="slow" advTm="39109"/>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96296B-7234-482F-91E1-8C5D55BB1E6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625" r="9838"/>
          <a:stretch/>
        </p:blipFill>
        <p:spPr>
          <a:xfrm>
            <a:off x="1" y="188640"/>
            <a:ext cx="12192000" cy="6516583"/>
          </a:xfrm>
          <a:prstGeom prst="rect">
            <a:avLst/>
          </a:prstGeom>
        </p:spPr>
      </p:pic>
    </p:spTree>
    <p:extLst>
      <p:ext uri="{BB962C8B-B14F-4D97-AF65-F5344CB8AC3E}">
        <p14:creationId xmlns:p14="http://schemas.microsoft.com/office/powerpoint/2010/main" val="5067241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
          <p:cNvSpPr txBox="1">
            <a:spLocks noChangeArrowheads="1"/>
          </p:cNvSpPr>
          <p:nvPr/>
        </p:nvSpPr>
        <p:spPr bwMode="auto">
          <a:xfrm>
            <a:off x="144663" y="5013176"/>
            <a:ext cx="6887441" cy="1311128"/>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342900" indent="-342900" algn="ctr" eaLnBrk="1" fontAlgn="auto" hangingPunct="1">
              <a:lnSpc>
                <a:spcPct val="90000"/>
              </a:lnSpc>
              <a:spcBef>
                <a:spcPts val="0"/>
              </a:spcBef>
              <a:spcAft>
                <a:spcPts val="0"/>
              </a:spcAft>
              <a:buClr>
                <a:schemeClr val="tx1"/>
              </a:buClr>
              <a:buSzPct val="100000"/>
              <a:defRPr/>
            </a:pPr>
            <a:r>
              <a:rPr lang="en-US" sz="4400" b="1" kern="0" dirty="0">
                <a:solidFill>
                  <a:srgbClr val="FFFF00"/>
                </a:solidFill>
                <a:effectLst>
                  <a:outerShdw blurRad="38100" dist="38100" dir="2700000" algn="tl">
                    <a:srgbClr val="000000">
                      <a:alpha val="43137"/>
                    </a:srgbClr>
                  </a:outerShdw>
                </a:effectLst>
                <a:latin typeface="Calibri" pitchFamily="34" charset="0"/>
              </a:rPr>
              <a:t>FORRU - CMU </a:t>
            </a:r>
          </a:p>
          <a:p>
            <a:pPr marL="342900" indent="-342900" algn="ctr" eaLnBrk="1" fontAlgn="auto" hangingPunct="1">
              <a:lnSpc>
                <a:spcPct val="90000"/>
              </a:lnSpc>
              <a:spcBef>
                <a:spcPts val="0"/>
              </a:spcBef>
              <a:spcAft>
                <a:spcPts val="0"/>
              </a:spcAft>
              <a:buClr>
                <a:schemeClr val="tx1"/>
              </a:buClr>
              <a:buSzPct val="100000"/>
              <a:defRPr/>
            </a:pPr>
            <a:r>
              <a:rPr lang="en-GB" sz="4400" b="1" kern="0" dirty="0">
                <a:solidFill>
                  <a:srgbClr val="FFFF00"/>
                </a:solidFill>
                <a:effectLst>
                  <a:outerShdw blurRad="38100" dist="38100" dir="2700000" algn="tl">
                    <a:srgbClr val="000000">
                      <a:alpha val="43137"/>
                    </a:srgbClr>
                  </a:outerShdw>
                </a:effectLst>
                <a:latin typeface="Calibri" pitchFamily="34" charset="0"/>
              </a:rPr>
              <a:t>Thank you for listening</a:t>
            </a:r>
            <a:r>
              <a:rPr lang="en-GB" sz="3200"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rPr>
              <a:t> </a:t>
            </a:r>
          </a:p>
        </p:txBody>
      </p:sp>
      <p:sp>
        <p:nvSpPr>
          <p:cNvPr id="16" name="Text Box 14"/>
          <p:cNvSpPr txBox="1">
            <a:spLocks noChangeArrowheads="1"/>
          </p:cNvSpPr>
          <p:nvPr/>
        </p:nvSpPr>
        <p:spPr bwMode="auto">
          <a:xfrm>
            <a:off x="144663" y="188640"/>
            <a:ext cx="6887441" cy="1311128"/>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987425" fontAlgn="auto">
              <a:lnSpc>
                <a:spcPct val="90000"/>
              </a:lnSpc>
              <a:spcBef>
                <a:spcPts val="0"/>
              </a:spcBef>
              <a:spcAft>
                <a:spcPts val="0"/>
              </a:spcAft>
              <a:defRPr/>
            </a:pPr>
            <a:r>
              <a:rPr lang="en-GB" sz="4400"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rPr>
              <a:t>Website: </a:t>
            </a:r>
            <a:r>
              <a:rPr lang="en-GB" sz="4400"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hlinkClick r:id="rId3">
                  <a:extLst>
                    <a:ext uri="{A12FA001-AC4F-418D-AE19-62706E023703}">
                      <ahyp:hlinkClr xmlns:ahyp="http://schemas.microsoft.com/office/drawing/2018/hyperlinkcolor" val="tx"/>
                    </a:ext>
                  </a:extLst>
                </a:hlinkClick>
              </a:rPr>
              <a:t>www.forru.org</a:t>
            </a:r>
            <a:endParaRPr lang="en-GB"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endParaRPr>
          </a:p>
          <a:p>
            <a:pPr marL="987425" fontAlgn="auto">
              <a:lnSpc>
                <a:spcPct val="90000"/>
              </a:lnSpc>
              <a:spcBef>
                <a:spcPts val="0"/>
              </a:spcBef>
              <a:spcAft>
                <a:spcPts val="0"/>
              </a:spcAft>
              <a:defRPr/>
            </a:pPr>
            <a:r>
              <a:rPr lang="en-GB" sz="4400"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rPr>
              <a:t>Facebook: Forru Cmu </a:t>
            </a:r>
            <a:endParaRPr lang="en-US" sz="4400" b="1" kern="0" dirty="0">
              <a:solidFill>
                <a:schemeClr val="accent2">
                  <a:lumMod val="60000"/>
                  <a:lumOff val="40000"/>
                </a:schemeClr>
              </a:solidFill>
              <a:effectLst>
                <a:outerShdw blurRad="38100" dist="38100" dir="2700000" algn="tl">
                  <a:srgbClr val="000000">
                    <a:alpha val="43137"/>
                  </a:srgbClr>
                </a:outerShdw>
              </a:effectLst>
              <a:latin typeface="Calibri" pitchFamily="34" charset="0"/>
              <a:hlinkClick r:id="rId3">
                <a:extLst>
                  <a:ext uri="{A12FA001-AC4F-418D-AE19-62706E023703}">
                    <ahyp:hlinkClr xmlns:ahyp="http://schemas.microsoft.com/office/drawing/2018/hyperlinkcolor" val="tx"/>
                  </a:ext>
                </a:extLst>
              </a:hlinkClick>
            </a:endParaRPr>
          </a:p>
        </p:txBody>
      </p:sp>
      <p:pic>
        <p:nvPicPr>
          <p:cNvPr id="2050" name="Picture 2"/>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176121" y="188639"/>
            <a:ext cx="4871216" cy="6558961"/>
          </a:xfrm>
          <a:prstGeom prst="rect">
            <a:avLst/>
          </a:prstGeom>
          <a:noFill/>
          <a:ln w="9525">
            <a:noFill/>
            <a:miter lim="800000"/>
            <a:headEnd/>
            <a:tailEnd/>
          </a:ln>
        </p:spPr>
      </p:pic>
      <p:sp>
        <p:nvSpPr>
          <p:cNvPr id="80898" name="AutoShape 2"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lang="es-ES" sz="1800" b="0" kern="0">
              <a:solidFill>
                <a:sysClr val="windowText" lastClr="000000"/>
              </a:solidFill>
              <a:effectLst/>
            </a:endParaRPr>
          </a:p>
        </p:txBody>
      </p:sp>
      <p:sp>
        <p:nvSpPr>
          <p:cNvPr id="80900" name="AutoShape 4"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lang="es-ES" sz="1800" b="0" kern="0">
              <a:solidFill>
                <a:sysClr val="windowText" lastClr="000000"/>
              </a:solidFill>
              <a:effectLst/>
            </a:endParaRPr>
          </a:p>
        </p:txBody>
      </p:sp>
      <p:sp>
        <p:nvSpPr>
          <p:cNvPr id="80902" name="AutoShape 6" descr="data:image/jpeg;base64,/9j/4AAQSkZJRgABAQAAAQABAAD/2wCEAAkGBg4NDQ8PDg0QEA8PDhAODQ4PEBEPDw0NFBAVFRQQEhIXGyYfFxkkGhQeHy8gIygpLCwsFR4xNTAqNSYrLCkBCQoKDgwOGA8PGTUdHSQqKi4qNSo1MSoqKSosLTAuKSosKTUrKSkqKSkpKSksKSkpLCksLCkpLCwpLCw2LCkpKf/AABEIAMwAzAMBIgACEQEDEQH/xAAbAAABBQEBAAAAAAAAAAAAAAAAAQIFBgcDBP/EAE4QAAECAwEGDwwIBgIDAAAAAAEAAgMEEQUGEiFRc9EHExYiMTI1QVJxcpKiscEUM2FkgZGjsrPCw+IVIyQ0QnSh0hclU1Rik4PwQ2Ph/8QAGgEAAgMBAQAAAAAAAAAAAAAAAAMCBAUBBv/EACwRAAIBAQUHBAIDAAAAAAAAAAABAgMEERIxMhMhM0FRUnFCYWKRFCKBsdH/2gAMAwEAAhEDEQA/ANxQhCABeGftqXl++RAHcAa5/mCgLorrCCYMs7YwPijHwWZ1WoMq+Kb4nATUudUk+Hwq5Ts16xT3IROrduiWuNd1DB1kB7hjc4Mzrlq88W9L8ihWWbDGzU+WnUujpaCNlrRxmifsqXQXjn1JbV54t6X5EavPFvS/IofSoGJnOGdGlQMTOcM6NlS7Qxz6kxq88W9L8iNXni3pfkUPpUDEznDOjSoGJnOGdGypdoY59SY1eeLel+RGrzxb0vyKH0qBiZzhnRpUDEznDOjZUu0Mc+pMavPFvS/IjV54t6X5FD6VAxM5wzo0qBiZzhnRsqXaGOfUmNXni3pfkRq88W9L8ih9KgYmc4Z0aVAxM5wzo2VLtDHPqTGrzxb0vyI1eeLel+RQ+lQMTOcM6NKgYmc4Z0bKl2hjn1JjV54t6X5EavPFvS/IofSoGJnOGdKIMDEzz/8A1GypdoY59SXF3g35Y+SLX3V75S7GWiGj76Gf8xVvnCrTpGEfw04iQvNFsvgOr4HZ1zY0n7BtJo0mHFa8BzXBzTsEGoPEU5ZnZ1rx5N+tJArrobtq7ydoV/sq1Yc1DD4Z8D2HbMdiOdVatB09+aHwqKXk9qEIVcYCr119smBCENhpEi1FRsth757POrA40CzS6OaMedfh2rhCb5MHWVYs0MU9/IVVlhicZCTv9c7ag0pwjmUjGmGw21J4gN/wBIL2GzE1o/QKEmZkxHEnyDEFor937FXSj0R7Re/YN6MQ2fKV5i5c6oqmpJZELx9UVTKoqugPqiqZVFUAPqiqZVFUAPqiqZVFUAPqiqZVFUAPqiqdAlokU0hw3vP+DXO6l74dzU67YlnjlFresqLlFZs6k3kiOqiqlxchPH/wgccRmdKbj57+iP8AYzOo7WHcjuCXQi4cdzdq4jq8ykJW0w7A/Ad47x48S4T1hzMuy/iwi1tQ2+vmkVOwMBUfVdujNbg3xJ+alhEGIjanF4OJeWxbUdJzAca3tb2K3G3ONlFmzd8LxxwgYDjC5WrBoQ8b+tPHvH/uJLSzhIlf6kagx4cAQagioOMJygrj53TZRgJwsJhniGx+inVkyjhk0XU71ecpl1GlZgzXTjzXYiRXfqVp03tCsvlz9ricuL6xVuy+rwJrcj0WtGowN4Rw8QURfL3Wy7CziPWFHXyvwX6lWWY++RfJl8i+UyI++RfJl8i+QA++RfJl8i+QA++RfJl8iqAH3yL5MqiqAO8GE6I9rGNLnONGtGySr5YlxcKE0PmAIsTZvThhs8AH4j4SuNw1ihkLul418QUhV/BCxjwnqorWs60V3fhiW6VNXXsayGGijQABsACgHkTkIVEsAhCEAV27v7l/zQ+1Z5fLQrvT9h/5ofas6vlq2Th/yU62o9EvGvHtdiOHi31LWmKwj4CDxCuyoG+U7Nu+odyB2J080xccmTlwL/q4g/8AZ7rVb1TLgDrImU91quayq/EZcp6UcJvaFZbLn7ZE5cX1itSm9oVlcuftkTlxvWKfZfV4IVuQtsnXM4j1qOqvdbR1zOI9ajarQhpKsszpVFVzqlqpkR9UVTKoqgB9UVTaoqgB1UVSVRVADqrrJy5jRYcMbMR7Wec0XCqmbj4V/aECu8Xv5sNxH6qM3hi2Sir2kahChBjWtaKNa0NaMQAoE9CFgmiCELnMR2w4b3u2rGlzuICpQAkxNQ4Tb6JEaxuN7g0fqvFqlkv7uDzwswtW1Yk3FdFiGtTrG70Nm81oXjqtGNiV37Mquv0Re7s7blo8peQo7Hv01hvWmpoK1Ko1U2qSqt06apxwoTOWJ3sdVT02fqHcgdir1VPzZ+zu5A7ETzQR5k3ofbSJlPcarqqToeH6uLlfcarssmvxGXKelHGb2hWKylqOFoRmuaCBFmACMBoHuW1Te0KwiX3Tj5WZ9dyfZPV4IVuRLW1aEO+ZV17rTs4N8b68bXg7BB4jVeK6TbQ+S7rCiGkjYJHEaLSgv1RVlmWaqWqgYdoRW/jrygCvQy2HfiYDxEhTuIktVLVR7LWYdkOHmK6ttCEfx04wQi4D11RVcWzDDsPb5wugcMY86LgHVSpq0C5W5qTmJKFFiwA57tMvnEuFaRHAbBxBKq1FSV7JQg5O5FBU7cQf5jC5MX2ZV31G2f8A2rec/Ou8lc1Jy8QRIUAMe2t64FxpUUOycRVSdrhKLSTHxoyTTJNCELNLQKJuseRZ8yR/SI85A7VLLjNyjI0N0OK2+Y8Uc01FR5FKDukmzjV6uMXSLVdRtn/2rec/OjUZZ/8Aat5z860vzIdGVNhIypJVW7RDsSWkpERZaC2HEMeGy+BcdaQ6ownwLMIkw922e4+XArVKaqRxIVKLi7mTcWbhs2zwPBWp8wUxaVpASzy1pP1Y2cA3lRiFabQH2V+THYia3o7HmW3QqmnRYMZzqYI9ABvDS2LQVnOhD93j/mPhsWjLItHEkXKelHGb2hWES+6UfKzPruW7ze0KwmX3Sj5WZ9dyfZPV4IVuQy6PbQ+S7rCh1M3R7aHyXdYUQtOnpRVlmIlQlTCIUSoSrpwSiWiKJaLoAHHGfOVtmhySbJlq443t3rFKLa9DncmW443t3qjb+GvP+j7PqLKhCFjF0EIQgAQhCABCEIApmixuYPzMLqcseWw6K+5o/Mwupyx9bNi4X8lKvqGkK0Wh91fkx2KsEK0Wh91fkx2J9TNC48yzaEXeI/5j4bFoyzrQj7xH/MfDYtFWNaOLIu09KOM3tCsKl90o+VmPXct1m9oVhcvulHysx67k+x+rwQrchl0e2h8l3WFEKYuj20Pku6wohalPSipLMEqEqaRESpaJaLpwSiWiVFEAJRWSyLvZ2TgMl4Ig6Wy+vb+GXO1zi41N8N8quoooyhGaukrzqk1kW/8AilaOKX/1O/epi5C72dnJ6FAjaTpbxELryGWu1sMuFDfHfCziisuh0P5rA5Mb2LlXq0KapyajyYyFSTkt5tCEIWCaAKLuotKJKSMxHhXumQmXzL4VbW+AwioxqUUDd3uVOZL3gmU1fOKfVEZaWZ8dFO0cUv8A6nfvSfxUtLFL/wCp371USElFvfj0u1GftJdSet27ebn4OkxxCvA9sTWMLXXza0wlxxqvJ1ElFOMIxV0VcRcm8xpVotD7q/JjsVYKs9ofdX5MdiXUzROPMs2hJ3iPl/hsWirOtCTvEfL/AA2LRVjWniyLtLQjjN7QrC5fdKPlZj13LdJvaFYZL7pR8rMeu5Psfq8C63IbdHtofJd1hRCl7ottD5LusKJC1KelFWWYJQEBKE0gFEqEoC6cBLRCWi6AiVLRC6AlFZdDofzWByY3sXKuUVk0O91YHJjexck1+FLwydPUvJsqEIXmjTBQN3e5U3kveCnlA3dblTeS94JlHiR8ojPSzESEicUi9MZY1IQnUSLh0YQrPaH3V+THYq0QrNaA+yvyY7EipmiceZZdCXvEbL/DYtEWd6EveI2X+GxaIsW08WRepaEcZvaFYbL7pR8rMeu5blN7QrDZfdGPlZj13J9i9XgXW5DbottD5LusKJCl7ottD5LusKJC1aelFSWYBKhKE0gACVCcF0AohKlopHBEtEUSoASismh4P5rA5Mb2LlXKKyaHm6sDkxvZOSq/Cl4ZOnqXk2NCELzBqAoK7rcqbyXvBTqgrudypvJe8E2jxI+URnpZiZTSE8pq9MZQ1IQnEJFw6NKs1ofdX5MdirRVltD7q/JjsSKmaGR5ll0Ju8Rsv8Ni0NZ5oT94jZf4bFoaxLTxZF6loRxm9oVh0vujGysx67luM3tCsOl90Y2VmPXcrFi9XgXX5DbodtD5LusKKCmboofe3cpvUVDLVp6UVJZipUBKE0gKEqROCkcABKhKugFEUSpV04JRWPQ93UgcmN7JyrtFY9D7dSByY3snJVo4UvD/AKJ09a8mwoQheWNUFBXcblzeS94KdUFdxuXN5L3gm0eJHyiM9L8GKlNTykXqDKGJCnJFEBpVltD7q/JjsVca2pAG+QB5VY7VcGy7xjAaOMkJFTNDI5MsmhP3iNl/hsWhrPdCjvEbL/DYtCWHauLIv0tCOM3tDxLDbTb3PacS+2BHLsWtfhr0v0W6xW1BWS6IlklsURwMB1j/AHT2eZNsc0qmF8yFdXxv6HmtKV02E5o2w1zeMbyrFFZLJndNhgE69tA7DhOJ3/d9eW1bJJJiQxWuF7R1halOWF4WVZK/eiGTgkShWhQqUJAnLpwUJUgTgpHASoSqQBRWLQ+H80gcmN7Jyrylrl7Vhyc5DjxA4sYHghgBdrmFooCRjSq0XKnJLoyUHdJNm1oVP/ifJf0pjmM/ej+KEl/SmOYz9687+JW7WaO2h1LgoO7fcubyXvBRf8UJL+lMcxn71GXR6IEpNSUeBDhxw+Iy9aXNYGg1BwkOOJMpWaqpxbjzRGdWDi95npTSnFIV6EzhpSJy6yso+K6jRxneaPCovcdR3seVv4ocRrWYTyt4L3W/GpCDd97v0bhP608698tLNgsDRsDCSd875KgJl7puYDWYakMhjwYz1qrfili5IbdcrjQtC6XLZUuP44jnDiFG9ivahLmLPECAxg2GtAHk31NrBqzxzcupoRWGKQKAukskRobgW1BBBGMKfTYjA4UKWSMGtCzoslGq2tAdY/wcFyk5K14cXATeOphDjQeQrQLcudbEB1oNdkUwKgWlci5hJh4P8ThHkK1KVqjNXVNz6lSdJrfEfNWXCi4SKO4TcB8uNeB9zzvwxB5QR1Lk2UnIWBt9SlBRwcKeAHYXZkedApeE+EtaSrkaiWU19inF80NFgROGzpZkosCJw2dLMn90zvA6AzpRNTvA6Azqe1+S+yOD2Yz6AicNnSzJRYMThs6WZP7qnOB0AlE1OcDoBd2vyX2cwezGiwYnDZ0syX6BicNnSzJ3dc5wOgEvdc5wOgFLa/NfaDB7Mb9AxOGzpZkv0DE4bOlmTu65vgdAJe7JvgjmhG1+a+0cwezOf0DE4bOlmSGwYnDZ0sy692TfBHMCQzc3wOgEbX5r7QYPZnL6BicNnSzJPoGJw2dLMuvdc5wOgEndc5wOgFza/NfaO4PZnI2DE4bOlmSfQD+G39cy691TnA6ASd1TnA6AXNr8l9ncHsx8GwWDbuLvANaF7XPhwGYb1jd4Y+Ib5UU9864nbCu8A0BEGwo8U1eaeEkvdRKnUhnOaJKL5ROVoWo6N9XDBDSaf5RMWDeHgVouMuZLXCI8a89AYuNd7BuRDSDe1O+47PkxK+SEg2E0ABZ9otWNYIbl/ZYp0rnilmeiXhXrQF1QhUCwCEIQAhbVeOYstj9kL2oQBX41zDDvLlqVbiVlQgCtalW4kalW4lZUIArWpVuJGpVuJWVCAK1qVbiRqVbiVlQgCtalW4kalW4lZUIArWpVuJGpVuJWVCAK1qVbiRqVbiVlQgCtalW4kalW4lZUIArbblWYl7ZawIbN5S6EAcoUu1uwF1QhAAhCEAf/2Q=="/>
          <p:cNvSpPr>
            <a:spLocks noChangeAspect="1" noChangeArrowheads="1"/>
          </p:cNvSpPr>
          <p:nvPr/>
        </p:nvSpPr>
        <p:spPr bwMode="auto">
          <a:xfrm>
            <a:off x="1587500" y="-942975"/>
            <a:ext cx="1943100" cy="1943100"/>
          </a:xfrm>
          <a:prstGeom prst="rect">
            <a:avLst/>
          </a:prstGeom>
          <a:noFill/>
        </p:spPr>
        <p:txBody>
          <a:bodyPr vert="horz" wrap="square" lIns="91440" tIns="45720" rIns="91440" bIns="45720" numCol="1" anchor="t" anchorCtr="0" compatLnSpc="1">
            <a:prstTxWarp prst="textNoShape">
              <a:avLst/>
            </a:prstTxWarp>
          </a:bodyPr>
          <a:lstStyle/>
          <a:p>
            <a:pPr eaLnBrk="1" fontAlgn="auto" hangingPunct="1">
              <a:spcBef>
                <a:spcPts val="0"/>
              </a:spcBef>
              <a:spcAft>
                <a:spcPts val="0"/>
              </a:spcAft>
              <a:defRPr/>
            </a:pPr>
            <a:endParaRPr lang="es-ES" sz="1800" b="0" kern="0">
              <a:solidFill>
                <a:sysClr val="windowText" lastClr="000000"/>
              </a:solidFill>
              <a:effectLst/>
            </a:endParaRPr>
          </a:p>
        </p:txBody>
      </p:sp>
      <p:pic>
        <p:nvPicPr>
          <p:cNvPr id="80903" name="Picture 7"/>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327360" y="640085"/>
            <a:ext cx="720079" cy="720079"/>
          </a:xfrm>
          <a:prstGeom prst="rect">
            <a:avLst/>
          </a:prstGeom>
          <a:noFill/>
          <a:ln w="9525">
            <a:noFill/>
            <a:miter lim="800000"/>
            <a:headEnd/>
            <a:tailEnd/>
          </a:ln>
        </p:spPr>
      </p:pic>
      <p:pic>
        <p:nvPicPr>
          <p:cNvPr id="18" name="Picture 17">
            <a:extLst>
              <a:ext uri="{FF2B5EF4-FFF2-40B4-BE49-F238E27FC236}">
                <a16:creationId xmlns:a16="http://schemas.microsoft.com/office/drawing/2014/main" id="{9FCA7816-4862-3B14-47D2-11BDA459AA0B}"/>
              </a:ext>
            </a:extLst>
          </p:cNvPr>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8800"/>
                    </a14:imgEffect>
                  </a14:imgLayer>
                </a14:imgProps>
              </a:ext>
            </a:extLst>
          </a:blip>
          <a:srcRect l="9365" r="4741"/>
          <a:stretch/>
        </p:blipFill>
        <p:spPr>
          <a:xfrm>
            <a:off x="1355937" y="1804907"/>
            <a:ext cx="4349325" cy="2848229"/>
          </a:xfrm>
          <a:prstGeom prst="rect">
            <a:avLst/>
          </a:prstGeom>
        </p:spPr>
      </p:pic>
    </p:spTree>
    <p:extLst>
      <p:ext uri="{BB962C8B-B14F-4D97-AF65-F5344CB8AC3E}">
        <p14:creationId xmlns:p14="http://schemas.microsoft.com/office/powerpoint/2010/main" val="2626633382"/>
      </p:ext>
    </p:extLst>
  </p:cSld>
  <p:clrMapOvr>
    <a:masterClrMapping/>
  </p:clrMapOvr>
  <p:transition advTm="23857"/>
  <p:extLst>
    <p:ext uri="{3A86A75C-4F4B-4683-9AE1-C65F6400EC91}">
      <p14:laserTraceLst xmlns:p14="http://schemas.microsoft.com/office/powerpoint/2010/main">
        <p14:tracePtLst>
          <p14:tracePt t="2291" x="9018588" y="5795963"/>
          <p14:tracePt t="2308" x="8850313" y="5473700"/>
          <p14:tracePt t="2326" x="8599488" y="5187950"/>
          <p14:tracePt t="2342" x="8331200" y="4857750"/>
          <p14:tracePt t="2359" x="8161338" y="4625975"/>
          <p14:tracePt t="2379" x="7885113" y="4090988"/>
          <p14:tracePt t="2393" x="7813675" y="3813175"/>
          <p14:tracePt t="2410" x="7769225" y="3517900"/>
          <p14:tracePt t="2426" x="7732713" y="3278188"/>
          <p14:tracePt t="2442" x="7732713" y="3170238"/>
          <p14:tracePt t="2459" x="7732713" y="3125788"/>
          <p14:tracePt t="2476" x="7707313" y="3027363"/>
          <p14:tracePt t="2493" x="7697788" y="2982913"/>
          <p14:tracePt t="2510" x="7688263" y="2946400"/>
          <p14:tracePt t="2543" x="7688263" y="2928938"/>
          <p14:tracePt t="2561" x="7688263" y="2911475"/>
          <p14:tracePt t="2586" x="7661275" y="2857500"/>
          <p14:tracePt t="2595" x="7581900" y="2660650"/>
          <p14:tracePt t="2612" x="7581900" y="2473325"/>
          <p14:tracePt t="2627" x="7599363" y="2312988"/>
          <p14:tracePt t="2651" x="7554913" y="2116138"/>
          <p14:tracePt t="2674" x="7278688" y="1857375"/>
          <p14:tracePt t="2681" x="6929438" y="1581150"/>
          <p14:tracePt t="2694" x="6626225" y="1374775"/>
          <p14:tracePt t="2711" x="6242050" y="1143000"/>
          <p14:tracePt t="2730" x="6170613" y="1089025"/>
          <p14:tracePt t="2745" x="6153150" y="1062038"/>
          <p14:tracePt t="2761" x="6108700" y="1044575"/>
          <p14:tracePt t="2778" x="6089650" y="1036638"/>
          <p14:tracePt t="2794" x="6018213" y="1000125"/>
          <p14:tracePt t="2811" x="5921375" y="965200"/>
          <p14:tracePt t="2828" x="5867400" y="955675"/>
          <p14:tracePt t="2845" x="5795963" y="928688"/>
          <p14:tracePt t="2862" x="5670550" y="893763"/>
          <p14:tracePt t="2879" x="5367338" y="795338"/>
          <p14:tracePt t="2895" x="5214938" y="741363"/>
          <p14:tracePt t="2913" x="4786313" y="660400"/>
          <p14:tracePt t="2930" x="4598988" y="633413"/>
          <p14:tracePt t="2945" x="4483100" y="598488"/>
          <p14:tracePt t="2962" x="4286250" y="571500"/>
          <p14:tracePt t="2978" x="4160838" y="554038"/>
          <p14:tracePt t="2995" x="4089400" y="554038"/>
          <p14:tracePt t="3012" x="4027488" y="544513"/>
          <p14:tracePt t="3029" x="4017963" y="544513"/>
          <p14:tracePt t="3049" x="3884613" y="500063"/>
          <p14:tracePt t="3066" x="3795713" y="465138"/>
          <p14:tracePt t="3083" x="3652838" y="411163"/>
          <p14:tracePt t="3097" x="3517900" y="366713"/>
          <p14:tracePt t="3114" x="3357563" y="322263"/>
          <p14:tracePt t="3130" x="3187700" y="303213"/>
          <p14:tracePt t="3147" x="3044825" y="295275"/>
          <p14:tracePt t="3163" x="2938463" y="295275"/>
          <p14:tracePt t="3180" x="2822575" y="285750"/>
          <p14:tracePt t="3197" x="2714625" y="285750"/>
          <p14:tracePt t="3213" x="2670175" y="285750"/>
          <p14:tracePt t="3230" x="2482850" y="285750"/>
          <p14:tracePt t="3247" x="2339975" y="285750"/>
          <p14:tracePt t="3265" x="2017713" y="268288"/>
          <p14:tracePt t="3283" x="1847850" y="268288"/>
          <p14:tracePt t="3297" x="1714500" y="268288"/>
          <p14:tracePt t="3314" x="1589088" y="268288"/>
          <p14:tracePt t="3332" x="1536700" y="268288"/>
          <p14:tracePt t="3348" x="1517650" y="285750"/>
          <p14:tracePt t="3364" x="1500188" y="295275"/>
          <p14:tracePt t="3381" x="1490663" y="303213"/>
          <p14:tracePt t="3398" x="1482725" y="312738"/>
          <p14:tracePt t="3414" x="1455738" y="330200"/>
          <p14:tracePt t="3431" x="1411288" y="347663"/>
          <p14:tracePt t="3450" x="1312863" y="446088"/>
          <p14:tracePt t="3466" x="1258888" y="473075"/>
          <p14:tracePt t="3482" x="1187450" y="536575"/>
          <p14:tracePt t="3499" x="1125538" y="581025"/>
          <p14:tracePt t="3515" x="1081088" y="642938"/>
          <p14:tracePt t="3532" x="1062038" y="669925"/>
          <p14:tracePt t="3549" x="1054100" y="696913"/>
          <p14:tracePt t="3566" x="1044575" y="704850"/>
          <p14:tracePt t="3582" x="1036638" y="731838"/>
          <p14:tracePt t="3599" x="1027113" y="750888"/>
          <p14:tracePt t="3616" x="1017588" y="776288"/>
          <p14:tracePt t="3634" x="1000125" y="812800"/>
          <p14:tracePt t="3650" x="973138" y="830263"/>
          <p14:tracePt t="3666" x="965200" y="874713"/>
          <p14:tracePt t="3683" x="946150" y="901700"/>
          <p14:tracePt t="3699" x="938213" y="946150"/>
          <p14:tracePt t="3716" x="928688" y="973138"/>
          <p14:tracePt t="3733" x="911225" y="1027113"/>
          <p14:tracePt t="3753" x="901700" y="1098550"/>
          <p14:tracePt t="3767" x="901700" y="1108075"/>
          <p14:tracePt t="3784" x="901700" y="1125538"/>
          <p14:tracePt t="3802" x="901700" y="1160463"/>
          <p14:tracePt t="3817" x="911225" y="1196975"/>
          <p14:tracePt t="3834" x="911225" y="1214438"/>
          <p14:tracePt t="3850" x="938213" y="1250950"/>
          <p14:tracePt t="3867" x="946150" y="1295400"/>
          <p14:tracePt t="3883" x="973138" y="1322388"/>
          <p14:tracePt t="3900" x="1009650" y="1357313"/>
          <p14:tracePt t="3917" x="1062038" y="1401763"/>
          <p14:tracePt t="3934" x="1108075" y="1446213"/>
          <p14:tracePt t="3951" x="1160463" y="1465263"/>
          <p14:tracePt t="3970" x="1241425" y="1500188"/>
          <p14:tracePt t="3986" x="1312863" y="1517650"/>
          <p14:tracePt t="4001" x="1374775" y="1544638"/>
          <p14:tracePt t="4019" x="1411288" y="1554163"/>
          <p14:tracePt t="4035" x="1527175" y="1581150"/>
          <p14:tracePt t="4051" x="1643063" y="1608138"/>
          <p14:tracePt t="4068" x="1795463" y="1625600"/>
          <p14:tracePt t="4085" x="1928813" y="1652588"/>
          <p14:tracePt t="4102" x="2054225" y="1660525"/>
          <p14:tracePt t="4118" x="2116138" y="1660525"/>
          <p14:tracePt t="4135" x="2232025" y="1660525"/>
          <p14:tracePt t="4153" x="2330450" y="1652588"/>
          <p14:tracePt t="4171" x="2465388" y="1643063"/>
          <p14:tracePt t="4187" x="2509838" y="1643063"/>
          <p14:tracePt t="4202" x="2598738" y="1643063"/>
          <p14:tracePt t="4219" x="2670175" y="1633538"/>
          <p14:tracePt t="4235" x="2751138" y="1608138"/>
          <p14:tracePt t="4253" x="2803525" y="1608138"/>
          <p14:tracePt t="4272" x="2874963" y="1608138"/>
          <p14:tracePt t="4286" x="2901950" y="1608138"/>
          <p14:tracePt t="4303" x="2938463" y="1608138"/>
          <p14:tracePt t="4322" x="2965450" y="1608138"/>
          <p14:tracePt t="4338" x="3017838" y="1608138"/>
          <p14:tracePt t="4354" x="3062288" y="1608138"/>
          <p14:tracePt t="4370" x="3143250" y="1608138"/>
          <p14:tracePt t="4386" x="3224213" y="1598613"/>
          <p14:tracePt t="4404" x="3303588" y="1598613"/>
          <p14:tracePt t="4420" x="3357563" y="1598613"/>
          <p14:tracePt t="4437" x="3367088" y="1598613"/>
          <p14:tracePt t="4470" x="3402013" y="1598613"/>
          <p14:tracePt t="4487" x="3429000" y="1598613"/>
          <p14:tracePt t="4506" x="3482975" y="1589088"/>
          <p14:tracePt t="4520" x="3500438" y="1581150"/>
          <p14:tracePt t="4538" x="3544888" y="1554163"/>
          <p14:tracePt t="4554" x="3562350" y="1544638"/>
          <p14:tracePt t="4571" x="3616325" y="1509713"/>
          <p14:tracePt t="4588" x="3652838" y="1500188"/>
          <p14:tracePt t="4604" x="3697288" y="1473200"/>
          <p14:tracePt t="4621" x="3705225" y="1473200"/>
          <p14:tracePt t="4658" x="3724275" y="1446213"/>
          <p14:tracePt t="4672" x="3751263" y="1438275"/>
          <p14:tracePt t="4688" x="3759200" y="1438275"/>
          <p14:tracePt t="4706" x="3776663" y="1411288"/>
          <p14:tracePt t="4722" x="3795713" y="1384300"/>
          <p14:tracePt t="4739" x="3840163" y="1330325"/>
          <p14:tracePt t="4755" x="3857625" y="1295400"/>
          <p14:tracePt t="4775" x="3875088" y="1268413"/>
          <p14:tracePt t="4789" x="3884613" y="1258888"/>
          <p14:tracePt t="4805" x="3884613" y="1223963"/>
          <p14:tracePt t="4822" x="3884613" y="1196975"/>
          <p14:tracePt t="4839" x="3884613" y="1169988"/>
          <p14:tracePt t="4856" x="3884613" y="1133475"/>
          <p14:tracePt t="4874" x="3884613" y="1089025"/>
          <p14:tracePt t="4891" x="3884613" y="1036638"/>
          <p14:tracePt t="4907" x="3884613" y="1009650"/>
          <p14:tracePt t="4923" x="3867150" y="990600"/>
          <p14:tracePt t="4941" x="3857625" y="955675"/>
          <p14:tracePt t="4956" x="3848100" y="928688"/>
          <p14:tracePt t="4973" x="3840163" y="919163"/>
          <p14:tracePt t="4990" x="3830638" y="901700"/>
          <p14:tracePt t="5007" x="3830638" y="874713"/>
          <p14:tracePt t="5023" x="3822700" y="866775"/>
          <p14:tracePt t="5058" x="3803650" y="857250"/>
          <p14:tracePt t="5075" x="3776663" y="822325"/>
          <p14:tracePt t="5091" x="3759200" y="803275"/>
          <p14:tracePt t="5107" x="3714750" y="785813"/>
          <p14:tracePt t="5124" x="3687763" y="776288"/>
          <p14:tracePt t="5142" x="3643313" y="758825"/>
          <p14:tracePt t="5158" x="3616325" y="758825"/>
          <p14:tracePt t="5174" x="3598863" y="758825"/>
          <p14:tracePt t="5191" x="3554413" y="741363"/>
          <p14:tracePt t="5209" x="3473450" y="741363"/>
          <p14:tracePt t="5227" x="3394075" y="741363"/>
          <p14:tracePt t="5242" x="3276600" y="714375"/>
          <p14:tracePt t="5258" x="3232150" y="714375"/>
          <p14:tracePt t="5275" x="3152775" y="714375"/>
          <p14:tracePt t="5292" x="3081338" y="714375"/>
          <p14:tracePt t="5308" x="2973388" y="696913"/>
          <p14:tracePt t="5325" x="2874963" y="696913"/>
          <p14:tracePt t="5342" x="2751138" y="687388"/>
          <p14:tracePt t="5359" x="2643188" y="687388"/>
          <p14:tracePt t="5377" x="2562225" y="687388"/>
          <p14:tracePt t="5381" x="2500313" y="687388"/>
          <p14:tracePt t="5393" x="2446338" y="687388"/>
          <p14:tracePt t="5410" x="2339975" y="687388"/>
          <p14:tracePt t="5427" x="2276475" y="687388"/>
          <p14:tracePt t="5443" x="2232025" y="687388"/>
          <p14:tracePt t="5459" x="2214563" y="687388"/>
          <p14:tracePt t="5475" x="2143125" y="687388"/>
          <p14:tracePt t="5492" x="2116138" y="687388"/>
          <p14:tracePt t="5510" x="2017713" y="687388"/>
          <p14:tracePt t="5527" x="1919288" y="687388"/>
          <p14:tracePt t="5543" x="1803400" y="669925"/>
          <p14:tracePt t="5560" x="1714500" y="652463"/>
          <p14:tracePt t="5578" x="1581150" y="652463"/>
          <p14:tracePt t="5595" x="1509713" y="633413"/>
          <p14:tracePt t="5611" x="1455738" y="633413"/>
          <p14:tracePt t="5628" x="1384300" y="633413"/>
          <p14:tracePt t="5643" x="1347788" y="633413"/>
          <p14:tracePt t="5662" x="1322388" y="633413"/>
          <p14:tracePt t="5677" x="1295400" y="633413"/>
          <p14:tracePt t="5694" x="1276350" y="633413"/>
          <p14:tracePt t="5711" x="1231900" y="642938"/>
          <p14:tracePt t="5727" x="1196975" y="660400"/>
          <p14:tracePt t="5744" x="1152525" y="687388"/>
          <p14:tracePt t="5763" x="1116013" y="704850"/>
          <p14:tracePt t="5778" x="1089025" y="714375"/>
          <p14:tracePt t="5795" x="1071563" y="731838"/>
          <p14:tracePt t="5811" x="1062038" y="731838"/>
          <p14:tracePt t="5829" x="1044575" y="758825"/>
          <p14:tracePt t="5846" x="1036638" y="785813"/>
          <p14:tracePt t="5861" x="1027113" y="830263"/>
          <p14:tracePt t="5878" x="1017588" y="884238"/>
          <p14:tracePt t="5883" x="1017588" y="928688"/>
          <p14:tracePt t="5895" x="1017588" y="938213"/>
          <p14:tracePt t="5913" x="1036638" y="1027113"/>
          <p14:tracePt t="5931" x="1054100" y="1081088"/>
          <p14:tracePt t="5948" x="1081088" y="1125538"/>
          <p14:tracePt t="5962" x="1098550" y="1152525"/>
          <p14:tracePt t="5980" x="1108075" y="1169988"/>
          <p14:tracePt t="5995" x="1116013" y="1187450"/>
          <p14:tracePt t="6012" x="1152525" y="1231900"/>
          <p14:tracePt t="6029" x="1179513" y="1250950"/>
          <p14:tracePt t="6045" x="1187450" y="1268413"/>
          <p14:tracePt t="6064" x="1204913" y="1285875"/>
          <p14:tracePt t="6080" x="1231900" y="1312863"/>
          <p14:tracePt t="6097" x="1295400" y="1347788"/>
          <p14:tracePt t="6116" x="1393825" y="1393825"/>
          <p14:tracePt t="6130" x="1465263" y="1428750"/>
          <p14:tracePt t="6146" x="1562100" y="1482725"/>
          <p14:tracePt t="6165" x="1687513" y="1517650"/>
          <p14:tracePt t="6179" x="1857375" y="1544638"/>
          <p14:tracePt t="6196" x="1928813" y="1581150"/>
          <p14:tracePt t="6213" x="2205038" y="1589088"/>
          <p14:tracePt t="6231" x="2295525" y="1608138"/>
          <p14:tracePt t="6247" x="2374900" y="1608138"/>
          <p14:tracePt t="6264" x="2589213" y="1598613"/>
          <p14:tracePt t="6283" x="2768600" y="1598613"/>
          <p14:tracePt t="6299" x="2813050" y="1598613"/>
          <p14:tracePt t="6314" x="2884488" y="1598613"/>
          <p14:tracePt t="6332" x="2901950" y="1589088"/>
          <p14:tracePt t="6347" x="2919413" y="1581150"/>
          <p14:tracePt t="6364" x="2946400" y="1571625"/>
          <p14:tracePt t="6381" x="2990850" y="1554163"/>
          <p14:tracePt t="6387" x="3027363" y="1536700"/>
          <p14:tracePt t="6397" x="3108325" y="1509713"/>
          <p14:tracePt t="6414" x="3170238" y="1509713"/>
          <p14:tracePt t="6431" x="3259138" y="1509713"/>
          <p14:tracePt t="6448" x="3367088" y="1509713"/>
          <p14:tracePt t="6464" x="3402013" y="1517650"/>
          <p14:tracePt t="6482" x="3455988" y="1536700"/>
          <p14:tracePt t="6498" x="3473450" y="1536700"/>
          <p14:tracePt t="6516" x="3490913" y="1536700"/>
          <p14:tracePt t="6533" x="3544888" y="1536700"/>
          <p14:tracePt t="6548" x="3608388" y="1536700"/>
          <p14:tracePt t="6566" x="3643313" y="1536700"/>
          <p14:tracePt t="6599" x="3687763" y="1536700"/>
          <p14:tracePt t="6615" x="3732213" y="1527175"/>
          <p14:tracePt t="6632" x="3759200" y="1517650"/>
          <p14:tracePt t="6650" x="3776663" y="1517650"/>
          <p14:tracePt t="6779" x="3786188" y="1517650"/>
          <p14:tracePt t="6786" x="3795713" y="1517650"/>
          <p14:tracePt t="6818" x="3848100" y="1544638"/>
          <p14:tracePt t="6826" x="3946525" y="1608138"/>
          <p14:tracePt t="6835" x="4017963" y="1643063"/>
          <p14:tracePt t="6851" x="4205288" y="1741488"/>
          <p14:tracePt t="6867" x="4340225" y="1803400"/>
          <p14:tracePt t="6883" x="4510088" y="1928813"/>
          <p14:tracePt t="6900" x="4670425" y="2017713"/>
          <p14:tracePt t="6918" x="4759325" y="2081213"/>
          <p14:tracePt t="6933" x="4830763" y="2125663"/>
          <p14:tracePt t="6951" x="4867275" y="2179638"/>
          <p14:tracePt t="6967" x="4956175" y="2241550"/>
          <p14:tracePt t="6986" x="5099050" y="2312988"/>
          <p14:tracePt t="7004" x="5207000" y="2357438"/>
          <p14:tracePt t="7019" x="5313363" y="2401888"/>
          <p14:tracePt t="7035" x="5340350" y="2411413"/>
          <p14:tracePt t="7052" x="5367338" y="2428875"/>
          <p14:tracePt t="7084" x="5384800" y="2428875"/>
          <p14:tracePt t="7102" x="5402263" y="2428875"/>
          <p14:tracePt t="7119" x="5510213" y="2428875"/>
          <p14:tracePt t="7135" x="5599113" y="2420938"/>
          <p14:tracePt t="7152" x="5867400" y="2420938"/>
          <p14:tracePt t="7168" x="5956300" y="2428875"/>
          <p14:tracePt t="7185" x="6000750" y="2428875"/>
          <p14:tracePt t="7202" x="6054725" y="2438400"/>
          <p14:tracePt t="7237" x="6064250" y="2438400"/>
          <p14:tracePt t="7252" x="6064250" y="2446338"/>
          <p14:tracePt t="7269" x="6072188" y="2465388"/>
          <p14:tracePt t="7286" x="6089650" y="2482850"/>
          <p14:tracePt t="7302" x="6089650" y="2509838"/>
          <p14:tracePt t="7451" x="6072188" y="2482850"/>
          <p14:tracePt t="7459" x="6064250" y="2465388"/>
          <p14:tracePt t="7485" x="6010275" y="2393950"/>
          <p14:tracePt t="7491" x="5946775" y="2322513"/>
          <p14:tracePt t="7505" x="5768975" y="2179638"/>
          <p14:tracePt t="7520" x="5554663" y="2044700"/>
          <p14:tracePt t="7537" x="5143500" y="1795463"/>
          <p14:tracePt t="7555" x="4992688" y="1724025"/>
          <p14:tracePt t="7571" x="4795838" y="1660525"/>
          <p14:tracePt t="7588" x="4518025" y="1571625"/>
          <p14:tracePt t="7604" x="4429125" y="1544638"/>
          <p14:tracePt t="7621" x="4357688" y="1509713"/>
          <p14:tracePt t="7637" x="4340225" y="1509713"/>
          <p14:tracePt t="7654" x="4330700" y="1509713"/>
          <p14:tracePt t="7692" x="4303713" y="1500188"/>
          <p14:tracePt t="7725" x="4214813" y="1465263"/>
          <p14:tracePt t="7739" x="4125913" y="1438275"/>
          <p14:tracePt t="7755" x="3938588" y="1347788"/>
          <p14:tracePt t="7772" x="3697288" y="1250950"/>
          <p14:tracePt t="7788" x="3527425" y="1143000"/>
          <p14:tracePt t="7806" x="3438525" y="1089025"/>
          <p14:tracePt t="7825" x="3394075" y="1062038"/>
          <p14:tracePt t="7883" x="3394075" y="1054100"/>
          <p14:tracePt t="7893" x="3394075" y="1044575"/>
          <p14:tracePt t="7899" x="3384550" y="1044575"/>
          <p14:tracePt t="7909" x="3384550" y="1036638"/>
          <p14:tracePt t="7956" x="3384550" y="1027113"/>
          <p14:tracePt t="7963" x="3384550" y="1017588"/>
          <p14:tracePt t="7972" x="3375025" y="1009650"/>
          <p14:tracePt t="7989" x="3375025" y="990600"/>
          <p14:tracePt t="8693" x="3384550" y="990600"/>
          <p14:tracePt t="8716" x="3394075" y="990600"/>
          <p14:tracePt t="8733" x="3402013" y="990600"/>
          <p14:tracePt t="8748" x="3411538" y="990600"/>
          <p14:tracePt t="8756" x="3419475" y="1009650"/>
          <p14:tracePt t="8764" x="3455988" y="1017588"/>
          <p14:tracePt t="8780" x="3509963" y="1071563"/>
          <p14:tracePt t="8797" x="3608388" y="1116013"/>
          <p14:tracePt t="8813" x="3697288" y="1196975"/>
          <p14:tracePt t="8830" x="3795713" y="1258888"/>
          <p14:tracePt t="8845" x="3929063" y="1330325"/>
          <p14:tracePt t="8864" x="4081463" y="1428750"/>
          <p14:tracePt t="8893" x="4214813" y="1517650"/>
          <p14:tracePt t="8908" x="4313238" y="1581150"/>
          <p14:tracePt t="8924" x="4367213" y="1616075"/>
          <p14:tracePt t="8940" x="4402138" y="1652588"/>
          <p14:tracePt t="8956" x="4411663" y="1660525"/>
          <p14:tracePt t="8965" x="4411663" y="1670050"/>
          <p14:tracePt t="8979" x="4419600" y="1679575"/>
          <p14:tracePt t="9012" x="4419600" y="1687513"/>
          <p14:tracePt t="9036" x="4419600" y="1697038"/>
          <p14:tracePt t="9052" x="4429125" y="1704975"/>
          <p14:tracePt t="9068" x="4429125" y="1714500"/>
          <p14:tracePt t="9085" x="4446588" y="1758950"/>
          <p14:tracePt t="9100" x="4473575" y="1812925"/>
          <p14:tracePt t="9112" x="4554538" y="1911350"/>
          <p14:tracePt t="9133" x="4751388" y="2116138"/>
          <p14:tracePt t="9148" x="4867275" y="2197100"/>
          <p14:tracePt t="9163" x="4938713" y="2241550"/>
          <p14:tracePt t="9180" x="5010150" y="2322513"/>
          <p14:tracePt t="9196" x="5045075" y="2357438"/>
          <p14:tracePt t="9213" x="5089525" y="2411413"/>
          <p14:tracePt t="9230" x="5180013" y="2492375"/>
          <p14:tracePt t="9246" x="5232400" y="2544763"/>
          <p14:tracePt t="9263" x="5367338" y="2660650"/>
          <p14:tracePt t="9280" x="5438775" y="2732088"/>
          <p14:tracePt t="9298" x="5492750" y="2822575"/>
          <p14:tracePt t="9316" x="5581650" y="2911475"/>
          <p14:tracePt t="9333" x="5653088" y="3009900"/>
          <p14:tracePt t="9348" x="5732463" y="3098800"/>
          <p14:tracePt t="9364" x="5778500" y="3143250"/>
          <p14:tracePt t="9381" x="5795963" y="3187700"/>
          <p14:tracePt t="9397" x="5813425" y="3206750"/>
          <p14:tracePt t="9414" x="5813425" y="3224213"/>
          <p14:tracePt t="9431" x="5822950" y="3224213"/>
          <p14:tracePt t="9448" x="5822950" y="3232150"/>
          <p14:tracePt t="9855" x="5813425" y="3232150"/>
          <p14:tracePt t="10996" x="5813425" y="3241675"/>
          <p14:tracePt t="12398" x="5813425" y="3251200"/>
          <p14:tracePt t="12413" x="5822950" y="3251200"/>
          <p14:tracePt t="12439" x="5830888" y="3251200"/>
          <p14:tracePt t="12462" x="5830888" y="3259138"/>
          <p14:tracePt t="12472" x="5840413" y="3278188"/>
          <p14:tracePt t="12481" x="5849938" y="3313113"/>
          <p14:tracePt t="12498" x="5875338" y="3367088"/>
          <p14:tracePt t="12515" x="5894388" y="3411538"/>
          <p14:tracePt t="12533" x="5902325" y="3446463"/>
          <p14:tracePt t="12549" x="5921375" y="3509963"/>
          <p14:tracePt t="12566" x="5921375" y="3536950"/>
          <p14:tracePt t="12582" x="5921375" y="3581400"/>
          <p14:tracePt t="12598" x="5911850" y="3662363"/>
          <p14:tracePt t="12615" x="5911850" y="3768725"/>
          <p14:tracePt t="12632" x="5911850" y="3840163"/>
          <p14:tracePt t="12649" x="5902325" y="3884613"/>
          <p14:tracePt t="12665" x="5902325" y="3938588"/>
          <p14:tracePt t="12682" x="5902325" y="3992563"/>
          <p14:tracePt t="12701" x="5902325" y="4044950"/>
          <p14:tracePt t="12717" x="5911850" y="4125913"/>
          <p14:tracePt t="12733" x="5911850" y="4170363"/>
          <p14:tracePt t="12750" x="5929313" y="4224338"/>
          <p14:tracePt t="12766" x="5929313" y="4278313"/>
          <p14:tracePt t="12784" x="5929313" y="4313238"/>
          <p14:tracePt t="12800" x="5929313" y="4349750"/>
          <p14:tracePt t="12817" x="5929313" y="4384675"/>
          <p14:tracePt t="12833" x="5938838" y="4448175"/>
          <p14:tracePt t="12850" x="5938838" y="4483100"/>
          <p14:tracePt t="12866" x="5956300" y="4537075"/>
          <p14:tracePt t="12884" x="5973763" y="4598988"/>
          <p14:tracePt t="12901" x="5983288" y="4652963"/>
          <p14:tracePt t="12917" x="5992813" y="4706938"/>
          <p14:tracePt t="12933" x="6018213" y="4759325"/>
          <p14:tracePt t="12950" x="6027738" y="4786313"/>
          <p14:tracePt t="12967" x="6037263" y="4840288"/>
          <p14:tracePt t="12985" x="6054725" y="4894263"/>
          <p14:tracePt t="13000" x="6072188" y="4948238"/>
          <p14:tracePt t="13018" x="6081713" y="4992688"/>
          <p14:tracePt t="13034" x="6081713" y="5019675"/>
          <p14:tracePt t="13051" x="6081713" y="5037138"/>
          <p14:tracePt t="13070" x="6081713" y="5045075"/>
          <p14:tracePt t="13085" x="6089650" y="5072063"/>
          <p14:tracePt t="13101" x="6089650" y="5099050"/>
          <p14:tracePt t="13118" x="6089650" y="5116513"/>
          <p14:tracePt t="13134" x="6089650" y="5143500"/>
          <p14:tracePt t="13151" x="6089650" y="5180013"/>
          <p14:tracePt t="13169" x="6089650" y="5197475"/>
          <p14:tracePt t="13207" x="6089650" y="5214938"/>
          <p14:tracePt t="13218" x="6089650" y="5224463"/>
          <p14:tracePt t="13237" x="6089650" y="5251450"/>
          <p14:tracePt t="13254" x="6081713" y="5278438"/>
          <p14:tracePt t="13270" x="6072188" y="5305425"/>
          <p14:tracePt t="13287" x="6072188" y="5330825"/>
          <p14:tracePt t="13303" x="6072188" y="5349875"/>
          <p14:tracePt t="13319" x="6064250" y="5357813"/>
          <p14:tracePt t="13336" x="6064250" y="5367338"/>
          <p14:tracePt t="13543" x="6064250" y="5376863"/>
          <p14:tracePt t="13589" x="6054725" y="5376863"/>
          <p14:tracePt t="13622" x="6054725" y="5384800"/>
          <p14:tracePt t="13694" x="6045200" y="5384800"/>
          <p14:tracePt t="13758" x="6037263" y="5384800"/>
          <p14:tracePt t="13822" x="6027738" y="5384800"/>
          <p14:tracePt t="13837" x="6018213" y="5384800"/>
          <p14:tracePt t="13854" x="6010275" y="5384800"/>
          <p14:tracePt t="13870" x="5992813" y="5376863"/>
          <p14:tracePt t="13880" x="5965825" y="5367338"/>
          <p14:tracePt t="13888" x="5929313" y="5357813"/>
          <p14:tracePt t="13905" x="5867400" y="5322888"/>
          <p14:tracePt t="13923" x="5741988" y="5251450"/>
          <p14:tracePt t="13943" x="5537200" y="5143500"/>
          <p14:tracePt t="13957" x="5313363" y="5010150"/>
          <p14:tracePt t="13975" x="5072063" y="4876800"/>
          <p14:tracePt t="13991" x="4956175" y="4830763"/>
          <p14:tracePt t="14006" x="4902200" y="4813300"/>
          <p14:tracePt t="14039" x="4902200" y="4805363"/>
          <p14:tracePt t="14063" x="4894263" y="4805363"/>
          <p14:tracePt t="14077" x="4894263" y="4795838"/>
          <p14:tracePt t="14119" x="4902200" y="4795838"/>
          <p14:tracePt t="14125" x="4911725" y="4795838"/>
          <p14:tracePt t="14140" x="4929188" y="4795838"/>
          <p14:tracePt t="14159" x="4946650" y="4795838"/>
          <p14:tracePt t="14319" x="4956175" y="4795838"/>
          <p14:tracePt t="14327" x="4965700" y="4795838"/>
          <p14:tracePt t="14342" x="4992688" y="4795838"/>
          <p14:tracePt t="14358" x="5072063" y="4786313"/>
          <p14:tracePt t="14375" x="5187950" y="4778375"/>
          <p14:tracePt t="14391" x="5268913" y="4768850"/>
          <p14:tracePt t="14409" x="5322888" y="4751388"/>
          <p14:tracePt t="14427" x="5330825" y="4751388"/>
          <p14:tracePt t="15118" x="5322888" y="4741863"/>
          <p14:tracePt t="15126" x="5295900" y="4733925"/>
          <p14:tracePt t="15134" x="5259388" y="4724400"/>
          <p14:tracePt t="15151" x="5197475" y="4724400"/>
          <p14:tracePt t="15162" x="5126038" y="4697413"/>
          <p14:tracePt t="15181" x="4884738" y="4652963"/>
          <p14:tracePt t="15198" x="4732338" y="4608513"/>
          <p14:tracePt t="15214" x="4348163" y="4483100"/>
          <p14:tracePt t="15231" x="3983038" y="4384675"/>
          <p14:tracePt t="15246" x="3697288" y="4268788"/>
          <p14:tracePt t="15263" x="3581400" y="4206875"/>
          <p14:tracePt t="15280" x="3517900" y="4179888"/>
          <p14:tracePt t="15296" x="3509963" y="4170363"/>
          <p14:tracePt t="15313" x="3429000" y="4081463"/>
          <p14:tracePt t="15330" x="3276600" y="3956050"/>
          <p14:tracePt t="15350" x="3017838" y="3805238"/>
          <p14:tracePt t="15366" x="2830513" y="3697288"/>
          <p14:tracePt t="15383" x="2679700" y="3571875"/>
          <p14:tracePt t="15398" x="2500313" y="3482975"/>
          <p14:tracePt t="15414" x="2374900" y="3429000"/>
          <p14:tracePt t="15431" x="2286000" y="3367088"/>
          <p14:tracePt t="15449" x="2232025" y="3340100"/>
          <p14:tracePt t="15464" x="2224088" y="3340100"/>
          <p14:tracePt t="15481" x="2179638" y="3322638"/>
          <p14:tracePt t="15497" x="2125663" y="3303588"/>
          <p14:tracePt t="15515" x="1965325" y="3241675"/>
          <p14:tracePt t="15531" x="1822450" y="3241675"/>
          <p14:tracePt t="15550" x="1455738" y="3214688"/>
          <p14:tracePt t="15566" x="1268413" y="3214688"/>
          <p14:tracePt t="15582" x="1169988" y="3214688"/>
          <p14:tracePt t="15599" x="1125538" y="3214688"/>
          <p14:tracePt t="15702" x="1125538" y="3224213"/>
          <p14:tracePt t="15710" x="1116013" y="3232150"/>
          <p14:tracePt t="15720" x="1116013" y="3241675"/>
          <p14:tracePt t="15734" x="1089025" y="3268663"/>
          <p14:tracePt t="15749" x="1044575" y="3313113"/>
          <p14:tracePt t="15766" x="990600" y="3349625"/>
          <p14:tracePt t="15783" x="901700" y="3402013"/>
          <p14:tracePt t="15799" x="857250" y="3421063"/>
          <p14:tracePt t="15816" x="830263" y="3429000"/>
          <p14:tracePt t="15927" x="830263" y="3438525"/>
          <p14:tracePt t="15952" x="830263" y="3446463"/>
          <p14:tracePt t="15966" x="830263" y="3455988"/>
          <p14:tracePt t="16031" x="830263" y="3465513"/>
          <p14:tracePt t="16431" x="830263" y="3473450"/>
          <p14:tracePt t="16495" x="830263" y="3482975"/>
          <p14:tracePt t="16502" x="830263" y="3492500"/>
          <p14:tracePt t="16510" x="839788" y="3500438"/>
          <p14:tracePt t="16520" x="847725" y="3517900"/>
          <p14:tracePt t="16538" x="874713" y="3563938"/>
          <p14:tracePt t="16553" x="901700" y="3598863"/>
          <p14:tracePt t="16570" x="901700" y="3616325"/>
          <p14:tracePt t="16587" x="911225" y="3625850"/>
          <p14:tracePt t="16620" x="919163" y="3635375"/>
          <p14:tracePt t="16816" x="928688" y="3635375"/>
          <p14:tracePt t="16840" x="928688" y="3643313"/>
          <p14:tracePt t="16864" x="938213" y="3643313"/>
          <p14:tracePt t="16870" x="946150" y="3643313"/>
          <p14:tracePt t="17303" x="955675" y="3643313"/>
          <p14:tracePt t="17631" x="965200" y="3643313"/>
          <p14:tracePt t="17662" x="973138" y="3643313"/>
          <p14:tracePt t="17678" x="982663" y="3643313"/>
          <p14:tracePt t="17695" x="990600" y="3643313"/>
          <p14:tracePt t="17704" x="990600" y="3652838"/>
          <p14:tracePt t="17713" x="1000125" y="3652838"/>
          <p14:tracePt t="17727" x="1009650" y="3662363"/>
          <p14:tracePt t="17744" x="1027113" y="3670300"/>
          <p14:tracePt t="17799" x="1036638" y="3670300"/>
          <p14:tracePt t="17818" x="1044575" y="3670300"/>
          <p14:tracePt t="17832" x="1054100" y="3670300"/>
          <p14:tracePt t="17865" x="1062038" y="3670300"/>
          <p14:tracePt t="17887" x="1071563" y="3670300"/>
          <p14:tracePt t="17904" x="1081088" y="3670300"/>
          <p14:tracePt t="17911" x="1089025" y="3670300"/>
          <p14:tracePt t="17927" x="1098550" y="3670300"/>
          <p14:tracePt t="17934" x="1108075" y="3670300"/>
          <p14:tracePt t="17952" x="1116013" y="3670300"/>
          <p14:tracePt t="17967" x="1125538" y="3670300"/>
          <p14:tracePt t="17978" x="1133475" y="3670300"/>
          <p14:tracePt t="17998" x="1152525" y="3662363"/>
          <p14:tracePt t="18012" x="1169988" y="3662363"/>
          <p14:tracePt t="18028" x="1204913" y="3662363"/>
          <p14:tracePt t="18047" x="1258888" y="3662363"/>
          <p14:tracePt t="18063" x="1276350" y="3662363"/>
          <p14:tracePt t="18095" x="1285875" y="3662363"/>
          <p14:tracePt t="18112" x="1322388" y="3662363"/>
          <p14:tracePt t="18130" x="1401763" y="3652838"/>
          <p14:tracePt t="18146" x="1598613" y="3635375"/>
          <p14:tracePt t="18162" x="1731963" y="3652838"/>
          <p14:tracePt t="18179" x="1839913" y="3670300"/>
          <p14:tracePt t="18197" x="1928813" y="3670300"/>
          <p14:tracePt t="18214" x="1982788" y="3670300"/>
          <p14:tracePt t="18229" x="1990725" y="3670300"/>
          <p14:tracePt t="18273" x="2000250" y="3670300"/>
          <p14:tracePt t="18295" x="2000250" y="3679825"/>
          <p14:tracePt t="18311" x="2009775" y="3679825"/>
          <p14:tracePt t="18391" x="2017713" y="3679825"/>
          <p14:tracePt t="18407" x="2027238" y="3679825"/>
          <p14:tracePt t="18423" x="2036763" y="3679825"/>
          <p14:tracePt t="18432" x="2044700" y="3679825"/>
          <p14:tracePt t="18448" x="2054225" y="3679825"/>
          <p14:tracePt t="18471" x="2062163" y="3679825"/>
          <p14:tracePt t="18480" x="2071688" y="3679825"/>
          <p14:tracePt t="18497" x="2089150" y="3670300"/>
          <p14:tracePt t="18517" x="2098675" y="3670300"/>
          <p14:tracePt t="18777" x="2108200" y="3670300"/>
          <p14:tracePt t="18799" x="2108200" y="3662363"/>
          <p14:tracePt t="18832" x="2116138" y="3662363"/>
          <p14:tracePt t="18880" x="2125663" y="3662363"/>
          <p14:tracePt t="19072" x="2160588" y="3662363"/>
          <p14:tracePt t="19079" x="2179638" y="3662363"/>
          <p14:tracePt t="19088" x="2214563" y="3662363"/>
          <p14:tracePt t="19102" x="2276475" y="3662363"/>
          <p14:tracePt t="19120" x="2357438" y="3679825"/>
          <p14:tracePt t="19136" x="2428875" y="3679825"/>
          <p14:tracePt t="19151" x="2446338" y="3679825"/>
          <p14:tracePt t="19168" x="2455863" y="3679825"/>
          <p14:tracePt t="19184" x="2455863" y="3687763"/>
          <p14:tracePt t="19218" x="2473325" y="3687763"/>
          <p14:tracePt t="19235" x="2509838" y="3687763"/>
          <p14:tracePt t="19252" x="2571750" y="3687763"/>
          <p14:tracePt t="19268" x="2705100" y="3687763"/>
          <p14:tracePt t="19289" x="2768600" y="3687763"/>
          <p14:tracePt t="19302" x="2795588" y="3687763"/>
          <p14:tracePt t="19320" x="2822575" y="3687763"/>
          <p14:tracePt t="19377" x="2830513" y="3687763"/>
          <p14:tracePt t="19384" x="2840038" y="3687763"/>
          <p14:tracePt t="19408" x="2857500" y="3687763"/>
          <p14:tracePt t="19415" x="2867025" y="3687763"/>
          <p14:tracePt t="19423" x="2894013" y="3697288"/>
          <p14:tracePt t="19436" x="2928938" y="3697288"/>
          <p14:tracePt t="19453" x="3036888" y="3697288"/>
          <p14:tracePt t="19473" x="3214688" y="3724275"/>
          <p14:tracePt t="19487" x="3394075" y="3733800"/>
          <p14:tracePt t="19503" x="3562350" y="3751263"/>
          <p14:tracePt t="19521" x="3670300" y="3759200"/>
          <p14:tracePt t="19537" x="3697288" y="3778250"/>
          <p14:tracePt t="19553" x="3705225" y="3778250"/>
          <p14:tracePt t="20640" x="3705225" y="3786188"/>
          <p14:tracePt t="20648" x="3697288" y="3795713"/>
          <p14:tracePt t="20660" x="3687763" y="3795713"/>
          <p14:tracePt t="20677" x="3679825" y="3805238"/>
          <p14:tracePt t="20693" x="3670300" y="3813175"/>
          <p14:tracePt t="20712" x="3652838" y="3830638"/>
          <p14:tracePt t="20728" x="3616325" y="3857625"/>
          <p14:tracePt t="20743" x="3589338" y="3884613"/>
          <p14:tracePt t="20760" x="3571875" y="3929063"/>
          <p14:tracePt t="20777" x="3571875" y="3948113"/>
          <p14:tracePt t="20794" x="3571875" y="3973513"/>
          <p14:tracePt t="20810" x="3571875" y="3992563"/>
          <p14:tracePt t="20827" x="3581400" y="4037013"/>
          <p14:tracePt t="20844" x="3625850" y="4081463"/>
          <p14:tracePt t="20860" x="3670300" y="4135438"/>
          <p14:tracePt t="20877" x="3714750" y="4170363"/>
          <p14:tracePt t="20894" x="3768725" y="4206875"/>
          <p14:tracePt t="20912" x="3813175" y="4206875"/>
          <p14:tracePt t="20928" x="3840163" y="4206875"/>
          <p14:tracePt t="20944" x="3867150" y="4206875"/>
          <p14:tracePt t="20961" x="3902075" y="4214813"/>
          <p14:tracePt t="20978" x="3929063" y="4224338"/>
          <p14:tracePt t="20996" x="3946525" y="4233863"/>
          <p14:tracePt t="21028" x="3956050" y="4233863"/>
          <p14:tracePt t="21048" x="3973513" y="4233863"/>
          <p14:tracePt t="21064" x="3990975" y="4241800"/>
          <p14:tracePt t="21079" x="4062413" y="4268788"/>
          <p14:tracePt t="21096" x="4089400" y="4286250"/>
          <p14:tracePt t="21111" x="4133850" y="4305300"/>
          <p14:tracePt t="21129" x="4152900" y="4305300"/>
          <p14:tracePt t="21146" x="4170363" y="4313238"/>
          <p14:tracePt t="21162" x="4187825" y="4313238"/>
          <p14:tracePt t="21180" x="4197350" y="4313238"/>
          <p14:tracePt t="21196" x="4224338" y="4322763"/>
          <p14:tracePt t="21312" x="4224338" y="4330700"/>
          <p14:tracePt t="21984" x="4224338" y="4295775"/>
          <p14:tracePt t="21994" x="4241800" y="4251325"/>
          <p14:tracePt t="22002" x="4268788" y="4152900"/>
          <p14:tracePt t="22017" x="4340225" y="3992563"/>
          <p14:tracePt t="22033" x="4438650" y="3938588"/>
          <p14:tracePt t="22050" x="4589463" y="3830638"/>
          <p14:tracePt t="22068" x="4598988" y="3830638"/>
          <p14:tracePt t="22129" x="4598988" y="3822700"/>
        </p14:tracePtLst>
      </p14:laserTrace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524000" y="0"/>
            <a:ext cx="9144001" cy="6858000"/>
          </a:xfrm>
          <a:prstGeom prst="rect">
            <a:avLst/>
          </a:prstGeom>
          <a:solidFill>
            <a:schemeClr val="bg2">
              <a:alpha val="67058"/>
            </a:schemeClr>
          </a:solidFill>
          <a:ln w="12700" algn="ctr">
            <a:noFill/>
            <a:miter lim="800000"/>
            <a:headEnd/>
            <a:tailEnd/>
          </a:ln>
        </p:spPr>
      </p:pic>
      <p:sp>
        <p:nvSpPr>
          <p:cNvPr id="933891" name="Text Box 3"/>
          <p:cNvSpPr txBox="1">
            <a:spLocks noChangeArrowheads="1"/>
          </p:cNvSpPr>
          <p:nvPr/>
        </p:nvSpPr>
        <p:spPr bwMode="auto">
          <a:xfrm>
            <a:off x="7453323" y="100102"/>
            <a:ext cx="2857520"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Intact forest remains in landscape</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33893" name="Text Box 5"/>
          <p:cNvSpPr txBox="1">
            <a:spLocks noChangeArrowheads="1"/>
          </p:cNvSpPr>
          <p:nvPr/>
        </p:nvSpPr>
        <p:spPr bwMode="auto">
          <a:xfrm>
            <a:off x="5722948" y="2643182"/>
            <a:ext cx="2373316"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Most seed dis-persers common</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33894" name="Line 6"/>
          <p:cNvSpPr>
            <a:spLocks noChangeShapeType="1"/>
          </p:cNvSpPr>
          <p:nvPr/>
        </p:nvSpPr>
        <p:spPr bwMode="auto">
          <a:xfrm flipH="1">
            <a:off x="6276976" y="785794"/>
            <a:ext cx="1176347" cy="982681"/>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33895" name="Line 7"/>
          <p:cNvSpPr>
            <a:spLocks noChangeShapeType="1"/>
          </p:cNvSpPr>
          <p:nvPr/>
        </p:nvSpPr>
        <p:spPr bwMode="auto">
          <a:xfrm>
            <a:off x="8096264" y="3071810"/>
            <a:ext cx="520686" cy="141290"/>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33897" name="Text Box 9"/>
          <p:cNvSpPr txBox="1">
            <a:spLocks noChangeArrowheads="1"/>
          </p:cNvSpPr>
          <p:nvPr/>
        </p:nvSpPr>
        <p:spPr bwMode="auto">
          <a:xfrm>
            <a:off x="2028824" y="4196860"/>
            <a:ext cx="2066912" cy="1089529"/>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Original seed/</a:t>
            </a:r>
          </a:p>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seedling  bank intact</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33900" name="Text Box 12"/>
          <p:cNvSpPr txBox="1">
            <a:spLocks noChangeArrowheads="1"/>
          </p:cNvSpPr>
          <p:nvPr/>
        </p:nvSpPr>
        <p:spPr bwMode="auto">
          <a:xfrm>
            <a:off x="2063750" y="1125538"/>
            <a:ext cx="2389176" cy="757130"/>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GB"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Trees dominate over weeds</a:t>
            </a:r>
            <a:endPar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endParaRPr>
          </a:p>
        </p:txBody>
      </p:sp>
      <p:sp>
        <p:nvSpPr>
          <p:cNvPr id="933896" name="Line 8"/>
          <p:cNvSpPr>
            <a:spLocks noChangeShapeType="1"/>
          </p:cNvSpPr>
          <p:nvPr/>
        </p:nvSpPr>
        <p:spPr bwMode="auto">
          <a:xfrm>
            <a:off x="3863976" y="5300664"/>
            <a:ext cx="1008063" cy="433387"/>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pic>
        <p:nvPicPr>
          <p:cNvPr id="24586" name="Picture 13"/>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5447928" y="5767884"/>
            <a:ext cx="1800522" cy="685453"/>
          </a:xfrm>
          <a:prstGeom prst="rect">
            <a:avLst/>
          </a:prstGeom>
          <a:noFill/>
          <a:ln w="12700">
            <a:noFill/>
            <a:miter lim="800000"/>
            <a:headEnd/>
            <a:tailEnd/>
          </a:ln>
        </p:spPr>
      </p:pic>
      <p:sp>
        <p:nvSpPr>
          <p:cNvPr id="933902" name="Line 14"/>
          <p:cNvSpPr>
            <a:spLocks noChangeShapeType="1"/>
          </p:cNvSpPr>
          <p:nvPr/>
        </p:nvSpPr>
        <p:spPr bwMode="auto">
          <a:xfrm flipH="1">
            <a:off x="6600056" y="3429002"/>
            <a:ext cx="567514" cy="2232247"/>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33903" name="Line 15"/>
          <p:cNvSpPr>
            <a:spLocks noChangeShapeType="1"/>
          </p:cNvSpPr>
          <p:nvPr/>
        </p:nvSpPr>
        <p:spPr bwMode="auto">
          <a:xfrm flipV="1">
            <a:off x="8024827" y="1484313"/>
            <a:ext cx="158737" cy="1158869"/>
          </a:xfrm>
          <a:prstGeom prst="line">
            <a:avLst/>
          </a:prstGeom>
          <a:noFill/>
          <a:ln w="63500">
            <a:solidFill>
              <a:srgbClr val="FD0B0B"/>
            </a:solidFill>
            <a:round/>
            <a:headEnd type="oval" w="med" len="med"/>
            <a:tailEnd type="stealth" w="med" len="med"/>
          </a:ln>
        </p:spPr>
        <p:txBody>
          <a:bodyPr/>
          <a:lstStyle/>
          <a:p>
            <a:endParaRPr lang="en-GB" dirty="0">
              <a:latin typeface="Calibri" pitchFamily="34" charset="0"/>
              <a:cs typeface="Calibri" pitchFamily="34" charset="0"/>
            </a:endParaRPr>
          </a:p>
        </p:txBody>
      </p:sp>
      <p:sp>
        <p:nvSpPr>
          <p:cNvPr id="933890" name="Text Box 2"/>
          <p:cNvSpPr txBox="1">
            <a:spLocks noChangeArrowheads="1"/>
          </p:cNvSpPr>
          <p:nvPr/>
        </p:nvSpPr>
        <p:spPr bwMode="auto">
          <a:xfrm>
            <a:off x="1847528" y="223813"/>
            <a:ext cx="2891150" cy="424732"/>
          </a:xfrm>
          <a:prstGeom prst="rect">
            <a:avLst/>
          </a:prstGeom>
          <a:solidFill>
            <a:srgbClr val="326A00">
              <a:alpha val="52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a:lnSpc>
                <a:spcPct val="90000"/>
              </a:lnSpc>
              <a:spcBef>
                <a:spcPts val="0"/>
              </a:spcBef>
              <a:defRPr/>
            </a:pPr>
            <a:r>
              <a:rPr lang="en-US" sz="2400" b="1" dirty="0">
                <a:solidFill>
                  <a:schemeClr val="accent6">
                    <a:lumMod val="60000"/>
                    <a:lumOff val="40000"/>
                  </a:schemeClr>
                </a:solidFill>
                <a:effectLst>
                  <a:outerShdw blurRad="38100" dist="38100" dir="2700000" algn="tl">
                    <a:srgbClr val="000000">
                      <a:alpha val="43137"/>
                    </a:srgbClr>
                  </a:outerShdw>
                </a:effectLst>
                <a:latin typeface="Calibri" pitchFamily="34" charset="0"/>
              </a:rPr>
              <a:t>Stage 1 Degradation</a:t>
            </a:r>
          </a:p>
        </p:txBody>
      </p:sp>
    </p:spTree>
    <p:custDataLst>
      <p:tags r:id="rId1"/>
    </p:custDataLst>
    <p:extLst>
      <p:ext uri="{BB962C8B-B14F-4D97-AF65-F5344CB8AC3E}">
        <p14:creationId xmlns:p14="http://schemas.microsoft.com/office/powerpoint/2010/main" val="3899147493"/>
      </p:ext>
    </p:extLst>
  </p:cSld>
  <p:clrMapOvr>
    <a:masterClrMapping/>
  </p:clrMapOvr>
  <p:transition advTm="974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33900"/>
                                        </p:tgtEl>
                                        <p:attrNameLst>
                                          <p:attrName>style.visibility</p:attrName>
                                        </p:attrNameLst>
                                      </p:cBhvr>
                                      <p:to>
                                        <p:strVal val="visible"/>
                                      </p:to>
                                    </p:set>
                                    <p:anim calcmode="lin" valueType="num">
                                      <p:cBhvr additive="base">
                                        <p:cTn id="7" dur="500" fill="hold"/>
                                        <p:tgtEl>
                                          <p:spTgt spid="933900"/>
                                        </p:tgtEl>
                                        <p:attrNameLst>
                                          <p:attrName>ppt_x</p:attrName>
                                        </p:attrNameLst>
                                      </p:cBhvr>
                                      <p:tavLst>
                                        <p:tav tm="0">
                                          <p:val>
                                            <p:strVal val="#ppt_x"/>
                                          </p:val>
                                        </p:tav>
                                        <p:tav tm="100000">
                                          <p:val>
                                            <p:strVal val="#ppt_x"/>
                                          </p:val>
                                        </p:tav>
                                      </p:tavLst>
                                    </p:anim>
                                    <p:anim calcmode="lin" valueType="num">
                                      <p:cBhvr additive="base">
                                        <p:cTn id="8" dur="500" fill="hold"/>
                                        <p:tgtEl>
                                          <p:spTgt spid="93390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1500"/>
                                  </p:stCondLst>
                                  <p:childTnLst>
                                    <p:set>
                                      <p:cBhvr>
                                        <p:cTn id="11" dur="1" fill="hold">
                                          <p:stCondLst>
                                            <p:cond delay="0"/>
                                          </p:stCondLst>
                                        </p:cTn>
                                        <p:tgtEl>
                                          <p:spTgt spid="933897"/>
                                        </p:tgtEl>
                                        <p:attrNameLst>
                                          <p:attrName>style.visibility</p:attrName>
                                        </p:attrNameLst>
                                      </p:cBhvr>
                                      <p:to>
                                        <p:strVal val="visible"/>
                                      </p:to>
                                    </p:set>
                                    <p:anim calcmode="lin" valueType="num">
                                      <p:cBhvr additive="base">
                                        <p:cTn id="12" dur="500" fill="hold"/>
                                        <p:tgtEl>
                                          <p:spTgt spid="933897"/>
                                        </p:tgtEl>
                                        <p:attrNameLst>
                                          <p:attrName>ppt_x</p:attrName>
                                        </p:attrNameLst>
                                      </p:cBhvr>
                                      <p:tavLst>
                                        <p:tav tm="0">
                                          <p:val>
                                            <p:strVal val="#ppt_x"/>
                                          </p:val>
                                        </p:tav>
                                        <p:tav tm="100000">
                                          <p:val>
                                            <p:strVal val="#ppt_x"/>
                                          </p:val>
                                        </p:tav>
                                      </p:tavLst>
                                    </p:anim>
                                    <p:anim calcmode="lin" valueType="num">
                                      <p:cBhvr additive="base">
                                        <p:cTn id="13" dur="500" fill="hold"/>
                                        <p:tgtEl>
                                          <p:spTgt spid="933897"/>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1500"/>
                                  </p:stCondLst>
                                  <p:childTnLst>
                                    <p:set>
                                      <p:cBhvr>
                                        <p:cTn id="15" dur="1" fill="hold">
                                          <p:stCondLst>
                                            <p:cond delay="0"/>
                                          </p:stCondLst>
                                        </p:cTn>
                                        <p:tgtEl>
                                          <p:spTgt spid="933896"/>
                                        </p:tgtEl>
                                        <p:attrNameLst>
                                          <p:attrName>style.visibility</p:attrName>
                                        </p:attrNameLst>
                                      </p:cBhvr>
                                      <p:to>
                                        <p:strVal val="visible"/>
                                      </p:to>
                                    </p:set>
                                    <p:anim calcmode="lin" valueType="num">
                                      <p:cBhvr additive="base">
                                        <p:cTn id="16" dur="500" fill="hold"/>
                                        <p:tgtEl>
                                          <p:spTgt spid="933896"/>
                                        </p:tgtEl>
                                        <p:attrNameLst>
                                          <p:attrName>ppt_x</p:attrName>
                                        </p:attrNameLst>
                                      </p:cBhvr>
                                      <p:tavLst>
                                        <p:tav tm="0">
                                          <p:val>
                                            <p:strVal val="#ppt_x"/>
                                          </p:val>
                                        </p:tav>
                                        <p:tav tm="100000">
                                          <p:val>
                                            <p:strVal val="#ppt_x"/>
                                          </p:val>
                                        </p:tav>
                                      </p:tavLst>
                                    </p:anim>
                                    <p:anim calcmode="lin" valueType="num">
                                      <p:cBhvr additive="base">
                                        <p:cTn id="17" dur="500" fill="hold"/>
                                        <p:tgtEl>
                                          <p:spTgt spid="933896"/>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933891"/>
                                        </p:tgtEl>
                                        <p:attrNameLst>
                                          <p:attrName>style.visibility</p:attrName>
                                        </p:attrNameLst>
                                      </p:cBhvr>
                                      <p:to>
                                        <p:strVal val="visible"/>
                                      </p:to>
                                    </p:set>
                                    <p:anim calcmode="lin" valueType="num">
                                      <p:cBhvr additive="base">
                                        <p:cTn id="21" dur="500" fill="hold"/>
                                        <p:tgtEl>
                                          <p:spTgt spid="933891"/>
                                        </p:tgtEl>
                                        <p:attrNameLst>
                                          <p:attrName>ppt_x</p:attrName>
                                        </p:attrNameLst>
                                      </p:cBhvr>
                                      <p:tavLst>
                                        <p:tav tm="0">
                                          <p:val>
                                            <p:strVal val="#ppt_x"/>
                                          </p:val>
                                        </p:tav>
                                        <p:tav tm="100000">
                                          <p:val>
                                            <p:strVal val="#ppt_x"/>
                                          </p:val>
                                        </p:tav>
                                      </p:tavLst>
                                    </p:anim>
                                    <p:anim calcmode="lin" valueType="num">
                                      <p:cBhvr additive="base">
                                        <p:cTn id="22" dur="500" fill="hold"/>
                                        <p:tgtEl>
                                          <p:spTgt spid="933891"/>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33894"/>
                                        </p:tgtEl>
                                        <p:attrNameLst>
                                          <p:attrName>style.visibility</p:attrName>
                                        </p:attrNameLst>
                                      </p:cBhvr>
                                      <p:to>
                                        <p:strVal val="visible"/>
                                      </p:to>
                                    </p:set>
                                    <p:anim calcmode="lin" valueType="num">
                                      <p:cBhvr additive="base">
                                        <p:cTn id="25" dur="500" fill="hold"/>
                                        <p:tgtEl>
                                          <p:spTgt spid="933894"/>
                                        </p:tgtEl>
                                        <p:attrNameLst>
                                          <p:attrName>ppt_x</p:attrName>
                                        </p:attrNameLst>
                                      </p:cBhvr>
                                      <p:tavLst>
                                        <p:tav tm="0">
                                          <p:val>
                                            <p:strVal val="#ppt_x"/>
                                          </p:val>
                                        </p:tav>
                                        <p:tav tm="100000">
                                          <p:val>
                                            <p:strVal val="#ppt_x"/>
                                          </p:val>
                                        </p:tav>
                                      </p:tavLst>
                                    </p:anim>
                                    <p:anim calcmode="lin" valueType="num">
                                      <p:cBhvr additive="base">
                                        <p:cTn id="26" dur="500" fill="hold"/>
                                        <p:tgtEl>
                                          <p:spTgt spid="933894"/>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933893"/>
                                        </p:tgtEl>
                                        <p:attrNameLst>
                                          <p:attrName>style.visibility</p:attrName>
                                        </p:attrNameLst>
                                      </p:cBhvr>
                                      <p:to>
                                        <p:strVal val="visible"/>
                                      </p:to>
                                    </p:set>
                                    <p:anim calcmode="lin" valueType="num">
                                      <p:cBhvr additive="base">
                                        <p:cTn id="30" dur="500" fill="hold"/>
                                        <p:tgtEl>
                                          <p:spTgt spid="933893"/>
                                        </p:tgtEl>
                                        <p:attrNameLst>
                                          <p:attrName>ppt_x</p:attrName>
                                        </p:attrNameLst>
                                      </p:cBhvr>
                                      <p:tavLst>
                                        <p:tav tm="0">
                                          <p:val>
                                            <p:strVal val="#ppt_x"/>
                                          </p:val>
                                        </p:tav>
                                        <p:tav tm="100000">
                                          <p:val>
                                            <p:strVal val="#ppt_x"/>
                                          </p:val>
                                        </p:tav>
                                      </p:tavLst>
                                    </p:anim>
                                    <p:anim calcmode="lin" valueType="num">
                                      <p:cBhvr additive="base">
                                        <p:cTn id="31" dur="500" fill="hold"/>
                                        <p:tgtEl>
                                          <p:spTgt spid="93389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33895"/>
                                        </p:tgtEl>
                                        <p:attrNameLst>
                                          <p:attrName>style.visibility</p:attrName>
                                        </p:attrNameLst>
                                      </p:cBhvr>
                                      <p:to>
                                        <p:strVal val="visible"/>
                                      </p:to>
                                    </p:set>
                                    <p:anim calcmode="lin" valueType="num">
                                      <p:cBhvr additive="base">
                                        <p:cTn id="34" dur="500" fill="hold"/>
                                        <p:tgtEl>
                                          <p:spTgt spid="933895"/>
                                        </p:tgtEl>
                                        <p:attrNameLst>
                                          <p:attrName>ppt_x</p:attrName>
                                        </p:attrNameLst>
                                      </p:cBhvr>
                                      <p:tavLst>
                                        <p:tav tm="0">
                                          <p:val>
                                            <p:strVal val="#ppt_x"/>
                                          </p:val>
                                        </p:tav>
                                        <p:tav tm="100000">
                                          <p:val>
                                            <p:strVal val="#ppt_x"/>
                                          </p:val>
                                        </p:tav>
                                      </p:tavLst>
                                    </p:anim>
                                    <p:anim calcmode="lin" valueType="num">
                                      <p:cBhvr additive="base">
                                        <p:cTn id="35" dur="500" fill="hold"/>
                                        <p:tgtEl>
                                          <p:spTgt spid="933895"/>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933902"/>
                                        </p:tgtEl>
                                        <p:attrNameLst>
                                          <p:attrName>style.visibility</p:attrName>
                                        </p:attrNameLst>
                                      </p:cBhvr>
                                      <p:to>
                                        <p:strVal val="visible"/>
                                      </p:to>
                                    </p:set>
                                    <p:anim calcmode="lin" valueType="num">
                                      <p:cBhvr additive="base">
                                        <p:cTn id="38" dur="500" fill="hold"/>
                                        <p:tgtEl>
                                          <p:spTgt spid="933902"/>
                                        </p:tgtEl>
                                        <p:attrNameLst>
                                          <p:attrName>ppt_x</p:attrName>
                                        </p:attrNameLst>
                                      </p:cBhvr>
                                      <p:tavLst>
                                        <p:tav tm="0">
                                          <p:val>
                                            <p:strVal val="#ppt_x"/>
                                          </p:val>
                                        </p:tav>
                                        <p:tav tm="100000">
                                          <p:val>
                                            <p:strVal val="#ppt_x"/>
                                          </p:val>
                                        </p:tav>
                                      </p:tavLst>
                                    </p:anim>
                                    <p:anim calcmode="lin" valueType="num">
                                      <p:cBhvr additive="base">
                                        <p:cTn id="39" dur="500" fill="hold"/>
                                        <p:tgtEl>
                                          <p:spTgt spid="93390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933903"/>
                                        </p:tgtEl>
                                        <p:attrNameLst>
                                          <p:attrName>style.visibility</p:attrName>
                                        </p:attrNameLst>
                                      </p:cBhvr>
                                      <p:to>
                                        <p:strVal val="visible"/>
                                      </p:to>
                                    </p:set>
                                    <p:anim calcmode="lin" valueType="num">
                                      <p:cBhvr additive="base">
                                        <p:cTn id="42" dur="500" fill="hold"/>
                                        <p:tgtEl>
                                          <p:spTgt spid="933903"/>
                                        </p:tgtEl>
                                        <p:attrNameLst>
                                          <p:attrName>ppt_x</p:attrName>
                                        </p:attrNameLst>
                                      </p:cBhvr>
                                      <p:tavLst>
                                        <p:tav tm="0">
                                          <p:val>
                                            <p:strVal val="#ppt_x"/>
                                          </p:val>
                                        </p:tav>
                                        <p:tav tm="100000">
                                          <p:val>
                                            <p:strVal val="#ppt_x"/>
                                          </p:val>
                                        </p:tav>
                                      </p:tavLst>
                                    </p:anim>
                                    <p:anim calcmode="lin" valueType="num">
                                      <p:cBhvr additive="base">
                                        <p:cTn id="43" dur="500" fill="hold"/>
                                        <p:tgtEl>
                                          <p:spTgt spid="9339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891" grpId="0" animBg="1"/>
      <p:bldP spid="933893" grpId="0" animBg="1"/>
      <p:bldP spid="933894" grpId="0" animBg="1"/>
      <p:bldP spid="933895" grpId="0" animBg="1"/>
      <p:bldP spid="933897" grpId="0" animBg="1"/>
      <p:bldP spid="933900" grpId="0" animBg="1"/>
      <p:bldP spid="933896" grpId="0" animBg="1"/>
      <p:bldP spid="933902" grpId="0" animBg="1"/>
      <p:bldP spid="93390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056567-CB5E-7461-EE55-06B3CD813BC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Lst>
          </a:blip>
          <a:srcRect t="5742" b="7251"/>
          <a:stretch/>
        </p:blipFill>
        <p:spPr>
          <a:xfrm>
            <a:off x="-60637" y="-99392"/>
            <a:ext cx="12252637" cy="6912768"/>
          </a:xfrm>
          <a:prstGeom prst="rect">
            <a:avLst/>
          </a:prstGeom>
        </p:spPr>
      </p:pic>
      <p:sp>
        <p:nvSpPr>
          <p:cNvPr id="937986" name="Text Box 2"/>
          <p:cNvSpPr txBox="1">
            <a:spLocks noChangeArrowheads="1"/>
          </p:cNvSpPr>
          <p:nvPr/>
        </p:nvSpPr>
        <p:spPr bwMode="auto">
          <a:xfrm>
            <a:off x="11088" y="-65012"/>
            <a:ext cx="3276600" cy="1200329"/>
          </a:xfrm>
          <a:prstGeom prst="rect">
            <a:avLst/>
          </a:prstGeom>
          <a:solidFill>
            <a:srgbClr val="326A00">
              <a:alpha val="2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gn="ctr">
              <a:lnSpc>
                <a:spcPct val="100000"/>
              </a:lnSpc>
              <a:spcBef>
                <a:spcPts val="0"/>
              </a:spcBef>
              <a:defRPr sz="3600" b="1">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r>
              <a:rPr lang="en-GB" dirty="0"/>
              <a:t>Recommended Action</a:t>
            </a:r>
            <a:endParaRPr lang="en-US" dirty="0"/>
          </a:p>
        </p:txBody>
      </p:sp>
      <p:sp>
        <p:nvSpPr>
          <p:cNvPr id="937987" name="Text Box 3"/>
          <p:cNvSpPr txBox="1">
            <a:spLocks noChangeArrowheads="1"/>
          </p:cNvSpPr>
          <p:nvPr/>
        </p:nvSpPr>
        <p:spPr bwMode="auto">
          <a:xfrm>
            <a:off x="4223791" y="-27384"/>
            <a:ext cx="7840797" cy="646331"/>
          </a:xfrm>
          <a:prstGeom prst="rect">
            <a:avLst/>
          </a:prstGeom>
          <a:solidFill>
            <a:srgbClr val="326A00">
              <a:alpha val="2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nSpc>
                <a:spcPct val="100000"/>
              </a:lnSpc>
              <a:spcBef>
                <a:spcPts val="0"/>
              </a:spcBef>
              <a:defRPr sz="3600" b="1">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pPr algn="r"/>
            <a:r>
              <a:rPr lang="en-US" dirty="0"/>
              <a:t>Just protect it from further disturbance.</a:t>
            </a:r>
            <a:endParaRPr lang="en-GB" dirty="0"/>
          </a:p>
        </p:txBody>
      </p:sp>
      <p:sp>
        <p:nvSpPr>
          <p:cNvPr id="6" name="Text Box 3"/>
          <p:cNvSpPr txBox="1">
            <a:spLocks noChangeArrowheads="1"/>
          </p:cNvSpPr>
          <p:nvPr/>
        </p:nvSpPr>
        <p:spPr bwMode="auto">
          <a:xfrm>
            <a:off x="6312024" y="607368"/>
            <a:ext cx="5760640" cy="1754326"/>
          </a:xfrm>
          <a:prstGeom prst="rect">
            <a:avLst/>
          </a:prstGeom>
          <a:solidFill>
            <a:srgbClr val="326A00">
              <a:alpha val="20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defPPr>
              <a:defRPr lang="th-TH"/>
            </a:defPPr>
            <a:lvl1pPr>
              <a:lnSpc>
                <a:spcPct val="100000"/>
              </a:lnSpc>
              <a:spcBef>
                <a:spcPts val="0"/>
              </a:spcBef>
              <a:defRPr sz="3600" b="1">
                <a:solidFill>
                  <a:schemeClr val="accent6">
                    <a:lumMod val="60000"/>
                    <a:lumOff val="40000"/>
                  </a:schemeClr>
                </a:solidFill>
                <a:effectLst>
                  <a:outerShdw blurRad="38100" dist="38100" dir="2700000" algn="tl">
                    <a:srgbClr val="000000">
                      <a:alpha val="43137"/>
                    </a:srgbClr>
                  </a:outerShdw>
                </a:effectLst>
                <a:latin typeface="Calibri" pitchFamily="34" charset="0"/>
              </a:defRPr>
            </a:lvl1pPr>
          </a:lstStyle>
          <a:p>
            <a:pPr algn="r"/>
            <a:r>
              <a:rPr lang="en-GB" dirty="0"/>
              <a:t>PREVENT encroachment, fire, cattle and hunting of seed dispersers.</a:t>
            </a:r>
          </a:p>
        </p:txBody>
      </p:sp>
      <p:pic>
        <p:nvPicPr>
          <p:cNvPr id="7"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42939" y="5040301"/>
            <a:ext cx="2229725" cy="1582131"/>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pic>
        <p:nvPicPr>
          <p:cNvPr id="8"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9336" y="5136686"/>
            <a:ext cx="2376265" cy="1532674"/>
          </a:xfrm>
          <a:prstGeom prst="roundRect">
            <a:avLst>
              <a:gd name="adj" fmla="val 11111"/>
            </a:avLst>
          </a:prstGeom>
          <a:ln w="130175" cap="rnd">
            <a:noFill/>
            <a:prstDash val="solid"/>
          </a:ln>
          <a:effectLst>
            <a:outerShdw blurRad="101600" dist="50800" dir="7200000" sx="104000" sy="104000" algn="tl" rotWithShape="0">
              <a:srgbClr val="000000">
                <a:alpha val="45000"/>
              </a:srgbClr>
            </a:outerShdw>
          </a:effectLst>
          <a:scene3d>
            <a:camera prst="orthographicFront"/>
            <a:lightRig rig="threePt" dir="t">
              <a:rot lat="0" lon="0" rev="19200000"/>
            </a:lightRig>
          </a:scene3d>
          <a:sp3d extrusionH="88900" contourW="50800" prstMaterial="matte">
            <a:bevelT w="165100" prst="coolSlant"/>
            <a:extrusionClr>
              <a:schemeClr val="tx1">
                <a:lumMod val="25000"/>
              </a:schemeClr>
            </a:extrusionClr>
            <a:contourClr>
              <a:schemeClr val="bg1">
                <a:lumMod val="75000"/>
              </a:schemeClr>
            </a:contourClr>
          </a:sp3d>
        </p:spPr>
      </p:pic>
      <p:sp>
        <p:nvSpPr>
          <p:cNvPr id="9" name="&quot;No&quot; Symbol 8"/>
          <p:cNvSpPr/>
          <p:nvPr/>
        </p:nvSpPr>
        <p:spPr bwMode="auto">
          <a:xfrm>
            <a:off x="623392" y="5254280"/>
            <a:ext cx="1368152" cy="1368152"/>
          </a:xfrm>
          <a:prstGeom prst="noSmoking">
            <a:avLst/>
          </a:prstGeom>
          <a:solidFill>
            <a:srgbClr val="FF00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z="2400">
              <a:effectLst>
                <a:outerShdw blurRad="38100" dist="38100" dir="2700000" algn="tl">
                  <a:srgbClr val="000000">
                    <a:alpha val="43137"/>
                  </a:srgbClr>
                </a:outerShdw>
              </a:effectLst>
              <a:cs typeface="Angsana New" pitchFamily="18" charset="-34"/>
            </a:endParaRPr>
          </a:p>
        </p:txBody>
      </p:sp>
      <p:sp>
        <p:nvSpPr>
          <p:cNvPr id="10" name="&quot;No&quot; Symbol 9"/>
          <p:cNvSpPr/>
          <p:nvPr/>
        </p:nvSpPr>
        <p:spPr bwMode="auto">
          <a:xfrm>
            <a:off x="10272382" y="5107659"/>
            <a:ext cx="1442764" cy="1442764"/>
          </a:xfrm>
          <a:prstGeom prst="noSmoking">
            <a:avLst/>
          </a:prstGeom>
          <a:solidFill>
            <a:srgbClr val="FF00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en-US" sz="2400">
              <a:effectLst>
                <a:outerShdw blurRad="38100" dist="38100" dir="2700000" algn="tl">
                  <a:srgbClr val="000000">
                    <a:alpha val="43137"/>
                  </a:srgbClr>
                </a:outerShdw>
              </a:effectLst>
              <a:cs typeface="Angsana New" pitchFamily="18" charset="-34"/>
            </a:endParaRPr>
          </a:p>
        </p:txBody>
      </p:sp>
    </p:spTree>
    <p:extLst>
      <p:ext uri="{BB962C8B-B14F-4D97-AF65-F5344CB8AC3E}">
        <p14:creationId xmlns:p14="http://schemas.microsoft.com/office/powerpoint/2010/main" val="331696693"/>
      </p:ext>
    </p:extLst>
  </p:cSld>
  <p:clrMapOvr>
    <a:masterClrMapping/>
  </p:clrMapOvr>
  <p:transition advTm="4580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10000" fill="hold" nodeType="withEffect">
                                  <p:stCondLst>
                                    <p:cond delay="0"/>
                                  </p:stCondLst>
                                  <p:childTnLst>
                                    <p:animClr clrSpc="rgb" dir="cw">
                                      <p:cBhvr override="childStyle">
                                        <p:cTn id="6" dur="250" autoRev="1" fill="hold"/>
                                        <p:tgtEl>
                                          <p:spTgt spid="8"/>
                                        </p:tgtEl>
                                        <p:attrNameLst>
                                          <p:attrName>style.color</p:attrName>
                                        </p:attrNameLst>
                                      </p:cBhvr>
                                      <p:to>
                                        <a:schemeClr val="bg1"/>
                                      </p:to>
                                    </p:animClr>
                                    <p:animClr clrSpc="rgb" dir="cw">
                                      <p:cBhvr>
                                        <p:cTn id="7" dur="250" autoRev="1" fill="hold"/>
                                        <p:tgtEl>
                                          <p:spTgt spid="8"/>
                                        </p:tgtEl>
                                        <p:attrNameLst>
                                          <p:attrName>fillcolor</p:attrName>
                                        </p:attrNameLst>
                                      </p:cBhvr>
                                      <p:to>
                                        <a:schemeClr val="bg1"/>
                                      </p:to>
                                    </p:animClr>
                                    <p:set>
                                      <p:cBhvr>
                                        <p:cTn id="8" dur="250" autoRev="1" fill="hold"/>
                                        <p:tgtEl>
                                          <p:spTgt spid="8"/>
                                        </p:tgtEl>
                                        <p:attrNameLst>
                                          <p:attrName>fill.type</p:attrName>
                                        </p:attrNameLst>
                                      </p:cBhvr>
                                      <p:to>
                                        <p:strVal val="solid"/>
                                      </p:to>
                                    </p:set>
                                    <p:set>
                                      <p:cBhvr>
                                        <p:cTn id="9" dur="250" autoRev="1" fill="hold"/>
                                        <p:tgtEl>
                                          <p:spTgt spid="8"/>
                                        </p:tgtEl>
                                        <p:attrNameLst>
                                          <p:attrName>fill.on</p:attrName>
                                        </p:attrNameLst>
                                      </p:cBhvr>
                                      <p:to>
                                        <p:strVal val="true"/>
                                      </p:to>
                                    </p:set>
                                  </p:childTnLst>
                                </p:cTn>
                              </p:par>
                              <p:par>
                                <p:cTn id="10" presetID="53"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000" fill="hold"/>
                                        <p:tgtEl>
                                          <p:spTgt spid="9"/>
                                        </p:tgtEl>
                                        <p:attrNameLst>
                                          <p:attrName>ppt_w</p:attrName>
                                        </p:attrNameLst>
                                      </p:cBhvr>
                                      <p:tavLst>
                                        <p:tav tm="0">
                                          <p:val>
                                            <p:fltVal val="0"/>
                                          </p:val>
                                        </p:tav>
                                        <p:tav tm="100000">
                                          <p:val>
                                            <p:strVal val="#ppt_w"/>
                                          </p:val>
                                        </p:tav>
                                      </p:tavLst>
                                    </p:anim>
                                    <p:anim calcmode="lin" valueType="num">
                                      <p:cBhvr>
                                        <p:cTn id="13" dur="2000" fill="hold"/>
                                        <p:tgtEl>
                                          <p:spTgt spid="9"/>
                                        </p:tgtEl>
                                        <p:attrNameLst>
                                          <p:attrName>ppt_h</p:attrName>
                                        </p:attrNameLst>
                                      </p:cBhvr>
                                      <p:tavLst>
                                        <p:tav tm="0">
                                          <p:val>
                                            <p:fltVal val="0"/>
                                          </p:val>
                                        </p:tav>
                                        <p:tav tm="100000">
                                          <p:val>
                                            <p:strVal val="#ppt_h"/>
                                          </p:val>
                                        </p:tav>
                                      </p:tavLst>
                                    </p:anim>
                                    <p:animEffect transition="in" filter="fade">
                                      <p:cBhvr>
                                        <p:cTn id="14" dur="2000"/>
                                        <p:tgtEl>
                                          <p:spTgt spid="9"/>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2000" fill="hold"/>
                                        <p:tgtEl>
                                          <p:spTgt spid="10"/>
                                        </p:tgtEl>
                                        <p:attrNameLst>
                                          <p:attrName>ppt_w</p:attrName>
                                        </p:attrNameLst>
                                      </p:cBhvr>
                                      <p:tavLst>
                                        <p:tav tm="0">
                                          <p:val>
                                            <p:fltVal val="0"/>
                                          </p:val>
                                        </p:tav>
                                        <p:tav tm="100000">
                                          <p:val>
                                            <p:strVal val="#ppt_w"/>
                                          </p:val>
                                        </p:tav>
                                      </p:tavLst>
                                    </p:anim>
                                    <p:anim calcmode="lin" valueType="num">
                                      <p:cBhvr>
                                        <p:cTn id="18" dur="2000" fill="hold"/>
                                        <p:tgtEl>
                                          <p:spTgt spid="10"/>
                                        </p:tgtEl>
                                        <p:attrNameLst>
                                          <p:attrName>ppt_h</p:attrName>
                                        </p:attrNameLst>
                                      </p:cBhvr>
                                      <p:tavLst>
                                        <p:tav tm="0">
                                          <p:val>
                                            <p:fltVal val="0"/>
                                          </p:val>
                                        </p:tav>
                                        <p:tav tm="100000">
                                          <p:val>
                                            <p:strVal val="#ppt_h"/>
                                          </p:val>
                                        </p:tav>
                                      </p:tavLst>
                                    </p:anim>
                                    <p:animEffect transition="in" filter="fade">
                                      <p:cBhvr>
                                        <p:cTn id="19"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631504" y="22517"/>
            <a:ext cx="8958396" cy="6835483"/>
          </a:xfrm>
          <a:prstGeom prst="rect">
            <a:avLst/>
          </a:prstGeom>
          <a:effectLst>
            <a:outerShdw blurRad="330200" dist="88900" dir="8400000" sx="103000" sy="103000" algn="ctr" rotWithShape="0">
              <a:srgbClr val="000000">
                <a:alpha val="96000"/>
              </a:srgbClr>
            </a:outerShdw>
          </a:effectLst>
        </p:spPr>
      </p:pic>
      <p:sp>
        <p:nvSpPr>
          <p:cNvPr id="7" name="Rectangle 6"/>
          <p:cNvSpPr/>
          <p:nvPr/>
        </p:nvSpPr>
        <p:spPr>
          <a:xfrm>
            <a:off x="1703513" y="116633"/>
            <a:ext cx="4498047" cy="646331"/>
          </a:xfrm>
          <a:prstGeom prst="rect">
            <a:avLst/>
          </a:prstGeom>
          <a:solidFill>
            <a:srgbClr val="326A00">
              <a:alpha val="44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gn="ctr">
              <a:lnSpc>
                <a:spcPct val="90000"/>
              </a:lnSpc>
              <a:spcBef>
                <a:spcPts val="0"/>
              </a:spcBef>
              <a:defRPr/>
            </a:pPr>
            <a:r>
              <a:rPr lang="en-GB" sz="40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anose="02020603050405020304" pitchFamily="18" charset="-34"/>
              </a:rPr>
              <a:t>Fire Prevention</a:t>
            </a:r>
            <a:endParaRPr lang="en-US" sz="40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endParaRPr>
          </a:p>
        </p:txBody>
      </p:sp>
    </p:spTree>
    <p:extLst>
      <p:ext uri="{BB962C8B-B14F-4D97-AF65-F5344CB8AC3E}">
        <p14:creationId xmlns:p14="http://schemas.microsoft.com/office/powerpoint/2010/main" val="2153522526"/>
      </p:ext>
    </p:extLst>
  </p:cSld>
  <p:clrMapOvr>
    <a:masterClrMapping/>
  </p:clrMapOvr>
  <mc:AlternateContent xmlns:mc="http://schemas.openxmlformats.org/markup-compatibility/2006" xmlns:p14="http://schemas.microsoft.com/office/powerpoint/2010/main">
    <mc:Choice Requires="p14">
      <p:transition p14:dur="0" advTm="51296"/>
    </mc:Choice>
    <mc:Fallback xmlns="">
      <p:transition advTm="5129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t="11718"/>
          <a:stretch/>
        </p:blipFill>
        <p:spPr>
          <a:xfrm>
            <a:off x="1055441" y="-1"/>
            <a:ext cx="10225136" cy="6858001"/>
          </a:xfrm>
          <a:prstGeom prst="rect">
            <a:avLst/>
          </a:prstGeom>
        </p:spPr>
      </p:pic>
      <p:sp>
        <p:nvSpPr>
          <p:cNvPr id="7" name="Rectangle 6"/>
          <p:cNvSpPr/>
          <p:nvPr/>
        </p:nvSpPr>
        <p:spPr>
          <a:xfrm>
            <a:off x="1343472" y="188640"/>
            <a:ext cx="3384376" cy="646331"/>
          </a:xfrm>
          <a:prstGeom prst="rect">
            <a:avLst/>
          </a:prstGeom>
          <a:solidFill>
            <a:srgbClr val="326A00">
              <a:alpha val="44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gn="ctr">
              <a:lnSpc>
                <a:spcPct val="90000"/>
              </a:lnSpc>
              <a:spcBef>
                <a:spcPts val="0"/>
              </a:spcBef>
              <a:defRPr/>
            </a:pPr>
            <a:r>
              <a:rPr lang="en-GB" sz="40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anose="02020603050405020304" pitchFamily="18" charset="-34"/>
              </a:rPr>
              <a:t>Fire fighting</a:t>
            </a:r>
            <a:endParaRPr lang="en-US" sz="4000" b="1" dirty="0">
              <a:solidFill>
                <a:srgbClr val="E3E500">
                  <a:lumMod val="60000"/>
                  <a:lumOff val="40000"/>
                </a:srgbClr>
              </a:solidFill>
              <a:effectLst>
                <a:outerShdw blurRad="38100" dist="38100" dir="2700000" algn="tl">
                  <a:srgbClr val="000000">
                    <a:alpha val="43137"/>
                  </a:srgbClr>
                </a:outerShdw>
              </a:effectLst>
              <a:latin typeface="Calibri" pitchFamily="34" charset="0"/>
              <a:cs typeface="Angsana New" pitchFamily="18" charset="-34"/>
            </a:endParaRPr>
          </a:p>
        </p:txBody>
      </p:sp>
    </p:spTree>
    <p:extLst>
      <p:ext uri="{BB962C8B-B14F-4D97-AF65-F5344CB8AC3E}">
        <p14:creationId xmlns:p14="http://schemas.microsoft.com/office/powerpoint/2010/main" val="1250024811"/>
      </p:ext>
    </p:extLst>
  </p:cSld>
  <p:clrMapOvr>
    <a:masterClrMapping/>
  </p:clrMapOvr>
  <mc:AlternateContent xmlns:mc="http://schemas.openxmlformats.org/markup-compatibility/2006" xmlns:p14="http://schemas.microsoft.com/office/powerpoint/2010/main">
    <mc:Choice Requires="p14">
      <p:transition p14:dur="0" advTm="28076"/>
    </mc:Choice>
    <mc:Fallback xmlns="">
      <p:transition advTm="28076"/>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a:stretch/>
        </p:blipFill>
        <p:spPr>
          <a:xfrm>
            <a:off x="2423592" y="3733082"/>
            <a:ext cx="4483700" cy="286427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615" y="116632"/>
            <a:ext cx="4595233" cy="3446425"/>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6208896" y="874895"/>
            <a:ext cx="6858000" cy="5108209"/>
          </a:xfrm>
          <a:prstGeom prst="rect">
            <a:avLst/>
          </a:prstGeom>
        </p:spPr>
      </p:pic>
      <p:sp>
        <p:nvSpPr>
          <p:cNvPr id="2" name="Title 1"/>
          <p:cNvSpPr>
            <a:spLocks noGrp="1"/>
          </p:cNvSpPr>
          <p:nvPr>
            <p:ph type="title"/>
          </p:nvPr>
        </p:nvSpPr>
        <p:spPr>
          <a:xfrm>
            <a:off x="8088560" y="188640"/>
            <a:ext cx="3647728" cy="1200329"/>
          </a:xfrm>
          <a:solidFill>
            <a:srgbClr val="326A00">
              <a:alpha val="44000"/>
            </a:srgbClr>
          </a:solidFill>
          <a:ln w="15875">
            <a:solidFill>
              <a:schemeClr val="bg1">
                <a:lumMod val="50000"/>
              </a:schemeClr>
            </a:solidFill>
            <a:miter lim="800000"/>
            <a:headEnd/>
            <a:tailEnd/>
          </a:ln>
          <a:effectLst>
            <a:outerShdw blurRad="330200" dist="152400" dir="5400000" algn="ctr" rotWithShape="0">
              <a:srgbClr val="000000">
                <a:alpha val="99000"/>
              </a:srgbClr>
            </a:outerShdw>
          </a:effectLst>
          <a:scene3d>
            <a:camera prst="orthographicFront"/>
            <a:lightRig rig="threePt" dir="t"/>
          </a:scene3d>
          <a:sp3d>
            <a:bevelT/>
          </a:sp3d>
        </p:spPr>
        <p:txBody>
          <a:bodyPr wrap="square">
            <a:spAutoFit/>
          </a:bodyPr>
          <a:lstStyle/>
          <a:p>
            <a:pPr marL="268288" indent="-268288">
              <a:lnSpc>
                <a:spcPct val="90000"/>
              </a:lnSpc>
              <a:spcBef>
                <a:spcPts val="0"/>
              </a:spcBef>
            </a:pPr>
            <a:r>
              <a:rPr lang="en-US" sz="4000" kern="1200" dirty="0">
                <a:solidFill>
                  <a:srgbClr val="E3E500">
                    <a:lumMod val="60000"/>
                    <a:lumOff val="40000"/>
                  </a:srgbClr>
                </a:solidFill>
                <a:effectLst>
                  <a:outerShdw blurRad="38100" dist="38100" dir="2700000" algn="tl">
                    <a:srgbClr val="000000">
                      <a:alpha val="43137"/>
                    </a:srgbClr>
                  </a:outerShdw>
                </a:effectLst>
                <a:ea typeface="+mn-ea"/>
                <a:cs typeface="Angsana New" panose="02020603050405020304" pitchFamily="18" charset="-34"/>
              </a:rPr>
              <a:t>“Restoration” in Sabah</a:t>
            </a:r>
            <a:endParaRPr lang="en-GB" sz="4000" kern="1200" dirty="0">
              <a:solidFill>
                <a:srgbClr val="E3E500">
                  <a:lumMod val="60000"/>
                  <a:lumOff val="40000"/>
                </a:srgbClr>
              </a:solidFill>
              <a:effectLst>
                <a:outerShdw blurRad="38100" dist="38100" dir="2700000" algn="tl">
                  <a:srgbClr val="000000">
                    <a:alpha val="43137"/>
                  </a:srgbClr>
                </a:outerShdw>
              </a:effectLst>
              <a:ea typeface="+mn-ea"/>
              <a:cs typeface="Angsana New" panose="02020603050405020304" pitchFamily="18" charset="-34"/>
            </a:endParaRPr>
          </a:p>
        </p:txBody>
      </p:sp>
    </p:spTree>
    <p:extLst>
      <p:ext uri="{BB962C8B-B14F-4D97-AF65-F5344CB8AC3E}">
        <p14:creationId xmlns:p14="http://schemas.microsoft.com/office/powerpoint/2010/main" val="3928090109"/>
      </p:ext>
    </p:extLst>
  </p:cSld>
  <p:clrMapOvr>
    <a:masterClrMapping/>
  </p:clrMapOvr>
  <mc:AlternateContent xmlns:mc="http://schemas.openxmlformats.org/markup-compatibility/2006" xmlns:p14="http://schemas.microsoft.com/office/powerpoint/2010/main">
    <mc:Choice Requires="p14">
      <p:transition spd="slow" p14:dur="2000" advTm="136334"/>
    </mc:Choice>
    <mc:Fallback xmlns="">
      <p:transition spd="slow" advTm="136334"/>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21.5|11|19.7|9.2"/>
</p:tagLst>
</file>

<file path=ppt/tags/tag10.xml><?xml version="1.0" encoding="utf-8"?>
<p:tagLst xmlns:a="http://schemas.openxmlformats.org/drawingml/2006/main" xmlns:r="http://schemas.openxmlformats.org/officeDocument/2006/relationships" xmlns:p="http://schemas.openxmlformats.org/presentationml/2006/main">
  <p:tag name="TIMING" val="|91.2|2.6|53.1"/>
</p:tagLst>
</file>

<file path=ppt/tags/tag11.xml><?xml version="1.0" encoding="utf-8"?>
<p:tagLst xmlns:a="http://schemas.openxmlformats.org/drawingml/2006/main" xmlns:r="http://schemas.openxmlformats.org/officeDocument/2006/relationships" xmlns:p="http://schemas.openxmlformats.org/presentationml/2006/main">
  <p:tag name="TIMING" val="|91.2|2.6|53.1"/>
</p:tagLst>
</file>

<file path=ppt/tags/tag12.xml><?xml version="1.0" encoding="utf-8"?>
<p:tagLst xmlns:a="http://schemas.openxmlformats.org/drawingml/2006/main" xmlns:r="http://schemas.openxmlformats.org/officeDocument/2006/relationships" xmlns:p="http://schemas.openxmlformats.org/presentationml/2006/main">
  <p:tag name="TIMING" val="|10.6|0.5|0.5|0.7"/>
</p:tagLst>
</file>

<file path=ppt/tags/tag13.xml><?xml version="1.0" encoding="utf-8"?>
<p:tagLst xmlns:a="http://schemas.openxmlformats.org/drawingml/2006/main" xmlns:r="http://schemas.openxmlformats.org/officeDocument/2006/relationships" xmlns:p="http://schemas.openxmlformats.org/presentationml/2006/main">
  <p:tag name="TIMING" val="|0.5"/>
</p:tagLst>
</file>

<file path=ppt/tags/tag2.xml><?xml version="1.0" encoding="utf-8"?>
<p:tagLst xmlns:a="http://schemas.openxmlformats.org/drawingml/2006/main" xmlns:r="http://schemas.openxmlformats.org/officeDocument/2006/relationships" xmlns:p="http://schemas.openxmlformats.org/presentationml/2006/main">
  <p:tag name="TIMING" val="|5.2|27|22.2|7.6"/>
</p:tagLst>
</file>

<file path=ppt/tags/tag3.xml><?xml version="1.0" encoding="utf-8"?>
<p:tagLst xmlns:a="http://schemas.openxmlformats.org/drawingml/2006/main" xmlns:r="http://schemas.openxmlformats.org/officeDocument/2006/relationships" xmlns:p="http://schemas.openxmlformats.org/presentationml/2006/main">
  <p:tag name="TIMING" val="|70.5"/>
</p:tagLst>
</file>

<file path=ppt/tags/tag4.xml><?xml version="1.0" encoding="utf-8"?>
<p:tagLst xmlns:a="http://schemas.openxmlformats.org/drawingml/2006/main" xmlns:r="http://schemas.openxmlformats.org/officeDocument/2006/relationships" xmlns:p="http://schemas.openxmlformats.org/presentationml/2006/main">
  <p:tag name="TIMING" val="|20.9|23.7|52.6"/>
</p:tagLst>
</file>

<file path=ppt/tags/tag5.xml><?xml version="1.0" encoding="utf-8"?>
<p:tagLst xmlns:a="http://schemas.openxmlformats.org/drawingml/2006/main" xmlns:r="http://schemas.openxmlformats.org/officeDocument/2006/relationships" xmlns:p="http://schemas.openxmlformats.org/presentationml/2006/main">
  <p:tag name="TIMING" val="|14.7|37.1"/>
</p:tagLst>
</file>

<file path=ppt/tags/tag6.xml><?xml version="1.0" encoding="utf-8"?>
<p:tagLst xmlns:a="http://schemas.openxmlformats.org/drawingml/2006/main" xmlns:r="http://schemas.openxmlformats.org/officeDocument/2006/relationships" xmlns:p="http://schemas.openxmlformats.org/presentationml/2006/main">
  <p:tag name="TIMING" val="|84.2"/>
</p:tagLst>
</file>

<file path=ppt/tags/tag7.xml><?xml version="1.0" encoding="utf-8"?>
<p:tagLst xmlns:a="http://schemas.openxmlformats.org/drawingml/2006/main" xmlns:r="http://schemas.openxmlformats.org/officeDocument/2006/relationships" xmlns:p="http://schemas.openxmlformats.org/presentationml/2006/main">
  <p:tag name="TIMING" val="|41.1|6.2|99.2"/>
</p:tagLst>
</file>

<file path=ppt/tags/tag8.xml><?xml version="1.0" encoding="utf-8"?>
<p:tagLst xmlns:a="http://schemas.openxmlformats.org/drawingml/2006/main" xmlns:r="http://schemas.openxmlformats.org/officeDocument/2006/relationships" xmlns:p="http://schemas.openxmlformats.org/presentationml/2006/main">
  <p:tag name="TIMING" val="|6"/>
</p:tagLst>
</file>

<file path=ppt/tags/tag9.xml><?xml version="1.0" encoding="utf-8"?>
<p:tagLst xmlns:a="http://schemas.openxmlformats.org/drawingml/2006/main" xmlns:r="http://schemas.openxmlformats.org/officeDocument/2006/relationships" xmlns:p="http://schemas.openxmlformats.org/presentationml/2006/main">
  <p:tag name="TIMING" val="|17.3|10.4|3.3|8.1"/>
</p:tagLst>
</file>

<file path=ppt/theme/theme1.xml><?xml version="1.0" encoding="utf-8"?>
<a:theme xmlns:a="http://schemas.openxmlformats.org/drawingml/2006/main" name="forests">
  <a:themeElements>
    <a:clrScheme name="">
      <a:dk1>
        <a:srgbClr val="438E00"/>
      </a:dk1>
      <a:lt1>
        <a:srgbClr val="A2FFA3"/>
      </a:lt1>
      <a:dk2>
        <a:srgbClr val="387600"/>
      </a:dk2>
      <a:lt2>
        <a:srgbClr val="3365FB"/>
      </a:lt2>
      <a:accent1>
        <a:srgbClr val="00FF00"/>
      </a:accent1>
      <a:accent2>
        <a:srgbClr val="FAFD00"/>
      </a:accent2>
      <a:accent3>
        <a:srgbClr val="AEBDAA"/>
      </a:accent3>
      <a:accent4>
        <a:srgbClr val="8ADA8B"/>
      </a:accent4>
      <a:accent5>
        <a:srgbClr val="AAFFAA"/>
      </a:accent5>
      <a:accent6>
        <a:srgbClr val="E3E500"/>
      </a:accent6>
      <a:hlink>
        <a:srgbClr val="FF5008"/>
      </a:hlink>
      <a:folHlink>
        <a:srgbClr val="A3F25F"/>
      </a:folHlink>
    </a:clrScheme>
    <a:fontScheme name="forests.ppt">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Book Antiqua"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Book Antiqua" pitchFamily="18" charset="0"/>
          </a:defRPr>
        </a:defPPr>
      </a:lstStyle>
    </a:lnDef>
  </a:objectDefaults>
  <a:extraClrSchemeLst>
    <a:extraClrScheme>
      <a:clrScheme name="forests.pp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ests.pp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ests.pp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ests.pp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ests.pp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ests.pp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ests.pp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4_forests">
  <a:themeElements>
    <a:clrScheme name="">
      <a:dk1>
        <a:srgbClr val="438E00"/>
      </a:dk1>
      <a:lt1>
        <a:srgbClr val="A2FFA3"/>
      </a:lt1>
      <a:dk2>
        <a:srgbClr val="387600"/>
      </a:dk2>
      <a:lt2>
        <a:srgbClr val="3365FB"/>
      </a:lt2>
      <a:accent1>
        <a:srgbClr val="00FF00"/>
      </a:accent1>
      <a:accent2>
        <a:srgbClr val="FAFD00"/>
      </a:accent2>
      <a:accent3>
        <a:srgbClr val="AEBDAA"/>
      </a:accent3>
      <a:accent4>
        <a:srgbClr val="8ADA8B"/>
      </a:accent4>
      <a:accent5>
        <a:srgbClr val="AAFFAA"/>
      </a:accent5>
      <a:accent6>
        <a:srgbClr val="E3E500"/>
      </a:accent6>
      <a:hlink>
        <a:srgbClr val="FF5008"/>
      </a:hlink>
      <a:folHlink>
        <a:srgbClr val="A3F25F"/>
      </a:folHlink>
    </a:clrScheme>
    <a:fontScheme name="forests.ppt">
      <a:majorFont>
        <a:latin typeface="Book Antiqua"/>
        <a:ea typeface=""/>
        <a:cs typeface=""/>
      </a:majorFont>
      <a:minorFont>
        <a:latin typeface="Book Antiqu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Book Antiqua"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th-TH" sz="2800" b="0" i="0" u="none" strike="noStrike" cap="none" normalizeH="0" baseline="0" smtClean="0">
            <a:ln>
              <a:noFill/>
            </a:ln>
            <a:solidFill>
              <a:schemeClr val="tx1"/>
            </a:solidFill>
            <a:effectLst/>
            <a:latin typeface="Book Antiqua" pitchFamily="18" charset="0"/>
          </a:defRPr>
        </a:defPPr>
      </a:lstStyle>
    </a:lnDef>
  </a:objectDefaults>
  <a:extraClrSchemeLst>
    <a:extraClrScheme>
      <a:clrScheme name="forests.ppt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ests.ppt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ests.ppt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ests.ppt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ests.pp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ests.pp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ests.pp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12147</TotalTime>
  <Words>1591</Words>
  <Application>Microsoft Office PowerPoint</Application>
  <PresentationFormat>Widescreen</PresentationFormat>
  <Paragraphs>167</Paragraphs>
  <Slides>48</Slides>
  <Notes>27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48</vt:i4>
      </vt:variant>
    </vt:vector>
  </HeadingPairs>
  <TitlesOfParts>
    <vt:vector size="55" baseType="lpstr">
      <vt:lpstr>Book Antiqua</vt:lpstr>
      <vt:lpstr>Calibri</vt:lpstr>
      <vt:lpstr>Calibri Light</vt:lpstr>
      <vt:lpstr>Times New Roman</vt:lpstr>
      <vt:lpstr>Wingdings</vt:lpstr>
      <vt:lpstr>forests</vt:lpstr>
      <vt:lpstr>4_forests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“Restoration” in Sabah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Accelerated natural regeneration. TAKE CARE OF WHAT'S ALREADY THERE. Weeding  + fertilizer for natural regenerants.</vt:lpstr>
      <vt:lpstr>Framework Tree Species - Characteristics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Seedling dynamics – self sustained forest ecosystem</vt:lpstr>
      <vt:lpstr>PowerPoint Presentation</vt:lpstr>
      <vt:lpstr>PowerPoint Presentation</vt:lpstr>
      <vt:lpstr>PowerPoint Presentation</vt:lpstr>
      <vt:lpstr>PowerPoint Presentation</vt:lpstr>
      <vt:lpstr>UPM Bintulu Campus – just planted 2018</vt:lpstr>
      <vt:lpstr>UPM Bintulu Campus – 26 years, 6,000 trees/ha, 20 spp, mean survival=60%</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Forest Restoration Research Unit</dc:title>
  <dc:creator>Steve</dc:creator>
  <cp:lastModifiedBy>Stephen Elliott</cp:lastModifiedBy>
  <cp:revision>352</cp:revision>
  <dcterms:modified xsi:type="dcterms:W3CDTF">2022-09-13T13:17:09Z</dcterms:modified>
</cp:coreProperties>
</file>