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7" r:id="rId8"/>
    <p:sldId id="259" r:id="rId9"/>
    <p:sldId id="268" r:id="rId10"/>
    <p:sldId id="263" r:id="rId11"/>
    <p:sldId id="266" r:id="rId12"/>
    <p:sldId id="265" r:id="rId13"/>
    <p:sldId id="269" r:id="rId14"/>
    <p:sldId id="270" r:id="rId15"/>
    <p:sldId id="271" r:id="rId16"/>
    <p:sldId id="272" r:id="rId17"/>
    <p:sldId id="273" r:id="rId18"/>
    <p:sldId id="264" r:id="rId19"/>
    <p:sldId id="275" r:id="rId20"/>
    <p:sldId id="276" r:id="rId21"/>
    <p:sldId id="277" r:id="rId22"/>
    <p:sldId id="279" r:id="rId23"/>
    <p:sldId id="278" r:id="rId24"/>
    <p:sldId id="281" r:id="rId25"/>
    <p:sldId id="280" r:id="rId26"/>
    <p:sldId id="282" r:id="rId27"/>
    <p:sldId id="283" r:id="rId28"/>
    <p:sldId id="284" r:id="rId29"/>
    <p:sldId id="285" r:id="rId30"/>
    <p:sldId id="286" r:id="rId31"/>
    <p:sldId id="287" r:id="rId32"/>
    <p:sldId id="289" r:id="rId33"/>
    <p:sldId id="288" r:id="rId34"/>
    <p:sldId id="290" r:id="rId35"/>
    <p:sldId id="291" r:id="rId36"/>
    <p:sldId id="292" r:id="rId37"/>
    <p:sldId id="294" r:id="rId38"/>
    <p:sldId id="293" r:id="rId39"/>
    <p:sldId id="296" r:id="rId40"/>
    <p:sldId id="295" r:id="rId41"/>
    <p:sldId id="297" r:id="rId42"/>
    <p:sldId id="298" r:id="rId43"/>
    <p:sldId id="300" r:id="rId44"/>
    <p:sldId id="299" r:id="rId45"/>
    <p:sldId id="302" r:id="rId46"/>
    <p:sldId id="301" r:id="rId47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3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67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23251431348066"/>
          <c:y val="8.3202545894844188E-2"/>
          <c:w val="0.45534971373038685"/>
          <c:h val="0.82439375154522376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725-41CB-BCC2-B9AE7A4F5D8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725-41CB-BCC2-B9AE7A4F5D8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725-41CB-BCC2-B9AE7A4F5D8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725-41CB-BCC2-B9AE7A4F5D8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725-41CB-BCC2-B9AE7A4F5D8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725-41CB-BCC2-B9AE7A4F5D8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725-41CB-BCC2-B9AE7A4F5D8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725-41CB-BCC2-B9AE7A4F5D87}"/>
              </c:ext>
            </c:extLst>
          </c:dPt>
          <c:dLbls>
            <c:dLbl>
              <c:idx val="0"/>
              <c:layout>
                <c:manualLayout>
                  <c:x val="-0.18603978311759117"/>
                  <c:y val="0.13843031527545954"/>
                </c:manualLayout>
              </c:layout>
              <c:tx>
                <c:rich>
                  <a:bodyPr/>
                  <a:lstStyle/>
                  <a:p>
                    <a:fld id="{C9B009AB-9D95-402B-923D-F237FC938F61}" type="CATEGORYNAME">
                      <a:rPr lang="en-US" smtClean="0"/>
                      <a:pPr/>
                      <a:t>[CATEGORY NAME]</a:t>
                    </a:fld>
                    <a:r>
                      <a:rPr lang="en-US" dirty="0"/>
                      <a:t>,</a:t>
                    </a:r>
                    <a:r>
                      <a:rPr lang="en-US" baseline="0" dirty="0"/>
                      <a:t> </a:t>
                    </a:r>
                    <a:fld id="{169B2E6C-900B-4491-943D-01ECD3AAB6F3}" type="VALUE">
                      <a:rPr lang="en-US" baseline="0"/>
                      <a:pPr/>
                      <a:t>[VALUE]</a:t>
                    </a:fld>
                    <a:endParaRPr lang="en-US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680435693657449"/>
                      <c:h val="0.1361573760039992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725-41CB-BCC2-B9AE7A4F5D87}"/>
                </c:ext>
              </c:extLst>
            </c:dLbl>
            <c:dLbl>
              <c:idx val="1"/>
              <c:layout>
                <c:manualLayout>
                  <c:x val="0.10340061028565729"/>
                  <c:y val="-0.22980731002917029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CLIMATE MITIGATION, </a:t>
                    </a:r>
                    <a:fld id="{CA140035-A14A-4D28-B23E-7623E6B8555A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241475214160723"/>
                      <c:h val="0.1447796567497638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725-41CB-BCC2-B9AE7A4F5D87}"/>
                </c:ext>
              </c:extLst>
            </c:dLbl>
            <c:dLbl>
              <c:idx val="2"/>
              <c:layout>
                <c:manualLayout>
                  <c:x val="7.7126373110214877E-2"/>
                  <c:y val="-2.5471627201009953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589728608863439"/>
                      <c:h val="5.304466817423150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6725-41CB-BCC2-B9AE7A4F5D87}"/>
                </c:ext>
              </c:extLst>
            </c:dLbl>
            <c:dLbl>
              <c:idx val="3"/>
              <c:layout>
                <c:manualLayout>
                  <c:x val="3.988566222876818E-2"/>
                  <c:y val="3.699444579785167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725-41CB-BCC2-B9AE7A4F5D87}"/>
                </c:ext>
              </c:extLst>
            </c:dLbl>
            <c:dLbl>
              <c:idx val="4"/>
              <c:layout>
                <c:manualLayout>
                  <c:x val="1.0414533446409198E-2"/>
                  <c:y val="6.498932720164390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159022309711282"/>
                      <c:h val="6.036649214659684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6725-41CB-BCC2-B9AE7A4F5D87}"/>
                </c:ext>
              </c:extLst>
            </c:dLbl>
            <c:dLbl>
              <c:idx val="5"/>
              <c:layout>
                <c:manualLayout>
                  <c:x val="7.6840551181101852E-3"/>
                  <c:y val="3.72873809621964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725-41CB-BCC2-B9AE7A4F5D87}"/>
                </c:ext>
              </c:extLst>
            </c:dLbl>
            <c:dLbl>
              <c:idx val="6"/>
              <c:layout>
                <c:manualLayout>
                  <c:x val="-3.1181321084864391E-2"/>
                  <c:y val="-2.4214659685863879E-2"/>
                </c:manualLayout>
              </c:layout>
              <c:tx>
                <c:rich>
                  <a:bodyPr/>
                  <a:lstStyle/>
                  <a:p>
                    <a:fld id="{6EAF98BE-9E91-4DA2-97C7-14C8BB47DDB7}" type="CATEGORYNAME">
                      <a:rPr lang="en-US" sz="1600"/>
                      <a:pPr/>
                      <a:t>[CATEGORY NAME]</a:t>
                    </a:fld>
                    <a:r>
                      <a:rPr lang="en-US" sz="1600" baseline="0" dirty="0"/>
                      <a:t>, </a:t>
                    </a:r>
                    <a:fld id="{EA27F9C8-176A-4621-B9C2-305F0EDD0D9D}" type="VALUE">
                      <a:rPr lang="en-US" sz="1600" baseline="0"/>
                      <a:pPr/>
                      <a:t>[VALUE]</a:t>
                    </a:fld>
                    <a:endParaRPr lang="en-US" sz="1600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6725-41CB-BCC2-B9AE7A4F5D87}"/>
                </c:ext>
              </c:extLst>
            </c:dLbl>
            <c:dLbl>
              <c:idx val="7"/>
              <c:layout>
                <c:manualLayout>
                  <c:x val="5.8564195100612421E-2"/>
                  <c:y val="-9.1052067444449027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6725-41CB-BCC2-B9AE7A4F5D87}"/>
                </c:ext>
              </c:extLst>
            </c:dLbl>
            <c:spPr>
              <a:solidFill>
                <a:srgbClr val="FFFFFF"/>
              </a:solidFill>
              <a:ln>
                <a:solidFill>
                  <a:schemeClr val="tx1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 rtl="0">
                  <a:defRPr lang="en-GB" sz="1600" b="1" i="0" u="none" strike="noStrike" kern="1200" baseline="0"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Sheet1!$A$3:$A$10</c:f>
              <c:strCache>
                <c:ptCount val="8"/>
                <c:pt idx="0">
                  <c:v>WATERSHED SERVICES</c:v>
                </c:pt>
                <c:pt idx="1">
                  <c:v>CLIMATE REGULATION</c:v>
                </c:pt>
                <c:pt idx="2">
                  <c:v>GENETIC RESOURCES</c:v>
                </c:pt>
                <c:pt idx="3">
                  <c:v>RAW MATERIALS</c:v>
                </c:pt>
                <c:pt idx="4">
                  <c:v>TOURISM</c:v>
                </c:pt>
                <c:pt idx="5">
                  <c:v>AIR QUALITY</c:v>
                </c:pt>
                <c:pt idx="6">
                  <c:v>MEDICAL</c:v>
                </c:pt>
                <c:pt idx="7">
                  <c:v>FOODS</c:v>
                </c:pt>
              </c:strCache>
            </c:strRef>
          </c:cat>
          <c:val>
            <c:numRef>
              <c:f>Sheet1!$B$3:$B$10</c:f>
              <c:numCache>
                <c:formatCode>#,##0</c:formatCode>
                <c:ptCount val="8"/>
                <c:pt idx="0">
                  <c:v>2374</c:v>
                </c:pt>
                <c:pt idx="1">
                  <c:v>1965</c:v>
                </c:pt>
                <c:pt idx="2" formatCode="General">
                  <c:v>483</c:v>
                </c:pt>
                <c:pt idx="3" formatCode="General">
                  <c:v>431</c:v>
                </c:pt>
                <c:pt idx="4" formatCode="General">
                  <c:v>381</c:v>
                </c:pt>
                <c:pt idx="5" formatCode="General">
                  <c:v>230</c:v>
                </c:pt>
                <c:pt idx="6" formatCode="General">
                  <c:v>181</c:v>
                </c:pt>
                <c:pt idx="7" formatCode="General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6725-41CB-BCC2-B9AE7A4F5D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 rtl="0">
        <a:defRPr lang="en-GB" sz="1600" b="1" i="0" u="none" strike="noStrike" kern="1200" baseline="0">
          <a:solidFill>
            <a:sysClr val="windowText" lastClr="000000">
              <a:lumMod val="75000"/>
              <a:lumOff val="25000"/>
            </a:sys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94D6A-9F87-6C28-B427-12C67C5526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FC97DC-1B33-F1DE-7BA0-4D32D8F119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103E2B-0743-CF29-9A03-43D3E4706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94AD-B324-4952-9C65-D9EE807AD09B}" type="datetimeFigureOut">
              <a:rPr lang="th-TH" smtClean="0"/>
              <a:t>13/09/65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EB136F-8318-23A5-9F64-D101FFAD2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23402E-9E66-1F82-F83A-94AAF06A4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127354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D981C-5D6F-7762-85F2-D490BC73B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285AFB-C2E4-3AA9-B862-E16F8C26C7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F48EE0-A1B9-7C97-9DAA-EAF25DB34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94AD-B324-4952-9C65-D9EE807AD09B}" type="datetimeFigureOut">
              <a:rPr lang="th-TH" smtClean="0"/>
              <a:t>13/09/65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8A4A89-D164-5221-2D0C-A71691E52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11BD4C-103E-B93B-5F86-0E973C327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7626149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B853C6-9F6B-92CB-A545-1B2ACE6B22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E4DDAA-EA2C-C3F5-1963-6D7A6A170D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0EF584-E96A-494C-6F11-B4875BF84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94AD-B324-4952-9C65-D9EE807AD09B}" type="datetimeFigureOut">
              <a:rPr lang="th-TH" smtClean="0"/>
              <a:t>13/09/65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F262A-B9C4-791A-E6EB-FFE539778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DAFD1-CD98-FBCB-6C9F-C7F1180E0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0763306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DAFD1-CD98-FBCB-6C9F-C7F1180E0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5544" y="6392926"/>
            <a:ext cx="2743200" cy="365125"/>
          </a:xfrm>
        </p:spPr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  <p:pic>
        <p:nvPicPr>
          <p:cNvPr id="8" name="Picture 7" descr="Piggy bank collection top view">
            <a:extLst>
              <a:ext uri="{FF2B5EF4-FFF2-40B4-BE49-F238E27FC236}">
                <a16:creationId xmlns:a16="http://schemas.microsoft.com/office/drawing/2014/main" id="{A9A56F53-0025-4578-35EF-4C1C52783D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96" r="78429" b="22034"/>
          <a:stretch/>
        </p:blipFill>
        <p:spPr>
          <a:xfrm>
            <a:off x="0" y="0"/>
            <a:ext cx="12746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75702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DAFD1-CD98-FBCB-6C9F-C7F1180E0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5544" y="6392926"/>
            <a:ext cx="2743200" cy="365125"/>
          </a:xfrm>
        </p:spPr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  <p:pic>
        <p:nvPicPr>
          <p:cNvPr id="3" name="Picture 2" descr="Aerial photo of the river flowing through the forest">
            <a:extLst>
              <a:ext uri="{FF2B5EF4-FFF2-40B4-BE49-F238E27FC236}">
                <a16:creationId xmlns:a16="http://schemas.microsoft.com/office/drawing/2014/main" id="{5CB7D876-C653-B2D0-8A19-E56FDE2D4A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699" r="43362"/>
          <a:stretch/>
        </p:blipFill>
        <p:spPr>
          <a:xfrm>
            <a:off x="0" y="0"/>
            <a:ext cx="12746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972247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DAFD1-CD98-FBCB-6C9F-C7F1180E0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5544" y="6392926"/>
            <a:ext cx="2743200" cy="365125"/>
          </a:xfrm>
        </p:spPr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  <p:pic>
        <p:nvPicPr>
          <p:cNvPr id="4" name="Picture 3" descr="Oil drops floating in water, with purple and blue lighting">
            <a:extLst>
              <a:ext uri="{FF2B5EF4-FFF2-40B4-BE49-F238E27FC236}">
                <a16:creationId xmlns:a16="http://schemas.microsoft.com/office/drawing/2014/main" id="{13063DA1-CA71-6359-A31F-4A878380BC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87611"/>
          <a:stretch/>
        </p:blipFill>
        <p:spPr>
          <a:xfrm>
            <a:off x="0" y="0"/>
            <a:ext cx="12746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865486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DAFD1-CD98-FBCB-6C9F-C7F1180E0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05544" y="6392926"/>
            <a:ext cx="2743200" cy="365125"/>
          </a:xfrm>
        </p:spPr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  <p:pic>
        <p:nvPicPr>
          <p:cNvPr id="4" name="Picture 3" descr="Oil drops floating in water, with purple and blue lighting">
            <a:extLst>
              <a:ext uri="{FF2B5EF4-FFF2-40B4-BE49-F238E27FC236}">
                <a16:creationId xmlns:a16="http://schemas.microsoft.com/office/drawing/2014/main" id="{13063DA1-CA71-6359-A31F-4A878380BC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87611"/>
          <a:stretch/>
        </p:blipFill>
        <p:spPr>
          <a:xfrm>
            <a:off x="0" y="0"/>
            <a:ext cx="1274618" cy="6858000"/>
          </a:xfrm>
          <a:prstGeom prst="rect">
            <a:avLst/>
          </a:prstGeom>
        </p:spPr>
      </p:pic>
      <p:pic>
        <p:nvPicPr>
          <p:cNvPr id="3" name="Picture 2" descr="Patterned coral against blue">
            <a:extLst>
              <a:ext uri="{FF2B5EF4-FFF2-40B4-BE49-F238E27FC236}">
                <a16:creationId xmlns:a16="http://schemas.microsoft.com/office/drawing/2014/main" id="{5A2CD971-F9A3-4C2E-3AA4-BAE4D4A1D8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1296" r="6915"/>
          <a:stretch/>
        </p:blipFill>
        <p:spPr>
          <a:xfrm>
            <a:off x="1" y="0"/>
            <a:ext cx="12746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9297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66378-5B4B-2B6E-98A8-3ACC919A6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413E0-0538-87A1-8788-8BBA2CA3B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D1F512-B995-0AC5-53D3-25E413018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94AD-B324-4952-9C65-D9EE807AD09B}" type="datetimeFigureOut">
              <a:rPr lang="th-TH" smtClean="0"/>
              <a:t>13/09/65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621E44-5524-F916-1F6B-A91AD902E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3354B1-BFFC-2F34-9457-7EB241EBF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552419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31FE8-C8EC-8AD2-F36A-90957DC34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8AC66A-3CA5-91CC-F65D-A7C080EAC6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DC056-FC2D-B188-FB24-EFDD1AE5F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94AD-B324-4952-9C65-D9EE807AD09B}" type="datetimeFigureOut">
              <a:rPr lang="th-TH" smtClean="0"/>
              <a:t>13/09/65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C4D9C2-6526-53A1-4C36-2780F433F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D6A177-B178-99CA-FE1A-1DAF5D20B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66520012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93ECD-A3D9-46CD-DFB6-D15E67A44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91DAC-5D3A-3664-BA13-4638CA28DB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77CDA5-8E5C-6D24-2AA1-685AEA46E1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A8BD1-3644-2FBE-5980-9DCC3A55C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94AD-B324-4952-9C65-D9EE807AD09B}" type="datetimeFigureOut">
              <a:rPr lang="th-TH" smtClean="0"/>
              <a:t>13/09/65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B6D84F-DE12-4E42-1F84-389B966A6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40D372-3350-E744-BAB5-1777FFC4C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1516276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ED153-84A8-9045-8CF5-4A593EA75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FF7FB2-9DE7-5CCE-017D-6D46183A4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49FB17-B2DD-4C14-345C-C583729B8D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4D9926-7FAE-80A4-D8AD-E1A579F69F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711005-68DA-48EF-8ADE-FF4AD5B9E7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E6551B-8B61-D301-192B-C249DA953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94AD-B324-4952-9C65-D9EE807AD09B}" type="datetimeFigureOut">
              <a:rPr lang="th-TH" smtClean="0"/>
              <a:t>13/09/65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47F6B7-D689-DE9C-8AE5-7E1F0D73F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9A02DB-9A5B-19E7-DD40-079C14F4B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946594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0922D-C9BB-B78D-48FA-6C6EFAFFB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567A5B-6217-C03F-B1FC-EA1BE5900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94AD-B324-4952-9C65-D9EE807AD09B}" type="datetimeFigureOut">
              <a:rPr lang="th-TH" smtClean="0"/>
              <a:t>13/09/65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B35F8E-024D-1E29-9535-F7EECDCDC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806B30-E015-2E9A-5491-3035B4D7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90249849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52E538-E67B-4618-422D-E43A8DEFF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94AD-B324-4952-9C65-D9EE807AD09B}" type="datetimeFigureOut">
              <a:rPr lang="th-TH" smtClean="0"/>
              <a:t>13/09/65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9C9BEC-41B3-4D8A-F6BD-40F1AF83E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CDCBA9-DE59-CE2E-ADBA-E25DEAAE4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945023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8BE0D-32A9-66AB-1D8E-0ADF71121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19E160-3000-43D7-D1E5-C71CFEB0DB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2C10CF-6EB6-F2E5-480E-FAC4A6306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A86B0D-C0E6-4364-7132-1AE29E588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94AD-B324-4952-9C65-D9EE807AD09B}" type="datetimeFigureOut">
              <a:rPr lang="th-TH" smtClean="0"/>
              <a:t>13/09/65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F424F1-4439-61C2-7430-EE598E594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2420B1-44D2-5444-3CCF-FBA6CD07B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4530029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BA4D7-E723-F1AE-788C-DDD6B34E3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6A98DB-BB9B-F23E-4F3A-05F15F5693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1B41F7-7259-E2D2-FCCE-B652BC483B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C41D89-95E5-49B9-74D9-A0EC32E27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E94AD-B324-4952-9C65-D9EE807AD09B}" type="datetimeFigureOut">
              <a:rPr lang="th-TH" smtClean="0"/>
              <a:t>13/09/65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EC503-6271-70F9-2B6F-70AD8F6C3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6259E2-720C-D6C9-3C8F-08BCA7AEB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7147973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BDE243-7D52-3760-DEB1-781653E1B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5F56AD-60F0-12B2-8CD6-666B726CB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85E82B-2CA0-C2A4-C423-772E0E2033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E94AD-B324-4952-9C65-D9EE807AD09B}" type="datetimeFigureOut">
              <a:rPr lang="th-TH" smtClean="0"/>
              <a:t>13/09/65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26D5E2-B7E5-5E24-2D1B-DD1C87B833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D40D25-3E58-D96F-ADE9-BA0CBFD5B4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EEDC0-0C3C-491D-B1AB-9F6C3BC0C49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678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C1D32ED-3ABD-4D2F-99C1-402323DC4A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EF609A-EDDC-92DF-C2CC-E3DE02CBA8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3396" y="3887310"/>
            <a:ext cx="6430120" cy="1837898"/>
          </a:xfrm>
        </p:spPr>
        <p:txBody>
          <a:bodyPr anchor="t">
            <a:noAutofit/>
          </a:bodyPr>
          <a:lstStyle/>
          <a:p>
            <a:pPr algn="l"/>
            <a:r>
              <a:rPr lang="en-US" sz="3200" dirty="0">
                <a:solidFill>
                  <a:schemeClr val="accent5">
                    <a:lumMod val="75000"/>
                  </a:schemeClr>
                </a:solidFill>
              </a:rPr>
              <a:t>Costs and benefits of forest restoration - ecological, social, and economic</a:t>
            </a:r>
            <a:endParaRPr lang="th-T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Picture 6" descr="Aerial view of winding road in forest">
            <a:extLst>
              <a:ext uri="{FF2B5EF4-FFF2-40B4-BE49-F238E27FC236}">
                <a16:creationId xmlns:a16="http://schemas.microsoft.com/office/drawing/2014/main" id="{5A5AA8F3-E487-4825-21BB-8D9208D90E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23" r="3" b="61"/>
          <a:stretch/>
        </p:blipFill>
        <p:spPr>
          <a:xfrm>
            <a:off x="2824809" y="1"/>
            <a:ext cx="4985039" cy="3574989"/>
          </a:xfrm>
          <a:custGeom>
            <a:avLst/>
            <a:gdLst/>
            <a:ahLst/>
            <a:cxnLst/>
            <a:rect l="l" t="t" r="r" b="b"/>
            <a:pathLst>
              <a:path w="5061985" h="3630170">
                <a:moveTo>
                  <a:pt x="253815" y="0"/>
                </a:moveTo>
                <a:lnTo>
                  <a:pt x="4808170" y="0"/>
                </a:lnTo>
                <a:lnTo>
                  <a:pt x="4863087" y="114001"/>
                </a:lnTo>
                <a:cubicBezTo>
                  <a:pt x="4991162" y="416805"/>
                  <a:pt x="5061985" y="749721"/>
                  <a:pt x="5061985" y="1099178"/>
                </a:cubicBezTo>
                <a:cubicBezTo>
                  <a:pt x="5061985" y="2497007"/>
                  <a:pt x="3928821" y="3630170"/>
                  <a:pt x="2530993" y="3630170"/>
                </a:cubicBezTo>
                <a:cubicBezTo>
                  <a:pt x="1133164" y="3630170"/>
                  <a:pt x="0" y="2497007"/>
                  <a:pt x="0" y="1099178"/>
                </a:cubicBezTo>
                <a:cubicBezTo>
                  <a:pt x="0" y="749721"/>
                  <a:pt x="70823" y="416805"/>
                  <a:pt x="198898" y="114001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5" name="Picture 4" descr="Piggy bank collection top view">
            <a:extLst>
              <a:ext uri="{FF2B5EF4-FFF2-40B4-BE49-F238E27FC236}">
                <a16:creationId xmlns:a16="http://schemas.microsoft.com/office/drawing/2014/main" id="{AD47256B-62DC-9888-2B15-6CDEA64AC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96" r="-2" b="22034"/>
          <a:stretch/>
        </p:blipFill>
        <p:spPr>
          <a:xfrm>
            <a:off x="7187059" y="1046011"/>
            <a:ext cx="5004928" cy="5808765"/>
          </a:xfrm>
          <a:custGeom>
            <a:avLst/>
            <a:gdLst/>
            <a:ahLst/>
            <a:cxnLst/>
            <a:rect l="l" t="t" r="r" b="b"/>
            <a:pathLst>
              <a:path w="5294678" h="6145051">
                <a:moveTo>
                  <a:pt x="3479124" y="0"/>
                </a:moveTo>
                <a:cubicBezTo>
                  <a:pt x="4079583" y="0"/>
                  <a:pt x="4644513" y="152115"/>
                  <a:pt x="5137482" y="419912"/>
                </a:cubicBezTo>
                <a:lnTo>
                  <a:pt x="5294678" y="515411"/>
                </a:lnTo>
                <a:lnTo>
                  <a:pt x="5294678" y="6145051"/>
                </a:lnTo>
                <a:lnTo>
                  <a:pt x="1245466" y="6145051"/>
                </a:lnTo>
                <a:lnTo>
                  <a:pt x="1019012" y="5939236"/>
                </a:lnTo>
                <a:cubicBezTo>
                  <a:pt x="389414" y="5309639"/>
                  <a:pt x="0" y="4439858"/>
                  <a:pt x="0" y="3479124"/>
                </a:cubicBezTo>
                <a:cubicBezTo>
                  <a:pt x="0" y="1557657"/>
                  <a:pt x="1557657" y="0"/>
                  <a:pt x="3479124" y="0"/>
                </a:cubicBez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E79106DC-55FB-4E35-8470-5FE8E5C2BB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914270" y="919844"/>
            <a:ext cx="5277729" cy="5934933"/>
            <a:chOff x="6914270" y="919844"/>
            <a:chExt cx="5277729" cy="5934933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EAC37FD-F83A-4083-98D1-6F958679F5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212211" y="1079096"/>
              <a:ext cx="4979788" cy="5775681"/>
            </a:xfrm>
            <a:custGeom>
              <a:avLst/>
              <a:gdLst>
                <a:gd name="connsiteX0" fmla="*/ 3183700 w 4979788"/>
                <a:gd name="connsiteY0" fmla="*/ 0 h 5775681"/>
                <a:gd name="connsiteX1" fmla="*/ 4747305 w 4979788"/>
                <a:gd name="connsiteY1" fmla="*/ 409825 h 5775681"/>
                <a:gd name="connsiteX2" fmla="*/ 4979788 w 4979788"/>
                <a:gd name="connsiteY2" fmla="*/ 557461 h 5775681"/>
                <a:gd name="connsiteX3" fmla="*/ 4979788 w 4979788"/>
                <a:gd name="connsiteY3" fmla="*/ 1416206 h 5775681"/>
                <a:gd name="connsiteX4" fmla="*/ 4919774 w 4979788"/>
                <a:gd name="connsiteY4" fmla="*/ 1351459 h 5775681"/>
                <a:gd name="connsiteX5" fmla="*/ 3183700 w 4979788"/>
                <a:gd name="connsiteY5" fmla="*/ 645489 h 5775681"/>
                <a:gd name="connsiteX6" fmla="*/ 2138259 w 4979788"/>
                <a:gd name="connsiteY6" fmla="*/ 935196 h 5775681"/>
                <a:gd name="connsiteX7" fmla="*/ 1197431 w 4979788"/>
                <a:gd name="connsiteY7" fmla="*/ 1727741 h 5775681"/>
                <a:gd name="connsiteX8" fmla="*/ 730974 w 4979788"/>
                <a:gd name="connsiteY8" fmla="*/ 2642606 h 5775681"/>
                <a:gd name="connsiteX9" fmla="*/ 738182 w 4979788"/>
                <a:gd name="connsiteY9" fmla="*/ 3594743 h 5775681"/>
                <a:gd name="connsiteX10" fmla="*/ 850709 w 4979788"/>
                <a:gd name="connsiteY10" fmla="*/ 3839385 h 5775681"/>
                <a:gd name="connsiteX11" fmla="*/ 1054663 w 4979788"/>
                <a:gd name="connsiteY11" fmla="*/ 3961367 h 5775681"/>
                <a:gd name="connsiteX12" fmla="*/ 1800855 w 4979788"/>
                <a:gd name="connsiteY12" fmla="*/ 4479959 h 5775681"/>
                <a:gd name="connsiteX13" fmla="*/ 2111709 w 4979788"/>
                <a:gd name="connsiteY13" fmla="*/ 4800161 h 5775681"/>
                <a:gd name="connsiteX14" fmla="*/ 3183700 w 4979788"/>
                <a:gd name="connsiteY14" fmla="*/ 5495290 h 5775681"/>
                <a:gd name="connsiteX15" fmla="*/ 4217362 w 4979788"/>
                <a:gd name="connsiteY15" fmla="*/ 5271825 h 5775681"/>
                <a:gd name="connsiteX16" fmla="*/ 4858236 w 4979788"/>
                <a:gd name="connsiteY16" fmla="*/ 4847033 h 5775681"/>
                <a:gd name="connsiteX17" fmla="*/ 4979788 w 4979788"/>
                <a:gd name="connsiteY17" fmla="*/ 4723656 h 5775681"/>
                <a:gd name="connsiteX18" fmla="*/ 4979788 w 4979788"/>
                <a:gd name="connsiteY18" fmla="*/ 5583662 h 5775681"/>
                <a:gd name="connsiteX19" fmla="*/ 4854479 w 4979788"/>
                <a:gd name="connsiteY19" fmla="*/ 5667167 h 5775681"/>
                <a:gd name="connsiteX20" fmla="*/ 4675442 w 4979788"/>
                <a:gd name="connsiteY20" fmla="*/ 5770196 h 5775681"/>
                <a:gd name="connsiteX21" fmla="*/ 4664267 w 4979788"/>
                <a:gd name="connsiteY21" fmla="*/ 5775681 h 5775681"/>
                <a:gd name="connsiteX22" fmla="*/ 2182648 w 4979788"/>
                <a:gd name="connsiteY22" fmla="*/ 5775681 h 5775681"/>
                <a:gd name="connsiteX23" fmla="*/ 2061886 w 4979788"/>
                <a:gd name="connsiteY23" fmla="*/ 5677500 h 5775681"/>
                <a:gd name="connsiteX24" fmla="*/ 1322792 w 4979788"/>
                <a:gd name="connsiteY24" fmla="*/ 4932309 h 5775681"/>
                <a:gd name="connsiteX25" fmla="*/ 92914 w 4979788"/>
                <a:gd name="connsiteY25" fmla="*/ 3768567 h 5775681"/>
                <a:gd name="connsiteX26" fmla="*/ 3183700 w 4979788"/>
                <a:gd name="connsiteY26" fmla="*/ 0 h 5775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79788" h="5775681">
                  <a:moveTo>
                    <a:pt x="3183700" y="0"/>
                  </a:moveTo>
                  <a:cubicBezTo>
                    <a:pt x="3753256" y="0"/>
                    <a:pt x="4287235" y="149169"/>
                    <a:pt x="4747305" y="409825"/>
                  </a:cubicBezTo>
                  <a:lnTo>
                    <a:pt x="4979788" y="557461"/>
                  </a:lnTo>
                  <a:lnTo>
                    <a:pt x="4979788" y="1416206"/>
                  </a:lnTo>
                  <a:lnTo>
                    <a:pt x="4919774" y="1351459"/>
                  </a:lnTo>
                  <a:cubicBezTo>
                    <a:pt x="4455250" y="896230"/>
                    <a:pt x="3838816" y="645489"/>
                    <a:pt x="3183700" y="645489"/>
                  </a:cubicBezTo>
                  <a:cubicBezTo>
                    <a:pt x="2851221" y="645489"/>
                    <a:pt x="2489729" y="745615"/>
                    <a:pt x="2138259" y="935196"/>
                  </a:cubicBezTo>
                  <a:cubicBezTo>
                    <a:pt x="1778174" y="1129351"/>
                    <a:pt x="1452901" y="1403471"/>
                    <a:pt x="1197431" y="1727741"/>
                  </a:cubicBezTo>
                  <a:cubicBezTo>
                    <a:pt x="972554" y="2013212"/>
                    <a:pt x="811325" y="2329519"/>
                    <a:pt x="730974" y="2642606"/>
                  </a:cubicBezTo>
                  <a:cubicBezTo>
                    <a:pt x="647283" y="2968907"/>
                    <a:pt x="649568" y="3289279"/>
                    <a:pt x="738182" y="3594743"/>
                  </a:cubicBezTo>
                  <a:cubicBezTo>
                    <a:pt x="772819" y="3714014"/>
                    <a:pt x="812731" y="3800926"/>
                    <a:pt x="850709" y="3839385"/>
                  </a:cubicBezTo>
                  <a:cubicBezTo>
                    <a:pt x="884642" y="3873607"/>
                    <a:pt x="959544" y="3912403"/>
                    <a:pt x="1054663" y="3961367"/>
                  </a:cubicBezTo>
                  <a:cubicBezTo>
                    <a:pt x="1248068" y="4061154"/>
                    <a:pt x="1513033" y="4197708"/>
                    <a:pt x="1800855" y="4479959"/>
                  </a:cubicBezTo>
                  <a:cubicBezTo>
                    <a:pt x="1910743" y="4587879"/>
                    <a:pt x="2012898" y="4695799"/>
                    <a:pt x="2111709" y="4800161"/>
                  </a:cubicBezTo>
                  <a:cubicBezTo>
                    <a:pt x="2543883" y="5256916"/>
                    <a:pt x="2787749" y="5495290"/>
                    <a:pt x="3183700" y="5495290"/>
                  </a:cubicBezTo>
                  <a:cubicBezTo>
                    <a:pt x="3545016" y="5495290"/>
                    <a:pt x="3892794" y="5420068"/>
                    <a:pt x="4217362" y="5271825"/>
                  </a:cubicBezTo>
                  <a:cubicBezTo>
                    <a:pt x="4450371" y="5165346"/>
                    <a:pt x="4668348" y="5020556"/>
                    <a:pt x="4858236" y="4847033"/>
                  </a:cubicBezTo>
                  <a:lnTo>
                    <a:pt x="4979788" y="4723656"/>
                  </a:lnTo>
                  <a:lnTo>
                    <a:pt x="4979788" y="5583662"/>
                  </a:lnTo>
                  <a:lnTo>
                    <a:pt x="4854479" y="5667167"/>
                  </a:lnTo>
                  <a:cubicBezTo>
                    <a:pt x="4796078" y="5703380"/>
                    <a:pt x="4736371" y="5737751"/>
                    <a:pt x="4675442" y="5770196"/>
                  </a:cubicBezTo>
                  <a:lnTo>
                    <a:pt x="4664267" y="5775681"/>
                  </a:lnTo>
                  <a:lnTo>
                    <a:pt x="2182648" y="5775681"/>
                  </a:lnTo>
                  <a:lnTo>
                    <a:pt x="2061886" y="5677500"/>
                  </a:lnTo>
                  <a:cubicBezTo>
                    <a:pt x="1808173" y="5455696"/>
                    <a:pt x="1579493" y="5184109"/>
                    <a:pt x="1322792" y="4932309"/>
                  </a:cubicBezTo>
                  <a:cubicBezTo>
                    <a:pt x="756293" y="4376783"/>
                    <a:pt x="329395" y="4584153"/>
                    <a:pt x="92914" y="3768567"/>
                  </a:cubicBezTo>
                  <a:cubicBezTo>
                    <a:pt x="-445104" y="1912407"/>
                    <a:pt x="1454660" y="0"/>
                    <a:pt x="3183700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3CA7F76-48F9-4FA5-B190-66E18CBA55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212331" y="1079096"/>
              <a:ext cx="4979668" cy="5775681"/>
            </a:xfrm>
            <a:custGeom>
              <a:avLst/>
              <a:gdLst>
                <a:gd name="connsiteX0" fmla="*/ 3183579 w 4979668"/>
                <a:gd name="connsiteY0" fmla="*/ 0 h 5775681"/>
                <a:gd name="connsiteX1" fmla="*/ 4747185 w 4979668"/>
                <a:gd name="connsiteY1" fmla="*/ 409825 h 5775681"/>
                <a:gd name="connsiteX2" fmla="*/ 4979668 w 4979668"/>
                <a:gd name="connsiteY2" fmla="*/ 557461 h 5775681"/>
                <a:gd name="connsiteX3" fmla="*/ 4979668 w 4979668"/>
                <a:gd name="connsiteY3" fmla="*/ 1258756 h 5775681"/>
                <a:gd name="connsiteX4" fmla="*/ 4809841 w 4979668"/>
                <a:gd name="connsiteY4" fmla="*/ 1107659 h 5775681"/>
                <a:gd name="connsiteX5" fmla="*/ 3183579 w 4979668"/>
                <a:gd name="connsiteY5" fmla="*/ 537738 h 5775681"/>
                <a:gd name="connsiteX6" fmla="*/ 2083633 w 4979668"/>
                <a:gd name="connsiteY6" fmla="*/ 841167 h 5775681"/>
                <a:gd name="connsiteX7" fmla="*/ 1108521 w 4979668"/>
                <a:gd name="connsiteY7" fmla="*/ 1662513 h 5775681"/>
                <a:gd name="connsiteX8" fmla="*/ 622547 w 4979668"/>
                <a:gd name="connsiteY8" fmla="*/ 2616514 h 5775681"/>
                <a:gd name="connsiteX9" fmla="*/ 630634 w 4979668"/>
                <a:gd name="connsiteY9" fmla="*/ 3623375 h 5775681"/>
                <a:gd name="connsiteX10" fmla="*/ 769885 w 4979668"/>
                <a:gd name="connsiteY10" fmla="*/ 3913252 h 5775681"/>
                <a:gd name="connsiteX11" fmla="*/ 1001971 w 4979668"/>
                <a:gd name="connsiteY11" fmla="*/ 4055902 h 5775681"/>
                <a:gd name="connsiteX12" fmla="*/ 1721087 w 4979668"/>
                <a:gd name="connsiteY12" fmla="*/ 4555013 h 5775681"/>
                <a:gd name="connsiteX13" fmla="*/ 2029128 w 4979668"/>
                <a:gd name="connsiteY13" fmla="*/ 4872335 h 5775681"/>
                <a:gd name="connsiteX14" fmla="*/ 2620243 w 4979668"/>
                <a:gd name="connsiteY14" fmla="*/ 5422270 h 5775681"/>
                <a:gd name="connsiteX15" fmla="*/ 3183579 w 4979668"/>
                <a:gd name="connsiteY15" fmla="*/ 5602532 h 5775681"/>
                <a:gd name="connsiteX16" fmla="*/ 4265066 w 4979668"/>
                <a:gd name="connsiteY16" fmla="*/ 5368733 h 5775681"/>
                <a:gd name="connsiteX17" fmla="*/ 4934918 w 4979668"/>
                <a:gd name="connsiteY17" fmla="*/ 4924810 h 5775681"/>
                <a:gd name="connsiteX18" fmla="*/ 4979668 w 4979668"/>
                <a:gd name="connsiteY18" fmla="*/ 4879411 h 5775681"/>
                <a:gd name="connsiteX19" fmla="*/ 4979668 w 4979668"/>
                <a:gd name="connsiteY19" fmla="*/ 5583439 h 5775681"/>
                <a:gd name="connsiteX20" fmla="*/ 4854534 w 4979668"/>
                <a:gd name="connsiteY20" fmla="*/ 5666827 h 5775681"/>
                <a:gd name="connsiteX21" fmla="*/ 4675497 w 4979668"/>
                <a:gd name="connsiteY21" fmla="*/ 5769856 h 5775681"/>
                <a:gd name="connsiteX22" fmla="*/ 4663630 w 4979668"/>
                <a:gd name="connsiteY22" fmla="*/ 5775681 h 5775681"/>
                <a:gd name="connsiteX23" fmla="*/ 2183122 w 4979668"/>
                <a:gd name="connsiteY23" fmla="*/ 5775681 h 5775681"/>
                <a:gd name="connsiteX24" fmla="*/ 2061943 w 4979668"/>
                <a:gd name="connsiteY24" fmla="*/ 5677161 h 5775681"/>
                <a:gd name="connsiteX25" fmla="*/ 1322849 w 4979668"/>
                <a:gd name="connsiteY25" fmla="*/ 4931971 h 5775681"/>
                <a:gd name="connsiteX26" fmla="*/ 92969 w 4979668"/>
                <a:gd name="connsiteY26" fmla="*/ 3768229 h 5775681"/>
                <a:gd name="connsiteX27" fmla="*/ 3183579 w 4979668"/>
                <a:gd name="connsiteY27" fmla="*/ 0 h 5775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79668" h="5775681">
                  <a:moveTo>
                    <a:pt x="3183579" y="0"/>
                  </a:moveTo>
                  <a:cubicBezTo>
                    <a:pt x="3753135" y="0"/>
                    <a:pt x="4287115" y="149169"/>
                    <a:pt x="4747185" y="409825"/>
                  </a:cubicBezTo>
                  <a:lnTo>
                    <a:pt x="4979668" y="557461"/>
                  </a:lnTo>
                  <a:lnTo>
                    <a:pt x="4979668" y="1258756"/>
                  </a:lnTo>
                  <a:lnTo>
                    <a:pt x="4809841" y="1107659"/>
                  </a:lnTo>
                  <a:cubicBezTo>
                    <a:pt x="4351821" y="738532"/>
                    <a:pt x="3783114" y="537738"/>
                    <a:pt x="3183579" y="537738"/>
                  </a:cubicBezTo>
                  <a:cubicBezTo>
                    <a:pt x="2832111" y="537738"/>
                    <a:pt x="2451631" y="642608"/>
                    <a:pt x="2083633" y="841167"/>
                  </a:cubicBezTo>
                  <a:cubicBezTo>
                    <a:pt x="1710185" y="1042608"/>
                    <a:pt x="1373133" y="1326555"/>
                    <a:pt x="1108521" y="1662513"/>
                  </a:cubicBezTo>
                  <a:cubicBezTo>
                    <a:pt x="874500" y="1959676"/>
                    <a:pt x="706589" y="2289536"/>
                    <a:pt x="622547" y="2616514"/>
                  </a:cubicBezTo>
                  <a:cubicBezTo>
                    <a:pt x="534107" y="2961113"/>
                    <a:pt x="536745" y="3299951"/>
                    <a:pt x="630634" y="3623375"/>
                  </a:cubicBezTo>
                  <a:cubicBezTo>
                    <a:pt x="671249" y="3763314"/>
                    <a:pt x="718019" y="3860731"/>
                    <a:pt x="769885" y="3913252"/>
                  </a:cubicBezTo>
                  <a:cubicBezTo>
                    <a:pt x="814017" y="3957808"/>
                    <a:pt x="883292" y="3994742"/>
                    <a:pt x="1001971" y="4055902"/>
                  </a:cubicBezTo>
                  <a:cubicBezTo>
                    <a:pt x="1189047" y="4152472"/>
                    <a:pt x="1445397" y="4284619"/>
                    <a:pt x="1721087" y="4555013"/>
                  </a:cubicBezTo>
                  <a:cubicBezTo>
                    <a:pt x="1829569" y="4661408"/>
                    <a:pt x="1931018" y="4768650"/>
                    <a:pt x="2029128" y="4872335"/>
                  </a:cubicBezTo>
                  <a:cubicBezTo>
                    <a:pt x="2231325" y="5085972"/>
                    <a:pt x="2422268" y="5287920"/>
                    <a:pt x="2620243" y="5422270"/>
                  </a:cubicBezTo>
                  <a:cubicBezTo>
                    <a:pt x="2803979" y="5546962"/>
                    <a:pt x="2977693" y="5602532"/>
                    <a:pt x="3183579" y="5602532"/>
                  </a:cubicBezTo>
                  <a:cubicBezTo>
                    <a:pt x="3561599" y="5602532"/>
                    <a:pt x="3925551" y="5523921"/>
                    <a:pt x="4265066" y="5368733"/>
                  </a:cubicBezTo>
                  <a:cubicBezTo>
                    <a:pt x="4508625" y="5257425"/>
                    <a:pt x="4736458" y="5106090"/>
                    <a:pt x="4934918" y="4924810"/>
                  </a:cubicBezTo>
                  <a:lnTo>
                    <a:pt x="4979668" y="4879411"/>
                  </a:lnTo>
                  <a:lnTo>
                    <a:pt x="4979668" y="5583439"/>
                  </a:lnTo>
                  <a:lnTo>
                    <a:pt x="4854534" y="5666827"/>
                  </a:lnTo>
                  <a:cubicBezTo>
                    <a:pt x="4796133" y="5703040"/>
                    <a:pt x="4736426" y="5737411"/>
                    <a:pt x="4675497" y="5769856"/>
                  </a:cubicBezTo>
                  <a:lnTo>
                    <a:pt x="4663630" y="5775681"/>
                  </a:lnTo>
                  <a:lnTo>
                    <a:pt x="2183122" y="5775681"/>
                  </a:lnTo>
                  <a:lnTo>
                    <a:pt x="2061943" y="5677161"/>
                  </a:lnTo>
                  <a:cubicBezTo>
                    <a:pt x="1808230" y="5455357"/>
                    <a:pt x="1579550" y="5183770"/>
                    <a:pt x="1322849" y="4931971"/>
                  </a:cubicBezTo>
                  <a:cubicBezTo>
                    <a:pt x="756347" y="4376444"/>
                    <a:pt x="329450" y="4583813"/>
                    <a:pt x="92969" y="3768229"/>
                  </a:cubicBezTo>
                  <a:cubicBezTo>
                    <a:pt x="-445225" y="1912407"/>
                    <a:pt x="1454539" y="0"/>
                    <a:pt x="3183579" y="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37B10D0-B5D7-47CD-8E52-0961F987CA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232812" y="1126122"/>
              <a:ext cx="4959187" cy="5728654"/>
            </a:xfrm>
            <a:custGeom>
              <a:avLst/>
              <a:gdLst>
                <a:gd name="connsiteX0" fmla="*/ 4959187 w 4959187"/>
                <a:gd name="connsiteY0" fmla="*/ 5096949 h 5728654"/>
                <a:gd name="connsiteX1" fmla="*/ 4959187 w 4959187"/>
                <a:gd name="connsiteY1" fmla="*/ 5480294 h 5728654"/>
                <a:gd name="connsiteX2" fmla="*/ 4912886 w 4959187"/>
                <a:gd name="connsiteY2" fmla="*/ 5514848 h 5728654"/>
                <a:gd name="connsiteX3" fmla="*/ 4657944 w 4959187"/>
                <a:gd name="connsiteY3" fmla="*/ 5668510 h 5728654"/>
                <a:gd name="connsiteX4" fmla="*/ 4531126 w 4959187"/>
                <a:gd name="connsiteY4" fmla="*/ 5728654 h 5728654"/>
                <a:gd name="connsiteX5" fmla="*/ 3955901 w 4959187"/>
                <a:gd name="connsiteY5" fmla="*/ 5728654 h 5728654"/>
                <a:gd name="connsiteX6" fmla="*/ 4031774 w 4959187"/>
                <a:gd name="connsiteY6" fmla="*/ 5700446 h 5728654"/>
                <a:gd name="connsiteX7" fmla="*/ 4280628 w 4959187"/>
                <a:gd name="connsiteY7" fmla="*/ 5584478 h 5728654"/>
                <a:gd name="connsiteX8" fmla="*/ 4515880 w 4959187"/>
                <a:gd name="connsiteY8" fmla="*/ 5446063 h 5728654"/>
                <a:gd name="connsiteX9" fmla="*/ 4572494 w 4959187"/>
                <a:gd name="connsiteY9" fmla="*/ 5408282 h 5728654"/>
                <a:gd name="connsiteX10" fmla="*/ 4628054 w 4959187"/>
                <a:gd name="connsiteY10" fmla="*/ 5369147 h 5728654"/>
                <a:gd name="connsiteX11" fmla="*/ 4682910 w 4959187"/>
                <a:gd name="connsiteY11" fmla="*/ 5329164 h 5728654"/>
                <a:gd name="connsiteX12" fmla="*/ 4736713 w 4959187"/>
                <a:gd name="connsiteY12" fmla="*/ 5288164 h 5728654"/>
                <a:gd name="connsiteX13" fmla="*/ 4942668 w 4959187"/>
                <a:gd name="connsiteY13" fmla="*/ 5113641 h 5728654"/>
                <a:gd name="connsiteX14" fmla="*/ 3157122 w 4959187"/>
                <a:gd name="connsiteY14" fmla="*/ 75 h 5728654"/>
                <a:gd name="connsiteX15" fmla="*/ 3755272 w 4959187"/>
                <a:gd name="connsiteY15" fmla="*/ 53103 h 5728654"/>
                <a:gd name="connsiteX16" fmla="*/ 4340057 w 4959187"/>
                <a:gd name="connsiteY16" fmla="*/ 206596 h 5728654"/>
                <a:gd name="connsiteX17" fmla="*/ 4884404 w 4959187"/>
                <a:gd name="connsiteY17" fmla="*/ 475634 h 5728654"/>
                <a:gd name="connsiteX18" fmla="*/ 4959187 w 4959187"/>
                <a:gd name="connsiteY18" fmla="*/ 526636 h 5728654"/>
                <a:gd name="connsiteX19" fmla="*/ 4959187 w 4959187"/>
                <a:gd name="connsiteY19" fmla="*/ 1050070 h 5728654"/>
                <a:gd name="connsiteX20" fmla="*/ 4854338 w 4959187"/>
                <a:gd name="connsiteY20" fmla="*/ 951534 h 5728654"/>
                <a:gd name="connsiteX21" fmla="*/ 4651262 w 4959187"/>
                <a:gd name="connsiteY21" fmla="*/ 781944 h 5728654"/>
                <a:gd name="connsiteX22" fmla="*/ 4205200 w 4959187"/>
                <a:gd name="connsiteY22" fmla="*/ 488172 h 5728654"/>
                <a:gd name="connsiteX23" fmla="*/ 3700941 w 4959187"/>
                <a:gd name="connsiteY23" fmla="*/ 286902 h 5728654"/>
                <a:gd name="connsiteX24" fmla="*/ 3156594 w 4959187"/>
                <a:gd name="connsiteY24" fmla="*/ 218794 h 5728654"/>
                <a:gd name="connsiteX25" fmla="*/ 2885827 w 4959187"/>
                <a:gd name="connsiteY25" fmla="*/ 240651 h 5728654"/>
                <a:gd name="connsiteX26" fmla="*/ 2619632 w 4959187"/>
                <a:gd name="connsiteY26" fmla="*/ 298760 h 5728654"/>
                <a:gd name="connsiteX27" fmla="*/ 2362050 w 4959187"/>
                <a:gd name="connsiteY27" fmla="*/ 388553 h 5728654"/>
                <a:gd name="connsiteX28" fmla="*/ 2299282 w 4959187"/>
                <a:gd name="connsiteY28" fmla="*/ 415491 h 5728654"/>
                <a:gd name="connsiteX29" fmla="*/ 2237217 w 4959187"/>
                <a:gd name="connsiteY29" fmla="*/ 443954 h 5728654"/>
                <a:gd name="connsiteX30" fmla="*/ 2176206 w 4959187"/>
                <a:gd name="connsiteY30" fmla="*/ 474279 h 5728654"/>
                <a:gd name="connsiteX31" fmla="*/ 2115899 w 4959187"/>
                <a:gd name="connsiteY31" fmla="*/ 506129 h 5728654"/>
                <a:gd name="connsiteX32" fmla="*/ 1665266 w 4959187"/>
                <a:gd name="connsiteY32" fmla="*/ 808882 h 5728654"/>
                <a:gd name="connsiteX33" fmla="*/ 1275994 w 4959187"/>
                <a:gd name="connsiteY33" fmla="*/ 1180419 h 5728654"/>
                <a:gd name="connsiteX34" fmla="*/ 1105623 w 4959187"/>
                <a:gd name="connsiteY34" fmla="*/ 1385755 h 5728654"/>
                <a:gd name="connsiteX35" fmla="*/ 952833 w 4959187"/>
                <a:gd name="connsiteY35" fmla="*/ 1602105 h 5728654"/>
                <a:gd name="connsiteX36" fmla="*/ 702109 w 4959187"/>
                <a:gd name="connsiteY36" fmla="*/ 2060893 h 5728654"/>
                <a:gd name="connsiteX37" fmla="*/ 531913 w 4959187"/>
                <a:gd name="connsiteY37" fmla="*/ 2544584 h 5728654"/>
                <a:gd name="connsiteX38" fmla="*/ 469320 w 4959187"/>
                <a:gd name="connsiteY38" fmla="*/ 2790921 h 5728654"/>
                <a:gd name="connsiteX39" fmla="*/ 429407 w 4959187"/>
                <a:gd name="connsiteY39" fmla="*/ 3041662 h 5728654"/>
                <a:gd name="connsiteX40" fmla="*/ 412002 w 4959187"/>
                <a:gd name="connsiteY40" fmla="*/ 3296469 h 5728654"/>
                <a:gd name="connsiteX41" fmla="*/ 421320 w 4959187"/>
                <a:gd name="connsiteY41" fmla="*/ 3554664 h 5728654"/>
                <a:gd name="connsiteX42" fmla="*/ 474595 w 4959187"/>
                <a:gd name="connsiteY42" fmla="*/ 3807776 h 5728654"/>
                <a:gd name="connsiteX43" fmla="*/ 582902 w 4959187"/>
                <a:gd name="connsiteY43" fmla="*/ 4027852 h 5728654"/>
                <a:gd name="connsiteX44" fmla="*/ 754152 w 4959187"/>
                <a:gd name="connsiteY44" fmla="*/ 4188293 h 5728654"/>
                <a:gd name="connsiteX45" fmla="*/ 866679 w 4959187"/>
                <a:gd name="connsiteY45" fmla="*/ 4250639 h 5728654"/>
                <a:gd name="connsiteX46" fmla="*/ 993096 w 4959187"/>
                <a:gd name="connsiteY46" fmla="*/ 4310784 h 5728654"/>
                <a:gd name="connsiteX47" fmla="*/ 1260874 w 4959187"/>
                <a:gd name="connsiteY47" fmla="*/ 4451401 h 5728654"/>
                <a:gd name="connsiteX48" fmla="*/ 1509662 w 4959187"/>
                <a:gd name="connsiteY48" fmla="*/ 4636069 h 5728654"/>
                <a:gd name="connsiteX49" fmla="*/ 1565750 w 4959187"/>
                <a:gd name="connsiteY49" fmla="*/ 4687741 h 5728654"/>
                <a:gd name="connsiteX50" fmla="*/ 1618146 w 4959187"/>
                <a:gd name="connsiteY50" fmla="*/ 4738736 h 5728654"/>
                <a:gd name="connsiteX51" fmla="*/ 1718892 w 4959187"/>
                <a:gd name="connsiteY51" fmla="*/ 4842592 h 5728654"/>
                <a:gd name="connsiteX52" fmla="*/ 1905792 w 4959187"/>
                <a:gd name="connsiteY52" fmla="*/ 5056229 h 5728654"/>
                <a:gd name="connsiteX53" fmla="*/ 1996339 w 4959187"/>
                <a:gd name="connsiteY53" fmla="*/ 5162285 h 5728654"/>
                <a:gd name="connsiteX54" fmla="*/ 2086713 w 4959187"/>
                <a:gd name="connsiteY54" fmla="*/ 5266478 h 5728654"/>
                <a:gd name="connsiteX55" fmla="*/ 2273085 w 4959187"/>
                <a:gd name="connsiteY55" fmla="*/ 5463851 h 5728654"/>
                <a:gd name="connsiteX56" fmla="*/ 2475458 w 4959187"/>
                <a:gd name="connsiteY56" fmla="*/ 5636999 h 5728654"/>
                <a:gd name="connsiteX57" fmla="*/ 2585434 w 4959187"/>
                <a:gd name="connsiteY57" fmla="*/ 5709955 h 5728654"/>
                <a:gd name="connsiteX58" fmla="*/ 2621317 w 4959187"/>
                <a:gd name="connsiteY58" fmla="*/ 5728654 h 5728654"/>
                <a:gd name="connsiteX59" fmla="*/ 2193461 w 4959187"/>
                <a:gd name="connsiteY59" fmla="*/ 5728654 h 5728654"/>
                <a:gd name="connsiteX60" fmla="*/ 2094097 w 4959187"/>
                <a:gd name="connsiteY60" fmla="*/ 5656143 h 5728654"/>
                <a:gd name="connsiteX61" fmla="*/ 1869747 w 4959187"/>
                <a:gd name="connsiteY61" fmla="*/ 5464869 h 5728654"/>
                <a:gd name="connsiteX62" fmla="*/ 1764606 w 4959187"/>
                <a:gd name="connsiteY62" fmla="*/ 5365419 h 5728654"/>
                <a:gd name="connsiteX63" fmla="*/ 1662979 w 4959187"/>
                <a:gd name="connsiteY63" fmla="*/ 5264783 h 5728654"/>
                <a:gd name="connsiteX64" fmla="*/ 1466235 w 4959187"/>
                <a:gd name="connsiteY64" fmla="*/ 5064530 h 5728654"/>
                <a:gd name="connsiteX65" fmla="*/ 1371114 w 4959187"/>
                <a:gd name="connsiteY65" fmla="*/ 4965081 h 5728654"/>
                <a:gd name="connsiteX66" fmla="*/ 1323642 w 4959187"/>
                <a:gd name="connsiteY66" fmla="*/ 4916119 h 5728654"/>
                <a:gd name="connsiteX67" fmla="*/ 1277576 w 4959187"/>
                <a:gd name="connsiteY67" fmla="*/ 4870206 h 5728654"/>
                <a:gd name="connsiteX68" fmla="*/ 1181928 w 4959187"/>
                <a:gd name="connsiteY68" fmla="*/ 4784311 h 5728654"/>
                <a:gd name="connsiteX69" fmla="*/ 1080304 w 4959187"/>
                <a:gd name="connsiteY69" fmla="*/ 4705023 h 5728654"/>
                <a:gd name="connsiteX70" fmla="*/ 853316 w 4959187"/>
                <a:gd name="connsiteY70" fmla="*/ 4562202 h 5728654"/>
                <a:gd name="connsiteX71" fmla="*/ 595033 w 4959187"/>
                <a:gd name="connsiteY71" fmla="*/ 4405319 h 5728654"/>
                <a:gd name="connsiteX72" fmla="*/ 530331 w 4959187"/>
                <a:gd name="connsiteY72" fmla="*/ 4355510 h 5728654"/>
                <a:gd name="connsiteX73" fmla="*/ 468969 w 4959187"/>
                <a:gd name="connsiteY73" fmla="*/ 4299941 h 5728654"/>
                <a:gd name="connsiteX74" fmla="*/ 362244 w 4959187"/>
                <a:gd name="connsiteY74" fmla="*/ 4174739 h 5728654"/>
                <a:gd name="connsiteX75" fmla="*/ 278903 w 4959187"/>
                <a:gd name="connsiteY75" fmla="*/ 4039035 h 5728654"/>
                <a:gd name="connsiteX76" fmla="*/ 214200 w 4959187"/>
                <a:gd name="connsiteY76" fmla="*/ 3899602 h 5728654"/>
                <a:gd name="connsiteX77" fmla="*/ 111169 w 4959187"/>
                <a:gd name="connsiteY77" fmla="*/ 3619212 h 5728654"/>
                <a:gd name="connsiteX78" fmla="*/ 33983 w 4959187"/>
                <a:gd name="connsiteY78" fmla="*/ 3329166 h 5728654"/>
                <a:gd name="connsiteX79" fmla="*/ 928 w 4959187"/>
                <a:gd name="connsiteY79" fmla="*/ 3029633 h 5728654"/>
                <a:gd name="connsiteX80" fmla="*/ 60357 w 4959187"/>
                <a:gd name="connsiteY80" fmla="*/ 2430227 h 5728654"/>
                <a:gd name="connsiteX81" fmla="*/ 79521 w 4959187"/>
                <a:gd name="connsiteY81" fmla="*/ 2356699 h 5728654"/>
                <a:gd name="connsiteX82" fmla="*/ 101323 w 4959187"/>
                <a:gd name="connsiteY82" fmla="*/ 2284527 h 5728654"/>
                <a:gd name="connsiteX83" fmla="*/ 125938 w 4959187"/>
                <a:gd name="connsiteY83" fmla="*/ 2213371 h 5728654"/>
                <a:gd name="connsiteX84" fmla="*/ 152839 w 4959187"/>
                <a:gd name="connsiteY84" fmla="*/ 2143061 h 5728654"/>
                <a:gd name="connsiteX85" fmla="*/ 277497 w 4959187"/>
                <a:gd name="connsiteY85" fmla="*/ 1869957 h 5728654"/>
                <a:gd name="connsiteX86" fmla="*/ 599604 w 4959187"/>
                <a:gd name="connsiteY86" fmla="*/ 1367289 h 5728654"/>
                <a:gd name="connsiteX87" fmla="*/ 1002063 w 4959187"/>
                <a:gd name="connsiteY87" fmla="*/ 928831 h 5728654"/>
                <a:gd name="connsiteX88" fmla="*/ 1469048 w 4959187"/>
                <a:gd name="connsiteY88" fmla="*/ 559837 h 5728654"/>
                <a:gd name="connsiteX89" fmla="*/ 1723462 w 4959187"/>
                <a:gd name="connsiteY89" fmla="*/ 404140 h 5728654"/>
                <a:gd name="connsiteX90" fmla="*/ 1990010 w 4959187"/>
                <a:gd name="connsiteY90" fmla="*/ 268942 h 5728654"/>
                <a:gd name="connsiteX91" fmla="*/ 2556687 w 4959187"/>
                <a:gd name="connsiteY91" fmla="*/ 72247 h 5728654"/>
                <a:gd name="connsiteX92" fmla="*/ 2854004 w 4959187"/>
                <a:gd name="connsiteY92" fmla="*/ 18201 h 5728654"/>
                <a:gd name="connsiteX93" fmla="*/ 3157122 w 4959187"/>
                <a:gd name="connsiteY93" fmla="*/ 75 h 572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4959187" h="5728654">
                  <a:moveTo>
                    <a:pt x="4959187" y="5096949"/>
                  </a:moveTo>
                  <a:lnTo>
                    <a:pt x="4959187" y="5480294"/>
                  </a:lnTo>
                  <a:lnTo>
                    <a:pt x="4912886" y="5514848"/>
                  </a:lnTo>
                  <a:cubicBezTo>
                    <a:pt x="4830954" y="5570247"/>
                    <a:pt x="4745856" y="5621750"/>
                    <a:pt x="4657944" y="5668510"/>
                  </a:cubicBezTo>
                  <a:lnTo>
                    <a:pt x="4531126" y="5728654"/>
                  </a:lnTo>
                  <a:lnTo>
                    <a:pt x="3955901" y="5728654"/>
                  </a:lnTo>
                  <a:lnTo>
                    <a:pt x="4031774" y="5700446"/>
                  </a:lnTo>
                  <a:cubicBezTo>
                    <a:pt x="4116894" y="5666054"/>
                    <a:pt x="4199926" y="5627087"/>
                    <a:pt x="4280628" y="5584478"/>
                  </a:cubicBezTo>
                  <a:cubicBezTo>
                    <a:pt x="4361331" y="5541955"/>
                    <a:pt x="4439572" y="5495364"/>
                    <a:pt x="4515880" y="5446063"/>
                  </a:cubicBezTo>
                  <a:lnTo>
                    <a:pt x="4572494" y="5408282"/>
                  </a:lnTo>
                  <a:lnTo>
                    <a:pt x="4628054" y="5369147"/>
                  </a:lnTo>
                  <a:lnTo>
                    <a:pt x="4682910" y="5329164"/>
                  </a:lnTo>
                  <a:cubicBezTo>
                    <a:pt x="4701196" y="5315780"/>
                    <a:pt x="4718778" y="5301548"/>
                    <a:pt x="4736713" y="5288164"/>
                  </a:cubicBezTo>
                  <a:cubicBezTo>
                    <a:pt x="4808010" y="5232849"/>
                    <a:pt x="4876756" y="5174611"/>
                    <a:pt x="4942668" y="5113641"/>
                  </a:cubicBezTo>
                  <a:close/>
                  <a:moveTo>
                    <a:pt x="3157122" y="75"/>
                  </a:moveTo>
                  <a:cubicBezTo>
                    <a:pt x="3357384" y="1430"/>
                    <a:pt x="3557294" y="19219"/>
                    <a:pt x="3755272" y="53103"/>
                  </a:cubicBezTo>
                  <a:cubicBezTo>
                    <a:pt x="3953072" y="87325"/>
                    <a:pt x="4149816" y="136626"/>
                    <a:pt x="4340057" y="206596"/>
                  </a:cubicBezTo>
                  <a:cubicBezTo>
                    <a:pt x="4530298" y="276397"/>
                    <a:pt x="4713855" y="366021"/>
                    <a:pt x="4884404" y="475634"/>
                  </a:cubicBezTo>
                  <a:lnTo>
                    <a:pt x="4959187" y="526636"/>
                  </a:lnTo>
                  <a:lnTo>
                    <a:pt x="4959187" y="1050070"/>
                  </a:lnTo>
                  <a:lnTo>
                    <a:pt x="4854338" y="951534"/>
                  </a:lnTo>
                  <a:cubicBezTo>
                    <a:pt x="4787525" y="894270"/>
                    <a:pt x="4721065" y="836329"/>
                    <a:pt x="4651262" y="781944"/>
                  </a:cubicBezTo>
                  <a:cubicBezTo>
                    <a:pt x="4512011" y="673009"/>
                    <a:pt x="4363794" y="573050"/>
                    <a:pt x="4205200" y="488172"/>
                  </a:cubicBezTo>
                  <a:cubicBezTo>
                    <a:pt x="4046785" y="403462"/>
                    <a:pt x="3877995" y="332984"/>
                    <a:pt x="3700941" y="286902"/>
                  </a:cubicBezTo>
                  <a:cubicBezTo>
                    <a:pt x="3524240" y="240480"/>
                    <a:pt x="3340328" y="217439"/>
                    <a:pt x="3156594" y="218794"/>
                  </a:cubicBezTo>
                  <a:cubicBezTo>
                    <a:pt x="3066222" y="219811"/>
                    <a:pt x="2975673" y="227266"/>
                    <a:pt x="2885827" y="240651"/>
                  </a:cubicBezTo>
                  <a:cubicBezTo>
                    <a:pt x="2796158" y="254542"/>
                    <a:pt x="2707016" y="273686"/>
                    <a:pt x="2619632" y="298760"/>
                  </a:cubicBezTo>
                  <a:cubicBezTo>
                    <a:pt x="2532247" y="324005"/>
                    <a:pt x="2445919" y="353483"/>
                    <a:pt x="2362050" y="388553"/>
                  </a:cubicBezTo>
                  <a:cubicBezTo>
                    <a:pt x="2341129" y="397532"/>
                    <a:pt x="2320030" y="406004"/>
                    <a:pt x="2299282" y="415491"/>
                  </a:cubicBezTo>
                  <a:lnTo>
                    <a:pt x="2237217" y="443954"/>
                  </a:lnTo>
                  <a:lnTo>
                    <a:pt x="2176206" y="474279"/>
                  </a:lnTo>
                  <a:cubicBezTo>
                    <a:pt x="2155986" y="484615"/>
                    <a:pt x="2135944" y="495457"/>
                    <a:pt x="2115899" y="506129"/>
                  </a:cubicBezTo>
                  <a:cubicBezTo>
                    <a:pt x="1956252" y="592872"/>
                    <a:pt x="1805397" y="694864"/>
                    <a:pt x="1665266" y="808882"/>
                  </a:cubicBezTo>
                  <a:cubicBezTo>
                    <a:pt x="1524959" y="922394"/>
                    <a:pt x="1394675" y="1047087"/>
                    <a:pt x="1275994" y="1180419"/>
                  </a:cubicBezTo>
                  <a:cubicBezTo>
                    <a:pt x="1216390" y="1247002"/>
                    <a:pt x="1159248" y="1315108"/>
                    <a:pt x="1105623" y="1385755"/>
                  </a:cubicBezTo>
                  <a:cubicBezTo>
                    <a:pt x="1051997" y="1456405"/>
                    <a:pt x="1001008" y="1528576"/>
                    <a:pt x="952833" y="1602105"/>
                  </a:cubicBezTo>
                  <a:cubicBezTo>
                    <a:pt x="856658" y="1749499"/>
                    <a:pt x="772791" y="1902994"/>
                    <a:pt x="702109" y="2060893"/>
                  </a:cubicBezTo>
                  <a:cubicBezTo>
                    <a:pt x="631429" y="2218792"/>
                    <a:pt x="577626" y="2381435"/>
                    <a:pt x="531913" y="2544584"/>
                  </a:cubicBezTo>
                  <a:cubicBezTo>
                    <a:pt x="509056" y="2626245"/>
                    <a:pt x="487430" y="2708076"/>
                    <a:pt x="469320" y="2790921"/>
                  </a:cubicBezTo>
                  <a:cubicBezTo>
                    <a:pt x="451034" y="2873767"/>
                    <a:pt x="438024" y="2957461"/>
                    <a:pt x="429407" y="3041662"/>
                  </a:cubicBezTo>
                  <a:cubicBezTo>
                    <a:pt x="420968" y="3125863"/>
                    <a:pt x="414816" y="3210742"/>
                    <a:pt x="412002" y="3296469"/>
                  </a:cubicBezTo>
                  <a:cubicBezTo>
                    <a:pt x="410068" y="3382025"/>
                    <a:pt x="412178" y="3468430"/>
                    <a:pt x="421320" y="3554664"/>
                  </a:cubicBezTo>
                  <a:cubicBezTo>
                    <a:pt x="430814" y="3640560"/>
                    <a:pt x="447870" y="3727303"/>
                    <a:pt x="474595" y="3807776"/>
                  </a:cubicBezTo>
                  <a:cubicBezTo>
                    <a:pt x="501496" y="3888250"/>
                    <a:pt x="537363" y="3963473"/>
                    <a:pt x="582902" y="4027852"/>
                  </a:cubicBezTo>
                  <a:cubicBezTo>
                    <a:pt x="628791" y="4092231"/>
                    <a:pt x="684879" y="4144413"/>
                    <a:pt x="754152" y="4188293"/>
                  </a:cubicBezTo>
                  <a:cubicBezTo>
                    <a:pt x="788614" y="4210487"/>
                    <a:pt x="826416" y="4230649"/>
                    <a:pt x="866679" y="4250639"/>
                  </a:cubicBezTo>
                  <a:cubicBezTo>
                    <a:pt x="906767" y="4270632"/>
                    <a:pt x="949317" y="4290284"/>
                    <a:pt x="993096" y="4310784"/>
                  </a:cubicBezTo>
                  <a:cubicBezTo>
                    <a:pt x="1080655" y="4351782"/>
                    <a:pt x="1172963" y="4397018"/>
                    <a:pt x="1260874" y="4451401"/>
                  </a:cubicBezTo>
                  <a:cubicBezTo>
                    <a:pt x="1348786" y="4505615"/>
                    <a:pt x="1433180" y="4567623"/>
                    <a:pt x="1509662" y="4636069"/>
                  </a:cubicBezTo>
                  <a:cubicBezTo>
                    <a:pt x="1528651" y="4653011"/>
                    <a:pt x="1548168" y="4670799"/>
                    <a:pt x="1565750" y="4687741"/>
                  </a:cubicBezTo>
                  <a:lnTo>
                    <a:pt x="1618146" y="4738736"/>
                  </a:lnTo>
                  <a:cubicBezTo>
                    <a:pt x="1652607" y="4772960"/>
                    <a:pt x="1686188" y="4807690"/>
                    <a:pt x="1718892" y="4842592"/>
                  </a:cubicBezTo>
                  <a:cubicBezTo>
                    <a:pt x="1784122" y="4912899"/>
                    <a:pt x="1844956" y="4985242"/>
                    <a:pt x="1905792" y="5056229"/>
                  </a:cubicBezTo>
                  <a:lnTo>
                    <a:pt x="1996339" y="5162285"/>
                  </a:lnTo>
                  <a:cubicBezTo>
                    <a:pt x="2026406" y="5197355"/>
                    <a:pt x="2056296" y="5232256"/>
                    <a:pt x="2086713" y="5266478"/>
                  </a:cubicBezTo>
                  <a:cubicBezTo>
                    <a:pt x="2147547" y="5334584"/>
                    <a:pt x="2208733" y="5401336"/>
                    <a:pt x="2273085" y="5463851"/>
                  </a:cubicBezTo>
                  <a:cubicBezTo>
                    <a:pt x="2337260" y="5526367"/>
                    <a:pt x="2404072" y="5585156"/>
                    <a:pt x="2475458" y="5636999"/>
                  </a:cubicBezTo>
                  <a:cubicBezTo>
                    <a:pt x="2511062" y="5663005"/>
                    <a:pt x="2547677" y="5687486"/>
                    <a:pt x="2585434" y="5709955"/>
                  </a:cubicBezTo>
                  <a:lnTo>
                    <a:pt x="2621317" y="5728654"/>
                  </a:lnTo>
                  <a:lnTo>
                    <a:pt x="2193461" y="5728654"/>
                  </a:lnTo>
                  <a:lnTo>
                    <a:pt x="2094097" y="5656143"/>
                  </a:lnTo>
                  <a:cubicBezTo>
                    <a:pt x="2015505" y="5594983"/>
                    <a:pt x="1940781" y="5530942"/>
                    <a:pt x="1869747" y="5464869"/>
                  </a:cubicBezTo>
                  <a:cubicBezTo>
                    <a:pt x="1834056" y="5431832"/>
                    <a:pt x="1799067" y="5398794"/>
                    <a:pt x="1764606" y="5365419"/>
                  </a:cubicBezTo>
                  <a:cubicBezTo>
                    <a:pt x="1730320" y="5331875"/>
                    <a:pt x="1696386" y="5298498"/>
                    <a:pt x="1662979" y="5264783"/>
                  </a:cubicBezTo>
                  <a:cubicBezTo>
                    <a:pt x="1596167" y="5197524"/>
                    <a:pt x="1530234" y="5131112"/>
                    <a:pt x="1466235" y="5064530"/>
                  </a:cubicBezTo>
                  <a:lnTo>
                    <a:pt x="1371114" y="4965081"/>
                  </a:lnTo>
                  <a:lnTo>
                    <a:pt x="1323642" y="4916119"/>
                  </a:lnTo>
                  <a:cubicBezTo>
                    <a:pt x="1307818" y="4900023"/>
                    <a:pt x="1293226" y="4885285"/>
                    <a:pt x="1277576" y="4870206"/>
                  </a:cubicBezTo>
                  <a:cubicBezTo>
                    <a:pt x="1246631" y="4840559"/>
                    <a:pt x="1214983" y="4811587"/>
                    <a:pt x="1181928" y="4784311"/>
                  </a:cubicBezTo>
                  <a:cubicBezTo>
                    <a:pt x="1149227" y="4756696"/>
                    <a:pt x="1115469" y="4730095"/>
                    <a:pt x="1080304" y="4705023"/>
                  </a:cubicBezTo>
                  <a:cubicBezTo>
                    <a:pt x="1010150" y="4654366"/>
                    <a:pt x="935074" y="4608453"/>
                    <a:pt x="853316" y="4562202"/>
                  </a:cubicBezTo>
                  <a:cubicBezTo>
                    <a:pt x="772087" y="4515442"/>
                    <a:pt x="682945" y="4468343"/>
                    <a:pt x="595033" y="4405319"/>
                  </a:cubicBezTo>
                  <a:cubicBezTo>
                    <a:pt x="573231" y="4389563"/>
                    <a:pt x="551429" y="4373130"/>
                    <a:pt x="530331" y="4355510"/>
                  </a:cubicBezTo>
                  <a:cubicBezTo>
                    <a:pt x="509232" y="4337891"/>
                    <a:pt x="488836" y="4319254"/>
                    <a:pt x="468969" y="4299941"/>
                  </a:cubicBezTo>
                  <a:cubicBezTo>
                    <a:pt x="429585" y="4261144"/>
                    <a:pt x="393717" y="4218788"/>
                    <a:pt x="362244" y="4174739"/>
                  </a:cubicBezTo>
                  <a:cubicBezTo>
                    <a:pt x="330421" y="4130859"/>
                    <a:pt x="303518" y="4084946"/>
                    <a:pt x="278903" y="4039035"/>
                  </a:cubicBezTo>
                  <a:cubicBezTo>
                    <a:pt x="254816" y="3992784"/>
                    <a:pt x="233717" y="3946193"/>
                    <a:pt x="214200" y="3899602"/>
                  </a:cubicBezTo>
                  <a:cubicBezTo>
                    <a:pt x="174993" y="3806251"/>
                    <a:pt x="142114" y="3713918"/>
                    <a:pt x="111169" y="3619212"/>
                  </a:cubicBezTo>
                  <a:cubicBezTo>
                    <a:pt x="80224" y="3524508"/>
                    <a:pt x="53322" y="3427769"/>
                    <a:pt x="33983" y="3329166"/>
                  </a:cubicBezTo>
                  <a:cubicBezTo>
                    <a:pt x="14643" y="3230565"/>
                    <a:pt x="3566" y="3130098"/>
                    <a:pt x="928" y="3029633"/>
                  </a:cubicBezTo>
                  <a:cubicBezTo>
                    <a:pt x="-4348" y="2828533"/>
                    <a:pt x="12533" y="2625737"/>
                    <a:pt x="60357" y="2430227"/>
                  </a:cubicBezTo>
                  <a:cubicBezTo>
                    <a:pt x="66687" y="2405322"/>
                    <a:pt x="72488" y="2380926"/>
                    <a:pt x="79521" y="2356699"/>
                  </a:cubicBezTo>
                  <a:lnTo>
                    <a:pt x="101323" y="2284527"/>
                  </a:lnTo>
                  <a:lnTo>
                    <a:pt x="125938" y="2213371"/>
                  </a:lnTo>
                  <a:cubicBezTo>
                    <a:pt x="134202" y="2189652"/>
                    <a:pt x="143696" y="2166442"/>
                    <a:pt x="152839" y="2143061"/>
                  </a:cubicBezTo>
                  <a:cubicBezTo>
                    <a:pt x="190289" y="2050050"/>
                    <a:pt x="231607" y="1958733"/>
                    <a:pt x="277497" y="1869957"/>
                  </a:cubicBezTo>
                  <a:cubicBezTo>
                    <a:pt x="369980" y="1692743"/>
                    <a:pt x="477584" y="1524341"/>
                    <a:pt x="599604" y="1367289"/>
                  </a:cubicBezTo>
                  <a:cubicBezTo>
                    <a:pt x="721273" y="1210237"/>
                    <a:pt x="856658" y="1064029"/>
                    <a:pt x="1002063" y="928831"/>
                  </a:cubicBezTo>
                  <a:cubicBezTo>
                    <a:pt x="1147467" y="793636"/>
                    <a:pt x="1304301" y="670976"/>
                    <a:pt x="1469048" y="559837"/>
                  </a:cubicBezTo>
                  <a:cubicBezTo>
                    <a:pt x="1551333" y="504267"/>
                    <a:pt x="1636432" y="452424"/>
                    <a:pt x="1723462" y="404140"/>
                  </a:cubicBezTo>
                  <a:cubicBezTo>
                    <a:pt x="1810144" y="355347"/>
                    <a:pt x="1899285" y="310620"/>
                    <a:pt x="1990010" y="268942"/>
                  </a:cubicBezTo>
                  <a:cubicBezTo>
                    <a:pt x="2171459" y="186266"/>
                    <a:pt x="2360996" y="119175"/>
                    <a:pt x="2556687" y="72247"/>
                  </a:cubicBezTo>
                  <a:cubicBezTo>
                    <a:pt x="2654444" y="48868"/>
                    <a:pt x="2753608" y="30062"/>
                    <a:pt x="2854004" y="18201"/>
                  </a:cubicBezTo>
                  <a:cubicBezTo>
                    <a:pt x="2954222" y="5665"/>
                    <a:pt x="3055672" y="-774"/>
                    <a:pt x="3157122" y="7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 useBgFill="1">
          <p:nvSpPr>
            <p:cNvPr id="18" name="Freeform: Shape 17">
              <a:extLst>
                <a:ext uri="{FF2B5EF4-FFF2-40B4-BE49-F238E27FC236}">
                  <a16:creationId xmlns:a16="http://schemas.microsoft.com/office/drawing/2014/main" id="{883ED75A-1E75-4471-884D-FF67DC9AA6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14270" y="919844"/>
              <a:ext cx="5277729" cy="5934933"/>
            </a:xfrm>
            <a:custGeom>
              <a:avLst/>
              <a:gdLst>
                <a:gd name="connsiteX0" fmla="*/ 5277729 w 5277729"/>
                <a:gd name="connsiteY0" fmla="*/ 5490797 h 5934933"/>
                <a:gd name="connsiteX1" fmla="*/ 5277729 w 5277729"/>
                <a:gd name="connsiteY1" fmla="*/ 5934933 h 5934933"/>
                <a:gd name="connsiteX2" fmla="*/ 4503603 w 5277729"/>
                <a:gd name="connsiteY2" fmla="*/ 5934933 h 5934933"/>
                <a:gd name="connsiteX3" fmla="*/ 4541500 w 5277729"/>
                <a:gd name="connsiteY3" fmla="*/ 5920025 h 5934933"/>
                <a:gd name="connsiteX4" fmla="*/ 4575435 w 5277729"/>
                <a:gd name="connsiteY4" fmla="*/ 5906640 h 5934933"/>
                <a:gd name="connsiteX5" fmla="*/ 4608665 w 5277729"/>
                <a:gd name="connsiteY5" fmla="*/ 5891562 h 5934933"/>
                <a:gd name="connsiteX6" fmla="*/ 4675125 w 5277729"/>
                <a:gd name="connsiteY6" fmla="*/ 5861575 h 5934933"/>
                <a:gd name="connsiteX7" fmla="*/ 5175078 w 5277729"/>
                <a:gd name="connsiteY7" fmla="*/ 5570957 h 5934933"/>
                <a:gd name="connsiteX8" fmla="*/ 3455268 w 5277729"/>
                <a:gd name="connsiteY8" fmla="*/ 0 h 5934933"/>
                <a:gd name="connsiteX9" fmla="*/ 5014788 w 5277729"/>
                <a:gd name="connsiteY9" fmla="*/ 352175 h 5934933"/>
                <a:gd name="connsiteX10" fmla="*/ 5277729 w 5277729"/>
                <a:gd name="connsiteY10" fmla="*/ 493225 h 5934933"/>
                <a:gd name="connsiteX11" fmla="*/ 5277729 w 5277729"/>
                <a:gd name="connsiteY11" fmla="*/ 861638 h 5934933"/>
                <a:gd name="connsiteX12" fmla="*/ 5152265 w 5277729"/>
                <a:gd name="connsiteY12" fmla="*/ 760461 h 5934933"/>
                <a:gd name="connsiteX13" fmla="*/ 4638379 w 5277729"/>
                <a:gd name="connsiteY13" fmla="*/ 461668 h 5934933"/>
                <a:gd name="connsiteX14" fmla="*/ 4569281 w 5277729"/>
                <a:gd name="connsiteY14" fmla="*/ 432021 h 5934933"/>
                <a:gd name="connsiteX15" fmla="*/ 4499655 w 5277729"/>
                <a:gd name="connsiteY15" fmla="*/ 403387 h 5934933"/>
                <a:gd name="connsiteX16" fmla="*/ 4428798 w 5277729"/>
                <a:gd name="connsiteY16" fmla="*/ 377467 h 5934933"/>
                <a:gd name="connsiteX17" fmla="*/ 4357415 w 5277729"/>
                <a:gd name="connsiteY17" fmla="*/ 352562 h 5934933"/>
                <a:gd name="connsiteX18" fmla="*/ 4284976 w 5277729"/>
                <a:gd name="connsiteY18" fmla="*/ 330198 h 5934933"/>
                <a:gd name="connsiteX19" fmla="*/ 4212185 w 5277729"/>
                <a:gd name="connsiteY19" fmla="*/ 309021 h 5934933"/>
                <a:gd name="connsiteX20" fmla="*/ 4138514 w 5277729"/>
                <a:gd name="connsiteY20" fmla="*/ 290555 h 5934933"/>
                <a:gd name="connsiteX21" fmla="*/ 4101593 w 5277729"/>
                <a:gd name="connsiteY21" fmla="*/ 281405 h 5934933"/>
                <a:gd name="connsiteX22" fmla="*/ 4083132 w 5277729"/>
                <a:gd name="connsiteY22" fmla="*/ 276832 h 5934933"/>
                <a:gd name="connsiteX23" fmla="*/ 4064494 w 5277729"/>
                <a:gd name="connsiteY23" fmla="*/ 273104 h 5934933"/>
                <a:gd name="connsiteX24" fmla="*/ 3458257 w 5277729"/>
                <a:gd name="connsiteY24" fmla="*/ 208216 h 5934933"/>
                <a:gd name="connsiteX25" fmla="*/ 2855186 w 5277729"/>
                <a:gd name="connsiteY25" fmla="*/ 287336 h 5934933"/>
                <a:gd name="connsiteX26" fmla="*/ 2566659 w 5277729"/>
                <a:gd name="connsiteY26" fmla="*/ 380177 h 5934933"/>
                <a:gd name="connsiteX27" fmla="*/ 2291322 w 5277729"/>
                <a:gd name="connsiteY27" fmla="*/ 502837 h 5934933"/>
                <a:gd name="connsiteX28" fmla="*/ 2031280 w 5277729"/>
                <a:gd name="connsiteY28" fmla="*/ 650909 h 5934933"/>
                <a:gd name="connsiteX29" fmla="*/ 1787941 w 5277729"/>
                <a:gd name="connsiteY29" fmla="*/ 821177 h 5934933"/>
                <a:gd name="connsiteX30" fmla="*/ 1561306 w 5277729"/>
                <a:gd name="connsiteY30" fmla="*/ 1009402 h 5934933"/>
                <a:gd name="connsiteX31" fmla="*/ 1352604 w 5277729"/>
                <a:gd name="connsiteY31" fmla="*/ 1213721 h 5934933"/>
                <a:gd name="connsiteX32" fmla="*/ 1161134 w 5277729"/>
                <a:gd name="connsiteY32" fmla="*/ 1431087 h 5934933"/>
                <a:gd name="connsiteX33" fmla="*/ 988124 w 5277729"/>
                <a:gd name="connsiteY33" fmla="*/ 1660142 h 5934933"/>
                <a:gd name="connsiteX34" fmla="*/ 834103 w 5277729"/>
                <a:gd name="connsiteY34" fmla="*/ 1899531 h 5934933"/>
                <a:gd name="connsiteX35" fmla="*/ 700303 w 5277729"/>
                <a:gd name="connsiteY35" fmla="*/ 2148239 h 5934933"/>
                <a:gd name="connsiteX36" fmla="*/ 503029 w 5277729"/>
                <a:gd name="connsiteY36" fmla="*/ 2670051 h 5934933"/>
                <a:gd name="connsiteX37" fmla="*/ 444480 w 5277729"/>
                <a:gd name="connsiteY37" fmla="*/ 2940613 h 5934933"/>
                <a:gd name="connsiteX38" fmla="*/ 434459 w 5277729"/>
                <a:gd name="connsiteY38" fmla="*/ 3008890 h 5934933"/>
                <a:gd name="connsiteX39" fmla="*/ 426195 w 5277729"/>
                <a:gd name="connsiteY39" fmla="*/ 3077504 h 5934933"/>
                <a:gd name="connsiteX40" fmla="*/ 419512 w 5277729"/>
                <a:gd name="connsiteY40" fmla="*/ 3146289 h 5934933"/>
                <a:gd name="connsiteX41" fmla="*/ 415117 w 5277729"/>
                <a:gd name="connsiteY41" fmla="*/ 3215243 h 5934933"/>
                <a:gd name="connsiteX42" fmla="*/ 418283 w 5277729"/>
                <a:gd name="connsiteY42" fmla="*/ 3491565 h 5934933"/>
                <a:gd name="connsiteX43" fmla="*/ 423909 w 5277729"/>
                <a:gd name="connsiteY43" fmla="*/ 3560688 h 5934933"/>
                <a:gd name="connsiteX44" fmla="*/ 431646 w 5277729"/>
                <a:gd name="connsiteY44" fmla="*/ 3629642 h 5934933"/>
                <a:gd name="connsiteX45" fmla="*/ 442018 w 5277729"/>
                <a:gd name="connsiteY45" fmla="*/ 3698428 h 5934933"/>
                <a:gd name="connsiteX46" fmla="*/ 454151 w 5277729"/>
                <a:gd name="connsiteY46" fmla="*/ 3767042 h 5934933"/>
                <a:gd name="connsiteX47" fmla="*/ 524831 w 5277729"/>
                <a:gd name="connsiteY47" fmla="*/ 4035571 h 5934933"/>
                <a:gd name="connsiteX48" fmla="*/ 643511 w 5277729"/>
                <a:gd name="connsiteY48" fmla="*/ 4277334 h 5934933"/>
                <a:gd name="connsiteX49" fmla="*/ 834456 w 5277729"/>
                <a:gd name="connsiteY49" fmla="*/ 4467421 h 5934933"/>
                <a:gd name="connsiteX50" fmla="*/ 1088695 w 5277729"/>
                <a:gd name="connsiteY50" fmla="*/ 4617866 h 5934933"/>
                <a:gd name="connsiteX51" fmla="*/ 1594185 w 5277729"/>
                <a:gd name="connsiteY51" fmla="*/ 4973816 h 5934933"/>
                <a:gd name="connsiteX52" fmla="*/ 1702315 w 5277729"/>
                <a:gd name="connsiteY52" fmla="*/ 5080551 h 5934933"/>
                <a:gd name="connsiteX53" fmla="*/ 1807105 w 5277729"/>
                <a:gd name="connsiteY53" fmla="*/ 5188302 h 5934933"/>
                <a:gd name="connsiteX54" fmla="*/ 2014753 w 5277729"/>
                <a:gd name="connsiteY54" fmla="*/ 5403803 h 5934933"/>
                <a:gd name="connsiteX55" fmla="*/ 2119366 w 5277729"/>
                <a:gd name="connsiteY55" fmla="*/ 5509861 h 5934933"/>
                <a:gd name="connsiteX56" fmla="*/ 2226266 w 5277729"/>
                <a:gd name="connsiteY56" fmla="*/ 5613037 h 5934933"/>
                <a:gd name="connsiteX57" fmla="*/ 2450266 w 5277729"/>
                <a:gd name="connsiteY57" fmla="*/ 5806175 h 5934933"/>
                <a:gd name="connsiteX58" fmla="*/ 2569539 w 5277729"/>
                <a:gd name="connsiteY58" fmla="*/ 5892536 h 5934933"/>
                <a:gd name="connsiteX59" fmla="*/ 2638372 w 5277729"/>
                <a:gd name="connsiteY59" fmla="*/ 5934933 h 5934933"/>
                <a:gd name="connsiteX60" fmla="*/ 1430705 w 5277729"/>
                <a:gd name="connsiteY60" fmla="*/ 5934933 h 5934933"/>
                <a:gd name="connsiteX61" fmla="*/ 1249926 w 5277729"/>
                <a:gd name="connsiteY61" fmla="*/ 5801880 h 5934933"/>
                <a:gd name="connsiteX62" fmla="*/ 0 w 5277729"/>
                <a:gd name="connsiteY62" fmla="*/ 3278267 h 5934933"/>
                <a:gd name="connsiteX63" fmla="*/ 3455268 w 5277729"/>
                <a:gd name="connsiteY63" fmla="*/ 0 h 5934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277729" h="5934933">
                  <a:moveTo>
                    <a:pt x="5277729" y="5490797"/>
                  </a:moveTo>
                  <a:lnTo>
                    <a:pt x="5277729" y="5934933"/>
                  </a:lnTo>
                  <a:lnTo>
                    <a:pt x="4503603" y="5934933"/>
                  </a:lnTo>
                  <a:lnTo>
                    <a:pt x="4541500" y="5920025"/>
                  </a:lnTo>
                  <a:lnTo>
                    <a:pt x="4575435" y="5906640"/>
                  </a:lnTo>
                  <a:lnTo>
                    <a:pt x="4608665" y="5891562"/>
                  </a:lnTo>
                  <a:lnTo>
                    <a:pt x="4675125" y="5861575"/>
                  </a:lnTo>
                  <a:cubicBezTo>
                    <a:pt x="4850948" y="5779238"/>
                    <a:pt x="5018595" y="5681906"/>
                    <a:pt x="5175078" y="5570957"/>
                  </a:cubicBezTo>
                  <a:close/>
                  <a:moveTo>
                    <a:pt x="3455268" y="0"/>
                  </a:moveTo>
                  <a:cubicBezTo>
                    <a:pt x="4016362" y="0"/>
                    <a:pt x="4546275" y="126933"/>
                    <a:pt x="5014788" y="352175"/>
                  </a:cubicBezTo>
                  <a:lnTo>
                    <a:pt x="5277729" y="493225"/>
                  </a:lnTo>
                  <a:lnTo>
                    <a:pt x="5277729" y="861638"/>
                  </a:lnTo>
                  <a:lnTo>
                    <a:pt x="5152265" y="760461"/>
                  </a:lnTo>
                  <a:cubicBezTo>
                    <a:pt x="4993321" y="644726"/>
                    <a:pt x="4821323" y="543752"/>
                    <a:pt x="4638379" y="461668"/>
                  </a:cubicBezTo>
                  <a:lnTo>
                    <a:pt x="4569281" y="432021"/>
                  </a:lnTo>
                  <a:cubicBezTo>
                    <a:pt x="4546072" y="422362"/>
                    <a:pt x="4523392" y="411520"/>
                    <a:pt x="4499655" y="403387"/>
                  </a:cubicBezTo>
                  <a:lnTo>
                    <a:pt x="4428798" y="377467"/>
                  </a:lnTo>
                  <a:cubicBezTo>
                    <a:pt x="4405062" y="369166"/>
                    <a:pt x="4381678" y="359509"/>
                    <a:pt x="4357415" y="352562"/>
                  </a:cubicBezTo>
                  <a:lnTo>
                    <a:pt x="4284976" y="330198"/>
                  </a:lnTo>
                  <a:cubicBezTo>
                    <a:pt x="4260712" y="322915"/>
                    <a:pt x="4236800" y="314612"/>
                    <a:pt x="4212185" y="309021"/>
                  </a:cubicBezTo>
                  <a:lnTo>
                    <a:pt x="4138514" y="290555"/>
                  </a:lnTo>
                  <a:lnTo>
                    <a:pt x="4101593" y="281405"/>
                  </a:lnTo>
                  <a:lnTo>
                    <a:pt x="4083132" y="276832"/>
                  </a:lnTo>
                  <a:lnTo>
                    <a:pt x="4064494" y="273104"/>
                  </a:lnTo>
                  <a:cubicBezTo>
                    <a:pt x="3865990" y="230580"/>
                    <a:pt x="3662211" y="208894"/>
                    <a:pt x="3458257" y="208216"/>
                  </a:cubicBezTo>
                  <a:cubicBezTo>
                    <a:pt x="3254655" y="208047"/>
                    <a:pt x="3051227" y="236341"/>
                    <a:pt x="2855186" y="287336"/>
                  </a:cubicBezTo>
                  <a:cubicBezTo>
                    <a:pt x="2757076" y="312748"/>
                    <a:pt x="2660725" y="343923"/>
                    <a:pt x="2566659" y="380177"/>
                  </a:cubicBezTo>
                  <a:cubicBezTo>
                    <a:pt x="2472243" y="415756"/>
                    <a:pt x="2380640" y="457433"/>
                    <a:pt x="2291322" y="502837"/>
                  </a:cubicBezTo>
                  <a:cubicBezTo>
                    <a:pt x="2201828" y="548073"/>
                    <a:pt x="2115324" y="598052"/>
                    <a:pt x="2031280" y="650909"/>
                  </a:cubicBezTo>
                  <a:cubicBezTo>
                    <a:pt x="1947412" y="704276"/>
                    <a:pt x="1866359" y="761372"/>
                    <a:pt x="1787941" y="821177"/>
                  </a:cubicBezTo>
                  <a:cubicBezTo>
                    <a:pt x="1709525" y="880981"/>
                    <a:pt x="1633920" y="944005"/>
                    <a:pt x="1561306" y="1009402"/>
                  </a:cubicBezTo>
                  <a:cubicBezTo>
                    <a:pt x="1488514" y="1074797"/>
                    <a:pt x="1419417" y="1143582"/>
                    <a:pt x="1352604" y="1213721"/>
                  </a:cubicBezTo>
                  <a:cubicBezTo>
                    <a:pt x="1285791" y="1284031"/>
                    <a:pt x="1221967" y="1356542"/>
                    <a:pt x="1161134" y="1431087"/>
                  </a:cubicBezTo>
                  <a:cubicBezTo>
                    <a:pt x="1100651" y="1505969"/>
                    <a:pt x="1042453" y="1582040"/>
                    <a:pt x="988124" y="1660142"/>
                  </a:cubicBezTo>
                  <a:cubicBezTo>
                    <a:pt x="933618" y="1738244"/>
                    <a:pt x="881750" y="1818041"/>
                    <a:pt x="834103" y="1899531"/>
                  </a:cubicBezTo>
                  <a:cubicBezTo>
                    <a:pt x="786104" y="1980852"/>
                    <a:pt x="741444" y="2063869"/>
                    <a:pt x="700303" y="2148239"/>
                  </a:cubicBezTo>
                  <a:cubicBezTo>
                    <a:pt x="618368" y="2316981"/>
                    <a:pt x="552084" y="2491484"/>
                    <a:pt x="503029" y="2670051"/>
                  </a:cubicBezTo>
                  <a:cubicBezTo>
                    <a:pt x="478941" y="2759335"/>
                    <a:pt x="459425" y="2849635"/>
                    <a:pt x="444480" y="2940613"/>
                  </a:cubicBezTo>
                  <a:cubicBezTo>
                    <a:pt x="440788" y="2963316"/>
                    <a:pt x="436919" y="2986017"/>
                    <a:pt x="434459" y="3008890"/>
                  </a:cubicBezTo>
                  <a:cubicBezTo>
                    <a:pt x="431821" y="3031762"/>
                    <a:pt x="428129" y="3054463"/>
                    <a:pt x="426195" y="3077504"/>
                  </a:cubicBezTo>
                  <a:cubicBezTo>
                    <a:pt x="424085" y="3100376"/>
                    <a:pt x="421447" y="3123248"/>
                    <a:pt x="419512" y="3146289"/>
                  </a:cubicBezTo>
                  <a:lnTo>
                    <a:pt x="415117" y="3215243"/>
                  </a:lnTo>
                  <a:cubicBezTo>
                    <a:pt x="411250" y="3307237"/>
                    <a:pt x="411425" y="3399401"/>
                    <a:pt x="418283" y="3491565"/>
                  </a:cubicBezTo>
                  <a:cubicBezTo>
                    <a:pt x="420216" y="3514606"/>
                    <a:pt x="420919" y="3537647"/>
                    <a:pt x="423909" y="3560688"/>
                  </a:cubicBezTo>
                  <a:lnTo>
                    <a:pt x="431646" y="3629642"/>
                  </a:lnTo>
                  <a:lnTo>
                    <a:pt x="442018" y="3698428"/>
                  </a:lnTo>
                  <a:cubicBezTo>
                    <a:pt x="445359" y="3721298"/>
                    <a:pt x="450282" y="3744001"/>
                    <a:pt x="454151" y="3767042"/>
                  </a:cubicBezTo>
                  <a:cubicBezTo>
                    <a:pt x="472084" y="3858189"/>
                    <a:pt x="494589" y="3949168"/>
                    <a:pt x="524831" y="4035571"/>
                  </a:cubicBezTo>
                  <a:cubicBezTo>
                    <a:pt x="555072" y="4121976"/>
                    <a:pt x="592699" y="4204653"/>
                    <a:pt x="643511" y="4277334"/>
                  </a:cubicBezTo>
                  <a:cubicBezTo>
                    <a:pt x="693445" y="4350861"/>
                    <a:pt x="757795" y="4413378"/>
                    <a:pt x="834456" y="4467421"/>
                  </a:cubicBezTo>
                  <a:cubicBezTo>
                    <a:pt x="910937" y="4521806"/>
                    <a:pt x="999377" y="4568226"/>
                    <a:pt x="1088695" y="4617866"/>
                  </a:cubicBezTo>
                  <a:cubicBezTo>
                    <a:pt x="1268912" y="4714944"/>
                    <a:pt x="1446317" y="4831843"/>
                    <a:pt x="1594185" y="4973816"/>
                  </a:cubicBezTo>
                  <a:cubicBezTo>
                    <a:pt x="1631810" y="5009226"/>
                    <a:pt x="1667150" y="5044634"/>
                    <a:pt x="1702315" y="5080551"/>
                  </a:cubicBezTo>
                  <a:lnTo>
                    <a:pt x="1807105" y="5188302"/>
                  </a:lnTo>
                  <a:cubicBezTo>
                    <a:pt x="1876556" y="5260304"/>
                    <a:pt x="1945303" y="5332647"/>
                    <a:pt x="2014753" y="5403803"/>
                  </a:cubicBezTo>
                  <a:cubicBezTo>
                    <a:pt x="2049390" y="5439382"/>
                    <a:pt x="2084202" y="5474959"/>
                    <a:pt x="2119366" y="5509861"/>
                  </a:cubicBezTo>
                  <a:cubicBezTo>
                    <a:pt x="2154531" y="5544760"/>
                    <a:pt x="2190223" y="5579153"/>
                    <a:pt x="2226266" y="5613037"/>
                  </a:cubicBezTo>
                  <a:cubicBezTo>
                    <a:pt x="2298179" y="5680804"/>
                    <a:pt x="2372728" y="5745692"/>
                    <a:pt x="2450266" y="5806175"/>
                  </a:cubicBezTo>
                  <a:cubicBezTo>
                    <a:pt x="2488947" y="5836500"/>
                    <a:pt x="2528771" y="5865302"/>
                    <a:pt x="2569539" y="5892536"/>
                  </a:cubicBezTo>
                  <a:lnTo>
                    <a:pt x="2638372" y="5934933"/>
                  </a:lnTo>
                  <a:lnTo>
                    <a:pt x="1430705" y="5934933"/>
                  </a:lnTo>
                  <a:lnTo>
                    <a:pt x="1249926" y="5801880"/>
                  </a:lnTo>
                  <a:cubicBezTo>
                    <a:pt x="486335" y="5200561"/>
                    <a:pt x="0" y="4293322"/>
                    <a:pt x="0" y="3278267"/>
                  </a:cubicBezTo>
                  <a:cubicBezTo>
                    <a:pt x="0" y="1467681"/>
                    <a:pt x="1546888" y="0"/>
                    <a:pt x="345526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2879852-CFAC-468D-BA61-CEA1C625AC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81522" y="0"/>
            <a:ext cx="5222631" cy="3779526"/>
            <a:chOff x="2781522" y="0"/>
            <a:chExt cx="5222631" cy="3779526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0A56F5C-ED9E-4239-986A-B7100C6117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870599" y="0"/>
              <a:ext cx="4952815" cy="3547550"/>
            </a:xfrm>
            <a:custGeom>
              <a:avLst/>
              <a:gdLst>
                <a:gd name="connsiteX0" fmla="*/ 404042 w 4952815"/>
                <a:gd name="connsiteY0" fmla="*/ 0 h 3547550"/>
                <a:gd name="connsiteX1" fmla="*/ 656525 w 4952815"/>
                <a:gd name="connsiteY1" fmla="*/ 0 h 3547550"/>
                <a:gd name="connsiteX2" fmla="*/ 589287 w 4952815"/>
                <a:gd name="connsiteY2" fmla="*/ 78661 h 3547550"/>
                <a:gd name="connsiteX3" fmla="*/ 356880 w 4952815"/>
                <a:gd name="connsiteY3" fmla="*/ 441025 h 3547550"/>
                <a:gd name="connsiteX4" fmla="*/ 199156 w 4952815"/>
                <a:gd name="connsiteY4" fmla="*/ 841601 h 3547550"/>
                <a:gd name="connsiteX5" fmla="*/ 141794 w 4952815"/>
                <a:gd name="connsiteY5" fmla="*/ 1268638 h 3547550"/>
                <a:gd name="connsiteX6" fmla="*/ 165993 w 4952815"/>
                <a:gd name="connsiteY6" fmla="*/ 1477717 h 3547550"/>
                <a:gd name="connsiteX7" fmla="*/ 237456 w 4952815"/>
                <a:gd name="connsiteY7" fmla="*/ 1673304 h 3547550"/>
                <a:gd name="connsiteX8" fmla="*/ 287332 w 4952815"/>
                <a:gd name="connsiteY8" fmla="*/ 1765397 h 3547550"/>
                <a:gd name="connsiteX9" fmla="*/ 344607 w 4952815"/>
                <a:gd name="connsiteY9" fmla="*/ 1854530 h 3547550"/>
                <a:gd name="connsiteX10" fmla="*/ 476914 w 4952815"/>
                <a:gd name="connsiteY10" fmla="*/ 2026790 h 3547550"/>
                <a:gd name="connsiteX11" fmla="*/ 620100 w 4952815"/>
                <a:gd name="connsiteY11" fmla="*/ 2200355 h 3547550"/>
                <a:gd name="connsiteX12" fmla="*/ 691303 w 4952815"/>
                <a:gd name="connsiteY12" fmla="*/ 2290967 h 3547550"/>
                <a:gd name="connsiteX13" fmla="*/ 725511 w 4952815"/>
                <a:gd name="connsiteY13" fmla="*/ 2335447 h 3547550"/>
                <a:gd name="connsiteX14" fmla="*/ 759022 w 4952815"/>
                <a:gd name="connsiteY14" fmla="*/ 2378011 h 3547550"/>
                <a:gd name="connsiteX15" fmla="*/ 1046963 w 4952815"/>
                <a:gd name="connsiteY15" fmla="*/ 2692588 h 3547550"/>
                <a:gd name="connsiteX16" fmla="*/ 1200074 w 4952815"/>
                <a:gd name="connsiteY16" fmla="*/ 2834121 h 3547550"/>
                <a:gd name="connsiteX17" fmla="*/ 1360408 w 4952815"/>
                <a:gd name="connsiteY17" fmla="*/ 2964600 h 3547550"/>
                <a:gd name="connsiteX18" fmla="*/ 1718594 w 4952815"/>
                <a:gd name="connsiteY18" fmla="*/ 3170981 h 3547550"/>
                <a:gd name="connsiteX19" fmla="*/ 1918969 w 4952815"/>
                <a:gd name="connsiteY19" fmla="*/ 3229301 h 3547550"/>
                <a:gd name="connsiteX20" fmla="*/ 1970324 w 4952815"/>
                <a:gd name="connsiteY20" fmla="*/ 3239571 h 3547550"/>
                <a:gd name="connsiteX21" fmla="*/ 2022116 w 4952815"/>
                <a:gd name="connsiteY21" fmla="*/ 3248189 h 3547550"/>
                <a:gd name="connsiteX22" fmla="*/ 2126655 w 4952815"/>
                <a:gd name="connsiteY22" fmla="*/ 3260549 h 3547550"/>
                <a:gd name="connsiteX23" fmla="*/ 2179229 w 4952815"/>
                <a:gd name="connsiteY23" fmla="*/ 3264553 h 3547550"/>
                <a:gd name="connsiteX24" fmla="*/ 2231978 w 4952815"/>
                <a:gd name="connsiteY24" fmla="*/ 3267339 h 3547550"/>
                <a:gd name="connsiteX25" fmla="*/ 2284901 w 4952815"/>
                <a:gd name="connsiteY25" fmla="*/ 3268558 h 3547550"/>
                <a:gd name="connsiteX26" fmla="*/ 2337911 w 4952815"/>
                <a:gd name="connsiteY26" fmla="*/ 3268296 h 3547550"/>
                <a:gd name="connsiteX27" fmla="*/ 2364459 w 4952815"/>
                <a:gd name="connsiteY27" fmla="*/ 3268035 h 3547550"/>
                <a:gd name="connsiteX28" fmla="*/ 2390050 w 4952815"/>
                <a:gd name="connsiteY28" fmla="*/ 3266904 h 3547550"/>
                <a:gd name="connsiteX29" fmla="*/ 2415554 w 4952815"/>
                <a:gd name="connsiteY29" fmla="*/ 3265598 h 3547550"/>
                <a:gd name="connsiteX30" fmla="*/ 2440970 w 4952815"/>
                <a:gd name="connsiteY30" fmla="*/ 3263509 h 3547550"/>
                <a:gd name="connsiteX31" fmla="*/ 2541767 w 4952815"/>
                <a:gd name="connsiteY31" fmla="*/ 3251061 h 3547550"/>
                <a:gd name="connsiteX32" fmla="*/ 2925717 w 4952815"/>
                <a:gd name="connsiteY32" fmla="*/ 3125022 h 3547550"/>
                <a:gd name="connsiteX33" fmla="*/ 3280421 w 4952815"/>
                <a:gd name="connsiteY33" fmla="*/ 2904017 h 3547550"/>
                <a:gd name="connsiteX34" fmla="*/ 3366420 w 4952815"/>
                <a:gd name="connsiteY34" fmla="*/ 2839083 h 3547550"/>
                <a:gd name="connsiteX35" fmla="*/ 3452420 w 4952815"/>
                <a:gd name="connsiteY35" fmla="*/ 2771972 h 3547550"/>
                <a:gd name="connsiteX36" fmla="*/ 3626594 w 4952815"/>
                <a:gd name="connsiteY36" fmla="*/ 2632702 h 3547550"/>
                <a:gd name="connsiteX37" fmla="*/ 3984606 w 4952815"/>
                <a:gd name="connsiteY37" fmla="*/ 2363127 h 3547550"/>
                <a:gd name="connsiteX38" fmla="*/ 4318157 w 4952815"/>
                <a:gd name="connsiteY38" fmla="*/ 2095032 h 3547550"/>
                <a:gd name="connsiteX39" fmla="*/ 4584860 w 4952815"/>
                <a:gd name="connsiteY39" fmla="*/ 1787767 h 3547550"/>
                <a:gd name="connsiteX40" fmla="*/ 4675734 w 4952815"/>
                <a:gd name="connsiteY40" fmla="*/ 1609153 h 3547550"/>
                <a:gd name="connsiteX41" fmla="*/ 4731093 w 4952815"/>
                <a:gd name="connsiteY41" fmla="*/ 1414001 h 3547550"/>
                <a:gd name="connsiteX42" fmla="*/ 4746413 w 4952815"/>
                <a:gd name="connsiteY42" fmla="*/ 1311638 h 3547550"/>
                <a:gd name="connsiteX43" fmla="*/ 4748938 w 4952815"/>
                <a:gd name="connsiteY43" fmla="*/ 1285698 h 3547550"/>
                <a:gd name="connsiteX44" fmla="*/ 4750852 w 4952815"/>
                <a:gd name="connsiteY44" fmla="*/ 1259237 h 3547550"/>
                <a:gd name="connsiteX45" fmla="*/ 4753638 w 4952815"/>
                <a:gd name="connsiteY45" fmla="*/ 1204573 h 3547550"/>
                <a:gd name="connsiteX46" fmla="*/ 4748851 w 4952815"/>
                <a:gd name="connsiteY46" fmla="*/ 986006 h 3547550"/>
                <a:gd name="connsiteX47" fmla="*/ 4718124 w 4952815"/>
                <a:gd name="connsiteY47" fmla="*/ 770137 h 3547550"/>
                <a:gd name="connsiteX48" fmla="*/ 4665985 w 4952815"/>
                <a:gd name="connsiteY48" fmla="*/ 559492 h 3547550"/>
                <a:gd name="connsiteX49" fmla="*/ 4531328 w 4952815"/>
                <a:gd name="connsiteY49" fmla="*/ 150821 h 3547550"/>
                <a:gd name="connsiteX50" fmla="*/ 4460011 w 4952815"/>
                <a:gd name="connsiteY50" fmla="*/ 0 h 3547550"/>
                <a:gd name="connsiteX51" fmla="*/ 4680572 w 4952815"/>
                <a:gd name="connsiteY51" fmla="*/ 0 h 3547550"/>
                <a:gd name="connsiteX52" fmla="*/ 4717079 w 4952815"/>
                <a:gd name="connsiteY52" fmla="*/ 68304 h 3547550"/>
                <a:gd name="connsiteX53" fmla="*/ 4868537 w 4952815"/>
                <a:gd name="connsiteY53" fmla="*/ 510486 h 3547550"/>
                <a:gd name="connsiteX54" fmla="*/ 4904050 w 4952815"/>
                <a:gd name="connsiteY54" fmla="*/ 740543 h 3547550"/>
                <a:gd name="connsiteX55" fmla="*/ 4927117 w 4952815"/>
                <a:gd name="connsiteY55" fmla="*/ 970774 h 3547550"/>
                <a:gd name="connsiteX56" fmla="*/ 4945482 w 4952815"/>
                <a:gd name="connsiteY56" fmla="*/ 1201005 h 3547550"/>
                <a:gd name="connsiteX57" fmla="*/ 4949226 w 4952815"/>
                <a:gd name="connsiteY57" fmla="*/ 1258715 h 3547550"/>
                <a:gd name="connsiteX58" fmla="*/ 4950880 w 4952815"/>
                <a:gd name="connsiteY58" fmla="*/ 1288397 h 3547550"/>
                <a:gd name="connsiteX59" fmla="*/ 4952098 w 4952815"/>
                <a:gd name="connsiteY59" fmla="*/ 1318601 h 3547550"/>
                <a:gd name="connsiteX60" fmla="*/ 4950444 w 4952815"/>
                <a:gd name="connsiteY60" fmla="*/ 1440288 h 3547550"/>
                <a:gd name="connsiteX61" fmla="*/ 4826494 w 4952815"/>
                <a:gd name="connsiteY61" fmla="*/ 1918246 h 3547550"/>
                <a:gd name="connsiteX62" fmla="*/ 4551000 w 4952815"/>
                <a:gd name="connsiteY62" fmla="*/ 2324132 h 3547550"/>
                <a:gd name="connsiteX63" fmla="*/ 4383093 w 4952815"/>
                <a:gd name="connsiteY63" fmla="*/ 2493345 h 3547550"/>
                <a:gd name="connsiteX64" fmla="*/ 4208047 w 4952815"/>
                <a:gd name="connsiteY64" fmla="*/ 2647151 h 3547550"/>
                <a:gd name="connsiteX65" fmla="*/ 3852473 w 4952815"/>
                <a:gd name="connsiteY65" fmla="*/ 2924299 h 3547550"/>
                <a:gd name="connsiteX66" fmla="*/ 3762992 w 4952815"/>
                <a:gd name="connsiteY66" fmla="*/ 2991932 h 3547550"/>
                <a:gd name="connsiteX67" fmla="*/ 3671074 w 4952815"/>
                <a:gd name="connsiteY67" fmla="*/ 3060000 h 3547550"/>
                <a:gd name="connsiteX68" fmla="*/ 3576892 w 4952815"/>
                <a:gd name="connsiteY68" fmla="*/ 3127198 h 3547550"/>
                <a:gd name="connsiteX69" fmla="*/ 3479751 w 4952815"/>
                <a:gd name="connsiteY69" fmla="*/ 3192481 h 3547550"/>
                <a:gd name="connsiteX70" fmla="*/ 3275807 w 4952815"/>
                <a:gd name="connsiteY70" fmla="*/ 3315039 h 3547550"/>
                <a:gd name="connsiteX71" fmla="*/ 3056458 w 4952815"/>
                <a:gd name="connsiteY71" fmla="*/ 3419230 h 3547550"/>
                <a:gd name="connsiteX72" fmla="*/ 2579109 w 4952815"/>
                <a:gd name="connsiteY72" fmla="*/ 3539089 h 3547550"/>
                <a:gd name="connsiteX73" fmla="*/ 2456203 w 4952815"/>
                <a:gd name="connsiteY73" fmla="*/ 3546836 h 3547550"/>
                <a:gd name="connsiteX74" fmla="*/ 2425476 w 4952815"/>
                <a:gd name="connsiteY74" fmla="*/ 3547533 h 3547550"/>
                <a:gd name="connsiteX75" fmla="*/ 2394837 w 4952815"/>
                <a:gd name="connsiteY75" fmla="*/ 3547358 h 3547550"/>
                <a:gd name="connsiteX76" fmla="*/ 2364285 w 4952815"/>
                <a:gd name="connsiteY76" fmla="*/ 3547010 h 3547550"/>
                <a:gd name="connsiteX77" fmla="*/ 2334602 w 4952815"/>
                <a:gd name="connsiteY77" fmla="*/ 3545879 h 3547550"/>
                <a:gd name="connsiteX78" fmla="*/ 2097495 w 4952815"/>
                <a:gd name="connsiteY78" fmla="*/ 3526990 h 3547550"/>
                <a:gd name="connsiteX79" fmla="*/ 1861868 w 4952815"/>
                <a:gd name="connsiteY79" fmla="*/ 3485383 h 3547550"/>
                <a:gd name="connsiteX80" fmla="*/ 1630418 w 4952815"/>
                <a:gd name="connsiteY80" fmla="*/ 3420187 h 3547550"/>
                <a:gd name="connsiteX81" fmla="*/ 1187365 w 4952815"/>
                <a:gd name="connsiteY81" fmla="*/ 3224165 h 3547550"/>
                <a:gd name="connsiteX82" fmla="*/ 813947 w 4952815"/>
                <a:gd name="connsiteY82" fmla="*/ 2918989 h 3547550"/>
                <a:gd name="connsiteX83" fmla="*/ 662578 w 4952815"/>
                <a:gd name="connsiteY83" fmla="*/ 2735327 h 3547550"/>
                <a:gd name="connsiteX84" fmla="*/ 530358 w 4952815"/>
                <a:gd name="connsiteY84" fmla="*/ 2540870 h 3547550"/>
                <a:gd name="connsiteX85" fmla="*/ 499458 w 4952815"/>
                <a:gd name="connsiteY85" fmla="*/ 2491343 h 3547550"/>
                <a:gd name="connsiteX86" fmla="*/ 469950 w 4952815"/>
                <a:gd name="connsiteY86" fmla="*/ 2443294 h 3547550"/>
                <a:gd name="connsiteX87" fmla="*/ 411718 w 4952815"/>
                <a:gd name="connsiteY87" fmla="*/ 2350157 h 3547550"/>
                <a:gd name="connsiteX88" fmla="*/ 291075 w 4952815"/>
                <a:gd name="connsiteY88" fmla="*/ 2159880 h 3547550"/>
                <a:gd name="connsiteX89" fmla="*/ 173305 w 4952815"/>
                <a:gd name="connsiteY89" fmla="*/ 1958721 h 3547550"/>
                <a:gd name="connsiteX90" fmla="*/ 120207 w 4952815"/>
                <a:gd name="connsiteY90" fmla="*/ 1852093 h 3547550"/>
                <a:gd name="connsiteX91" fmla="*/ 75119 w 4952815"/>
                <a:gd name="connsiteY91" fmla="*/ 1740503 h 3547550"/>
                <a:gd name="connsiteX92" fmla="*/ 40563 w 4952815"/>
                <a:gd name="connsiteY92" fmla="*/ 1624734 h 3547550"/>
                <a:gd name="connsiteX93" fmla="*/ 27680 w 4952815"/>
                <a:gd name="connsiteY93" fmla="*/ 1565718 h 3547550"/>
                <a:gd name="connsiteX94" fmla="*/ 22022 w 4952815"/>
                <a:gd name="connsiteY94" fmla="*/ 1536123 h 3547550"/>
                <a:gd name="connsiteX95" fmla="*/ 17322 w 4952815"/>
                <a:gd name="connsiteY95" fmla="*/ 1506441 h 3547550"/>
                <a:gd name="connsiteX96" fmla="*/ 0 w 4952815"/>
                <a:gd name="connsiteY96" fmla="*/ 1268638 h 3547550"/>
                <a:gd name="connsiteX97" fmla="*/ 48310 w 4952815"/>
                <a:gd name="connsiteY97" fmla="*/ 805303 h 3547550"/>
                <a:gd name="connsiteX98" fmla="*/ 193499 w 4952815"/>
                <a:gd name="connsiteY98" fmla="*/ 361380 h 3547550"/>
                <a:gd name="connsiteX99" fmla="*/ 302389 w 4952815"/>
                <a:gd name="connsiteY99" fmla="*/ 154278 h 3547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4952815" h="3547550">
                  <a:moveTo>
                    <a:pt x="404042" y="0"/>
                  </a:moveTo>
                  <a:lnTo>
                    <a:pt x="656525" y="0"/>
                  </a:lnTo>
                  <a:lnTo>
                    <a:pt x="589287" y="78661"/>
                  </a:lnTo>
                  <a:cubicBezTo>
                    <a:pt x="500589" y="191818"/>
                    <a:pt x="422337" y="313158"/>
                    <a:pt x="356880" y="441025"/>
                  </a:cubicBezTo>
                  <a:cubicBezTo>
                    <a:pt x="291423" y="568805"/>
                    <a:pt x="236934" y="702591"/>
                    <a:pt x="199156" y="841601"/>
                  </a:cubicBezTo>
                  <a:cubicBezTo>
                    <a:pt x="161379" y="980262"/>
                    <a:pt x="141707" y="1124406"/>
                    <a:pt x="141794" y="1268638"/>
                  </a:cubicBezTo>
                  <a:cubicBezTo>
                    <a:pt x="142577" y="1339492"/>
                    <a:pt x="149542" y="1409823"/>
                    <a:pt x="165993" y="1477717"/>
                  </a:cubicBezTo>
                  <a:cubicBezTo>
                    <a:pt x="182183" y="1545698"/>
                    <a:pt x="207339" y="1610720"/>
                    <a:pt x="237456" y="1673304"/>
                  </a:cubicBezTo>
                  <a:cubicBezTo>
                    <a:pt x="252689" y="1704553"/>
                    <a:pt x="269575" y="1735193"/>
                    <a:pt x="287332" y="1765397"/>
                  </a:cubicBezTo>
                  <a:cubicBezTo>
                    <a:pt x="305350" y="1795514"/>
                    <a:pt x="324586" y="1825196"/>
                    <a:pt x="344607" y="1854530"/>
                  </a:cubicBezTo>
                  <a:cubicBezTo>
                    <a:pt x="385169" y="1913023"/>
                    <a:pt x="430258" y="1969776"/>
                    <a:pt x="476914" y="2026790"/>
                  </a:cubicBezTo>
                  <a:cubicBezTo>
                    <a:pt x="523569" y="2083891"/>
                    <a:pt x="572314" y="2140991"/>
                    <a:pt x="620100" y="2200355"/>
                  </a:cubicBezTo>
                  <a:cubicBezTo>
                    <a:pt x="644038" y="2229950"/>
                    <a:pt x="667714" y="2260241"/>
                    <a:pt x="691303" y="2290967"/>
                  </a:cubicBezTo>
                  <a:lnTo>
                    <a:pt x="725511" y="2335447"/>
                  </a:lnTo>
                  <a:cubicBezTo>
                    <a:pt x="736739" y="2349635"/>
                    <a:pt x="747446" y="2364172"/>
                    <a:pt x="759022" y="2378011"/>
                  </a:cubicBezTo>
                  <a:cubicBezTo>
                    <a:pt x="849374" y="2490646"/>
                    <a:pt x="947385" y="2594316"/>
                    <a:pt x="1046963" y="2692588"/>
                  </a:cubicBezTo>
                  <a:cubicBezTo>
                    <a:pt x="1097014" y="2741507"/>
                    <a:pt x="1147934" y="2788771"/>
                    <a:pt x="1200074" y="2834121"/>
                  </a:cubicBezTo>
                  <a:cubicBezTo>
                    <a:pt x="1252213" y="2879471"/>
                    <a:pt x="1305309" y="2923341"/>
                    <a:pt x="1360408" y="2964600"/>
                  </a:cubicBezTo>
                  <a:cubicBezTo>
                    <a:pt x="1470171" y="3047292"/>
                    <a:pt x="1588551" y="3121192"/>
                    <a:pt x="1718594" y="3170981"/>
                  </a:cubicBezTo>
                  <a:cubicBezTo>
                    <a:pt x="1783441" y="3195875"/>
                    <a:pt x="1850639" y="3214938"/>
                    <a:pt x="1918969" y="3229301"/>
                  </a:cubicBezTo>
                  <a:cubicBezTo>
                    <a:pt x="1936116" y="3232695"/>
                    <a:pt x="1953090" y="3236611"/>
                    <a:pt x="1970324" y="3239571"/>
                  </a:cubicBezTo>
                  <a:lnTo>
                    <a:pt x="2022116" y="3248189"/>
                  </a:lnTo>
                  <a:cubicBezTo>
                    <a:pt x="2056846" y="3252802"/>
                    <a:pt x="2091576" y="3257676"/>
                    <a:pt x="2126655" y="3260549"/>
                  </a:cubicBezTo>
                  <a:cubicBezTo>
                    <a:pt x="2144151" y="3262203"/>
                    <a:pt x="2161646" y="3263769"/>
                    <a:pt x="2179229" y="3264553"/>
                  </a:cubicBezTo>
                  <a:cubicBezTo>
                    <a:pt x="2196813" y="3265423"/>
                    <a:pt x="2214308" y="3266816"/>
                    <a:pt x="2231978" y="3267339"/>
                  </a:cubicBezTo>
                  <a:lnTo>
                    <a:pt x="2284901" y="3268558"/>
                  </a:lnTo>
                  <a:cubicBezTo>
                    <a:pt x="2302484" y="3268993"/>
                    <a:pt x="2320240" y="3268383"/>
                    <a:pt x="2337911" y="3268296"/>
                  </a:cubicBezTo>
                  <a:lnTo>
                    <a:pt x="2364459" y="3268035"/>
                  </a:lnTo>
                  <a:cubicBezTo>
                    <a:pt x="2373076" y="3267774"/>
                    <a:pt x="2381519" y="3267252"/>
                    <a:pt x="2390050" y="3266904"/>
                  </a:cubicBezTo>
                  <a:cubicBezTo>
                    <a:pt x="2398580" y="3266468"/>
                    <a:pt x="2407111" y="3266207"/>
                    <a:pt x="2415554" y="3265598"/>
                  </a:cubicBezTo>
                  <a:lnTo>
                    <a:pt x="2440970" y="3263509"/>
                  </a:lnTo>
                  <a:cubicBezTo>
                    <a:pt x="2474830" y="3260810"/>
                    <a:pt x="2508430" y="3256284"/>
                    <a:pt x="2541767" y="3251061"/>
                  </a:cubicBezTo>
                  <a:cubicBezTo>
                    <a:pt x="2675205" y="3228952"/>
                    <a:pt x="2803508" y="3185691"/>
                    <a:pt x="2925717" y="3125022"/>
                  </a:cubicBezTo>
                  <a:cubicBezTo>
                    <a:pt x="3048362" y="3065049"/>
                    <a:pt x="3165088" y="2988275"/>
                    <a:pt x="3280421" y="2904017"/>
                  </a:cubicBezTo>
                  <a:cubicBezTo>
                    <a:pt x="3309233" y="2883040"/>
                    <a:pt x="3337870" y="2861191"/>
                    <a:pt x="3366420" y="2839083"/>
                  </a:cubicBezTo>
                  <a:cubicBezTo>
                    <a:pt x="3395144" y="2817061"/>
                    <a:pt x="3423782" y="2794690"/>
                    <a:pt x="3452420" y="2771972"/>
                  </a:cubicBezTo>
                  <a:lnTo>
                    <a:pt x="3626594" y="2632702"/>
                  </a:lnTo>
                  <a:cubicBezTo>
                    <a:pt x="3746106" y="2537911"/>
                    <a:pt x="3866748" y="2449648"/>
                    <a:pt x="3984606" y="2363127"/>
                  </a:cubicBezTo>
                  <a:cubicBezTo>
                    <a:pt x="4102376" y="2276605"/>
                    <a:pt x="4215707" y="2189213"/>
                    <a:pt x="4318157" y="2095032"/>
                  </a:cubicBezTo>
                  <a:cubicBezTo>
                    <a:pt x="4420609" y="2001025"/>
                    <a:pt x="4513136" y="1900837"/>
                    <a:pt x="4584860" y="1787767"/>
                  </a:cubicBezTo>
                  <a:cubicBezTo>
                    <a:pt x="4620722" y="1731276"/>
                    <a:pt x="4651362" y="1671738"/>
                    <a:pt x="4675734" y="1609153"/>
                  </a:cubicBezTo>
                  <a:cubicBezTo>
                    <a:pt x="4700280" y="1546656"/>
                    <a:pt x="4717950" y="1481199"/>
                    <a:pt x="4731093" y="1414001"/>
                  </a:cubicBezTo>
                  <a:cubicBezTo>
                    <a:pt x="4737622" y="1380402"/>
                    <a:pt x="4742844" y="1346194"/>
                    <a:pt x="4746413" y="1311638"/>
                  </a:cubicBezTo>
                  <a:cubicBezTo>
                    <a:pt x="4747458" y="1303020"/>
                    <a:pt x="4748155" y="1294316"/>
                    <a:pt x="4748938" y="1285698"/>
                  </a:cubicBezTo>
                  <a:cubicBezTo>
                    <a:pt x="4749634" y="1276994"/>
                    <a:pt x="4750505" y="1268464"/>
                    <a:pt x="4750852" y="1259237"/>
                  </a:cubicBezTo>
                  <a:lnTo>
                    <a:pt x="4753638" y="1204573"/>
                  </a:lnTo>
                  <a:cubicBezTo>
                    <a:pt x="4756162" y="1131631"/>
                    <a:pt x="4754596" y="1058601"/>
                    <a:pt x="4748851" y="986006"/>
                  </a:cubicBezTo>
                  <a:cubicBezTo>
                    <a:pt x="4743280" y="913325"/>
                    <a:pt x="4732573" y="841253"/>
                    <a:pt x="4718124" y="770137"/>
                  </a:cubicBezTo>
                  <a:cubicBezTo>
                    <a:pt x="4703501" y="699023"/>
                    <a:pt x="4685222" y="628866"/>
                    <a:pt x="4665985" y="559492"/>
                  </a:cubicBezTo>
                  <a:cubicBezTo>
                    <a:pt x="4627598" y="420657"/>
                    <a:pt x="4585208" y="283650"/>
                    <a:pt x="4531328" y="150821"/>
                  </a:cubicBezTo>
                  <a:lnTo>
                    <a:pt x="4460011" y="0"/>
                  </a:lnTo>
                  <a:lnTo>
                    <a:pt x="4680572" y="0"/>
                  </a:lnTo>
                  <a:lnTo>
                    <a:pt x="4717079" y="68304"/>
                  </a:lnTo>
                  <a:cubicBezTo>
                    <a:pt x="4784625" y="209488"/>
                    <a:pt x="4836678" y="358072"/>
                    <a:pt x="4868537" y="510486"/>
                  </a:cubicBezTo>
                  <a:cubicBezTo>
                    <a:pt x="4884377" y="586737"/>
                    <a:pt x="4895432" y="663596"/>
                    <a:pt x="4904050" y="740543"/>
                  </a:cubicBezTo>
                  <a:cubicBezTo>
                    <a:pt x="4912841" y="817403"/>
                    <a:pt x="4919892" y="894176"/>
                    <a:pt x="4927117" y="970774"/>
                  </a:cubicBezTo>
                  <a:cubicBezTo>
                    <a:pt x="4933993" y="1047460"/>
                    <a:pt x="4940086" y="1124145"/>
                    <a:pt x="4945482" y="1201005"/>
                  </a:cubicBezTo>
                  <a:lnTo>
                    <a:pt x="4949226" y="1258715"/>
                  </a:lnTo>
                  <a:cubicBezTo>
                    <a:pt x="4949922" y="1268203"/>
                    <a:pt x="4950357" y="1278387"/>
                    <a:pt x="4950880" y="1288397"/>
                  </a:cubicBezTo>
                  <a:cubicBezTo>
                    <a:pt x="4951401" y="1298407"/>
                    <a:pt x="4951924" y="1308504"/>
                    <a:pt x="4952098" y="1318601"/>
                  </a:cubicBezTo>
                  <a:cubicBezTo>
                    <a:pt x="4953404" y="1358903"/>
                    <a:pt x="4952969" y="1399552"/>
                    <a:pt x="4950444" y="1440288"/>
                  </a:cubicBezTo>
                  <a:cubicBezTo>
                    <a:pt x="4941043" y="1603321"/>
                    <a:pt x="4897261" y="1767573"/>
                    <a:pt x="4826494" y="1918246"/>
                  </a:cubicBezTo>
                  <a:cubicBezTo>
                    <a:pt x="4755901" y="2069354"/>
                    <a:pt x="4658586" y="2204968"/>
                    <a:pt x="4551000" y="2324132"/>
                  </a:cubicBezTo>
                  <a:cubicBezTo>
                    <a:pt x="4497207" y="2383930"/>
                    <a:pt x="4440716" y="2439986"/>
                    <a:pt x="4383093" y="2493345"/>
                  </a:cubicBezTo>
                  <a:cubicBezTo>
                    <a:pt x="4325470" y="2546702"/>
                    <a:pt x="4267063" y="2598058"/>
                    <a:pt x="4208047" y="2647151"/>
                  </a:cubicBezTo>
                  <a:cubicBezTo>
                    <a:pt x="4090277" y="2745772"/>
                    <a:pt x="3969895" y="2835688"/>
                    <a:pt x="3852473" y="2924299"/>
                  </a:cubicBezTo>
                  <a:lnTo>
                    <a:pt x="3762992" y="2991932"/>
                  </a:lnTo>
                  <a:cubicBezTo>
                    <a:pt x="3732701" y="3014650"/>
                    <a:pt x="3702148" y="3037543"/>
                    <a:pt x="3671074" y="3060000"/>
                  </a:cubicBezTo>
                  <a:cubicBezTo>
                    <a:pt x="3640086" y="3082544"/>
                    <a:pt x="3608750" y="3105001"/>
                    <a:pt x="3576892" y="3127198"/>
                  </a:cubicBezTo>
                  <a:cubicBezTo>
                    <a:pt x="3544948" y="3149220"/>
                    <a:pt x="3512741" y="3171068"/>
                    <a:pt x="3479751" y="3192481"/>
                  </a:cubicBezTo>
                  <a:cubicBezTo>
                    <a:pt x="3414120" y="3235393"/>
                    <a:pt x="3346400" y="3277001"/>
                    <a:pt x="3275807" y="3315039"/>
                  </a:cubicBezTo>
                  <a:cubicBezTo>
                    <a:pt x="3205302" y="3353251"/>
                    <a:pt x="3132360" y="3388765"/>
                    <a:pt x="3056458" y="3419230"/>
                  </a:cubicBezTo>
                  <a:cubicBezTo>
                    <a:pt x="2905350" y="3481031"/>
                    <a:pt x="2743012" y="3522725"/>
                    <a:pt x="2579109" y="3539089"/>
                  </a:cubicBezTo>
                  <a:cubicBezTo>
                    <a:pt x="2538111" y="3543007"/>
                    <a:pt x="2497114" y="3545966"/>
                    <a:pt x="2456203" y="3546836"/>
                  </a:cubicBezTo>
                  <a:lnTo>
                    <a:pt x="2425476" y="3547533"/>
                  </a:lnTo>
                  <a:cubicBezTo>
                    <a:pt x="2415292" y="3547620"/>
                    <a:pt x="2405022" y="3547358"/>
                    <a:pt x="2394837" y="3547358"/>
                  </a:cubicBezTo>
                  <a:lnTo>
                    <a:pt x="2364285" y="3547010"/>
                  </a:lnTo>
                  <a:lnTo>
                    <a:pt x="2334602" y="3545879"/>
                  </a:lnTo>
                  <a:cubicBezTo>
                    <a:pt x="2255567" y="3543354"/>
                    <a:pt x="2176357" y="3537088"/>
                    <a:pt x="2097495" y="3526990"/>
                  </a:cubicBezTo>
                  <a:cubicBezTo>
                    <a:pt x="2018547" y="3517415"/>
                    <a:pt x="1939772" y="3503662"/>
                    <a:pt x="1861868" y="3485383"/>
                  </a:cubicBezTo>
                  <a:cubicBezTo>
                    <a:pt x="1784051" y="3466930"/>
                    <a:pt x="1706842" y="3445082"/>
                    <a:pt x="1630418" y="3420187"/>
                  </a:cubicBezTo>
                  <a:cubicBezTo>
                    <a:pt x="1477831" y="3369962"/>
                    <a:pt x="1326983" y="3307465"/>
                    <a:pt x="1187365" y="3224165"/>
                  </a:cubicBezTo>
                  <a:cubicBezTo>
                    <a:pt x="1047660" y="3141038"/>
                    <a:pt x="922926" y="3035627"/>
                    <a:pt x="813947" y="2918989"/>
                  </a:cubicBezTo>
                  <a:cubicBezTo>
                    <a:pt x="759197" y="2860756"/>
                    <a:pt x="709407" y="2798781"/>
                    <a:pt x="662578" y="2735327"/>
                  </a:cubicBezTo>
                  <a:cubicBezTo>
                    <a:pt x="616009" y="2671610"/>
                    <a:pt x="571704" y="2606937"/>
                    <a:pt x="530358" y="2540870"/>
                  </a:cubicBezTo>
                  <a:cubicBezTo>
                    <a:pt x="519739" y="2524506"/>
                    <a:pt x="509729" y="2507881"/>
                    <a:pt x="499458" y="2491343"/>
                  </a:cubicBezTo>
                  <a:lnTo>
                    <a:pt x="469950" y="2443294"/>
                  </a:lnTo>
                  <a:cubicBezTo>
                    <a:pt x="451062" y="2412220"/>
                    <a:pt x="431476" y="2381406"/>
                    <a:pt x="411718" y="2350157"/>
                  </a:cubicBezTo>
                  <a:lnTo>
                    <a:pt x="291075" y="2159880"/>
                  </a:lnTo>
                  <a:cubicBezTo>
                    <a:pt x="250600" y="2095032"/>
                    <a:pt x="210646" y="2028269"/>
                    <a:pt x="173305" y="1958721"/>
                  </a:cubicBezTo>
                  <a:cubicBezTo>
                    <a:pt x="154677" y="1923904"/>
                    <a:pt x="136658" y="1888477"/>
                    <a:pt x="120207" y="1852093"/>
                  </a:cubicBezTo>
                  <a:cubicBezTo>
                    <a:pt x="103843" y="1815621"/>
                    <a:pt x="88611" y="1778453"/>
                    <a:pt x="75119" y="1740503"/>
                  </a:cubicBezTo>
                  <a:cubicBezTo>
                    <a:pt x="61889" y="1702464"/>
                    <a:pt x="50137" y="1663903"/>
                    <a:pt x="40563" y="1624734"/>
                  </a:cubicBezTo>
                  <a:cubicBezTo>
                    <a:pt x="36036" y="1605150"/>
                    <a:pt x="31423" y="1585477"/>
                    <a:pt x="27680" y="1565718"/>
                  </a:cubicBezTo>
                  <a:lnTo>
                    <a:pt x="22022" y="1536123"/>
                  </a:lnTo>
                  <a:lnTo>
                    <a:pt x="17322" y="1506441"/>
                  </a:lnTo>
                  <a:cubicBezTo>
                    <a:pt x="5136" y="1427145"/>
                    <a:pt x="0" y="1347587"/>
                    <a:pt x="0" y="1268638"/>
                  </a:cubicBezTo>
                  <a:cubicBezTo>
                    <a:pt x="435" y="1113265"/>
                    <a:pt x="16626" y="957892"/>
                    <a:pt x="48310" y="805303"/>
                  </a:cubicBezTo>
                  <a:cubicBezTo>
                    <a:pt x="79907" y="652803"/>
                    <a:pt x="128303" y="503262"/>
                    <a:pt x="193499" y="361380"/>
                  </a:cubicBezTo>
                  <a:cubicBezTo>
                    <a:pt x="226249" y="290439"/>
                    <a:pt x="262677" y="221364"/>
                    <a:pt x="302389" y="154278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FE887A7-EDE9-4717-8084-AD4B768422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866241" y="0"/>
              <a:ext cx="4926680" cy="3503995"/>
            </a:xfrm>
            <a:custGeom>
              <a:avLst/>
              <a:gdLst>
                <a:gd name="connsiteX0" fmla="*/ 440842 w 4926680"/>
                <a:gd name="connsiteY0" fmla="*/ 0 h 3503995"/>
                <a:gd name="connsiteX1" fmla="*/ 1137720 w 4926680"/>
                <a:gd name="connsiteY1" fmla="*/ 0 h 3503995"/>
                <a:gd name="connsiteX2" fmla="*/ 1053146 w 4926680"/>
                <a:gd name="connsiteY2" fmla="*/ 79332 h 3503995"/>
                <a:gd name="connsiteX3" fmla="*/ 702356 w 4926680"/>
                <a:gd name="connsiteY3" fmla="*/ 559650 h 3503995"/>
                <a:gd name="connsiteX4" fmla="*/ 522263 w 4926680"/>
                <a:gd name="connsiteY4" fmla="*/ 1274977 h 3503995"/>
                <a:gd name="connsiteX5" fmla="*/ 819605 w 4926680"/>
                <a:gd name="connsiteY5" fmla="*/ 1924933 h 3503995"/>
                <a:gd name="connsiteX6" fmla="*/ 979592 w 4926680"/>
                <a:gd name="connsiteY6" fmla="*/ 2149941 h 3503995"/>
                <a:gd name="connsiteX7" fmla="*/ 1589943 w 4926680"/>
                <a:gd name="connsiteY7" fmla="*/ 2773001 h 3503995"/>
                <a:gd name="connsiteX8" fmla="*/ 2392399 w 4926680"/>
                <a:gd name="connsiteY8" fmla="*/ 2981732 h 3503995"/>
                <a:gd name="connsiteX9" fmla="*/ 2908569 w 4926680"/>
                <a:gd name="connsiteY9" fmla="*/ 2848816 h 3503995"/>
                <a:gd name="connsiteX10" fmla="*/ 3465998 w 4926680"/>
                <a:gd name="connsiteY10" fmla="*/ 2465040 h 3503995"/>
                <a:gd name="connsiteX11" fmla="*/ 3603614 w 4926680"/>
                <a:gd name="connsiteY11" fmla="*/ 2358411 h 3503995"/>
                <a:gd name="connsiteX12" fmla="*/ 4212573 w 4926680"/>
                <a:gd name="connsiteY12" fmla="*/ 1817521 h 3503995"/>
                <a:gd name="connsiteX13" fmla="*/ 4404417 w 4926680"/>
                <a:gd name="connsiteY13" fmla="*/ 1274977 h 3503995"/>
                <a:gd name="connsiteX14" fmla="*/ 4054976 w 4926680"/>
                <a:gd name="connsiteY14" fmla="*/ 13278 h 3503995"/>
                <a:gd name="connsiteX15" fmla="*/ 4044986 w 4926680"/>
                <a:gd name="connsiteY15" fmla="*/ 0 h 3503995"/>
                <a:gd name="connsiteX16" fmla="*/ 4645875 w 4926680"/>
                <a:gd name="connsiteY16" fmla="*/ 0 h 3503995"/>
                <a:gd name="connsiteX17" fmla="*/ 4697389 w 4926680"/>
                <a:gd name="connsiteY17" fmla="*/ 105658 h 3503995"/>
                <a:gd name="connsiteX18" fmla="*/ 4926680 w 4926680"/>
                <a:gd name="connsiteY18" fmla="*/ 1274977 h 3503995"/>
                <a:gd name="connsiteX19" fmla="*/ 3787625 w 4926680"/>
                <a:gd name="connsiteY19" fmla="*/ 2876496 h 3503995"/>
                <a:gd name="connsiteX20" fmla="*/ 2392399 w 4926680"/>
                <a:gd name="connsiteY20" fmla="*/ 3503995 h 3503995"/>
                <a:gd name="connsiteX21" fmla="*/ 547418 w 4926680"/>
                <a:gd name="connsiteY21" fmla="*/ 2443105 h 3503995"/>
                <a:gd name="connsiteX22" fmla="*/ 0 w 4926680"/>
                <a:gd name="connsiteY22" fmla="*/ 1274977 h 3503995"/>
                <a:gd name="connsiteX23" fmla="*/ 363708 w 4926680"/>
                <a:gd name="connsiteY23" fmla="*/ 105658 h 3503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26680" h="3503995">
                  <a:moveTo>
                    <a:pt x="440842" y="0"/>
                  </a:moveTo>
                  <a:lnTo>
                    <a:pt x="1137720" y="0"/>
                  </a:lnTo>
                  <a:lnTo>
                    <a:pt x="1053146" y="79332"/>
                  </a:lnTo>
                  <a:cubicBezTo>
                    <a:pt x="909190" y="227246"/>
                    <a:pt x="789640" y="390633"/>
                    <a:pt x="702356" y="559650"/>
                  </a:cubicBezTo>
                  <a:cubicBezTo>
                    <a:pt x="582846" y="791100"/>
                    <a:pt x="522263" y="1031776"/>
                    <a:pt x="522263" y="1274977"/>
                  </a:cubicBezTo>
                  <a:cubicBezTo>
                    <a:pt x="522263" y="1507383"/>
                    <a:pt x="613398" y="1642215"/>
                    <a:pt x="819605" y="1924933"/>
                  </a:cubicBezTo>
                  <a:cubicBezTo>
                    <a:pt x="871221" y="1995700"/>
                    <a:pt x="924580" y="2068903"/>
                    <a:pt x="979592" y="2149941"/>
                  </a:cubicBezTo>
                  <a:cubicBezTo>
                    <a:pt x="1174134" y="2436663"/>
                    <a:pt x="1373726" y="2640520"/>
                    <a:pt x="1589943" y="2773001"/>
                  </a:cubicBezTo>
                  <a:cubicBezTo>
                    <a:pt x="1819129" y="2913490"/>
                    <a:pt x="2081653" y="2981732"/>
                    <a:pt x="2392399" y="2981732"/>
                  </a:cubicBezTo>
                  <a:cubicBezTo>
                    <a:pt x="2568750" y="2981732"/>
                    <a:pt x="2732741" y="2939516"/>
                    <a:pt x="2908569" y="2848816"/>
                  </a:cubicBezTo>
                  <a:cubicBezTo>
                    <a:pt x="3089098" y="2755679"/>
                    <a:pt x="3267800" y="2619891"/>
                    <a:pt x="3465998" y="2465040"/>
                  </a:cubicBezTo>
                  <a:cubicBezTo>
                    <a:pt x="3512479" y="2428743"/>
                    <a:pt x="3558786" y="2392968"/>
                    <a:pt x="3603614" y="2358411"/>
                  </a:cubicBezTo>
                  <a:cubicBezTo>
                    <a:pt x="3841766" y="2174662"/>
                    <a:pt x="4066687" y="2001096"/>
                    <a:pt x="4212573" y="1817521"/>
                  </a:cubicBezTo>
                  <a:cubicBezTo>
                    <a:pt x="4347055" y="1648307"/>
                    <a:pt x="4404417" y="1486058"/>
                    <a:pt x="4404417" y="1274977"/>
                  </a:cubicBezTo>
                  <a:cubicBezTo>
                    <a:pt x="4404417" y="790044"/>
                    <a:pt x="4281328" y="349030"/>
                    <a:pt x="4054976" y="13278"/>
                  </a:cubicBezTo>
                  <a:lnTo>
                    <a:pt x="4044986" y="0"/>
                  </a:lnTo>
                  <a:lnTo>
                    <a:pt x="4645875" y="0"/>
                  </a:lnTo>
                  <a:lnTo>
                    <a:pt x="4697389" y="105658"/>
                  </a:lnTo>
                  <a:cubicBezTo>
                    <a:pt x="4847618" y="453254"/>
                    <a:pt x="4926680" y="851590"/>
                    <a:pt x="4926680" y="1274977"/>
                  </a:cubicBezTo>
                  <a:cubicBezTo>
                    <a:pt x="4926680" y="2058806"/>
                    <a:pt x="4362288" y="2427437"/>
                    <a:pt x="3787625" y="2876496"/>
                  </a:cubicBezTo>
                  <a:cubicBezTo>
                    <a:pt x="3369031" y="3203607"/>
                    <a:pt x="2965757" y="3503995"/>
                    <a:pt x="2392399" y="3503995"/>
                  </a:cubicBezTo>
                  <a:cubicBezTo>
                    <a:pt x="1542155" y="3503995"/>
                    <a:pt x="990124" y="3095672"/>
                    <a:pt x="547418" y="2443105"/>
                  </a:cubicBezTo>
                  <a:cubicBezTo>
                    <a:pt x="281761" y="2051581"/>
                    <a:pt x="0" y="1783051"/>
                    <a:pt x="0" y="1274977"/>
                  </a:cubicBezTo>
                  <a:cubicBezTo>
                    <a:pt x="0" y="851590"/>
                    <a:pt x="135556" y="453254"/>
                    <a:pt x="363708" y="105658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49A231C-2EA3-4B15-80E3-A82BF1CE51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866241" y="0"/>
              <a:ext cx="4926680" cy="3503995"/>
            </a:xfrm>
            <a:custGeom>
              <a:avLst/>
              <a:gdLst>
                <a:gd name="connsiteX0" fmla="*/ 440842 w 4926680"/>
                <a:gd name="connsiteY0" fmla="*/ 0 h 3503995"/>
                <a:gd name="connsiteX1" fmla="*/ 1010429 w 4926680"/>
                <a:gd name="connsiteY1" fmla="*/ 0 h 3503995"/>
                <a:gd name="connsiteX2" fmla="*/ 989401 w 4926680"/>
                <a:gd name="connsiteY2" fmla="*/ 19685 h 3503995"/>
                <a:gd name="connsiteX3" fmla="*/ 625062 w 4926680"/>
                <a:gd name="connsiteY3" fmla="*/ 519784 h 3503995"/>
                <a:gd name="connsiteX4" fmla="*/ 435306 w 4926680"/>
                <a:gd name="connsiteY4" fmla="*/ 1274977 h 3503995"/>
                <a:gd name="connsiteX5" fmla="*/ 749360 w 4926680"/>
                <a:gd name="connsiteY5" fmla="*/ 1976202 h 3503995"/>
                <a:gd name="connsiteX6" fmla="*/ 907606 w 4926680"/>
                <a:gd name="connsiteY6" fmla="*/ 2198773 h 3503995"/>
                <a:gd name="connsiteX7" fmla="*/ 2392487 w 4926680"/>
                <a:gd name="connsiteY7" fmla="*/ 3068776 h 3503995"/>
                <a:gd name="connsiteX8" fmla="*/ 3519704 w 4926680"/>
                <a:gd name="connsiteY8" fmla="*/ 2533544 h 3503995"/>
                <a:gd name="connsiteX9" fmla="*/ 3656885 w 4926680"/>
                <a:gd name="connsiteY9" fmla="*/ 2427263 h 3503995"/>
                <a:gd name="connsiteX10" fmla="*/ 4280815 w 4926680"/>
                <a:gd name="connsiteY10" fmla="*/ 1871662 h 3503995"/>
                <a:gd name="connsiteX11" fmla="*/ 4491549 w 4926680"/>
                <a:gd name="connsiteY11" fmla="*/ 1274977 h 3503995"/>
                <a:gd name="connsiteX12" fmla="*/ 4221094 w 4926680"/>
                <a:gd name="connsiteY12" fmla="*/ 119947 h 3503995"/>
                <a:gd name="connsiteX13" fmla="*/ 4148541 w 4926680"/>
                <a:gd name="connsiteY13" fmla="*/ 0 h 3503995"/>
                <a:gd name="connsiteX14" fmla="*/ 4645875 w 4926680"/>
                <a:gd name="connsiteY14" fmla="*/ 0 h 3503995"/>
                <a:gd name="connsiteX15" fmla="*/ 4697389 w 4926680"/>
                <a:gd name="connsiteY15" fmla="*/ 105658 h 3503995"/>
                <a:gd name="connsiteX16" fmla="*/ 4926680 w 4926680"/>
                <a:gd name="connsiteY16" fmla="*/ 1274977 h 3503995"/>
                <a:gd name="connsiteX17" fmla="*/ 3787625 w 4926680"/>
                <a:gd name="connsiteY17" fmla="*/ 2876496 h 3503995"/>
                <a:gd name="connsiteX18" fmla="*/ 2392399 w 4926680"/>
                <a:gd name="connsiteY18" fmla="*/ 3503995 h 3503995"/>
                <a:gd name="connsiteX19" fmla="*/ 547418 w 4926680"/>
                <a:gd name="connsiteY19" fmla="*/ 2443105 h 3503995"/>
                <a:gd name="connsiteX20" fmla="*/ 0 w 4926680"/>
                <a:gd name="connsiteY20" fmla="*/ 1274977 h 3503995"/>
                <a:gd name="connsiteX21" fmla="*/ 363708 w 4926680"/>
                <a:gd name="connsiteY21" fmla="*/ 105658 h 3503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26680" h="3503995">
                  <a:moveTo>
                    <a:pt x="440842" y="0"/>
                  </a:moveTo>
                  <a:lnTo>
                    <a:pt x="1010429" y="0"/>
                  </a:lnTo>
                  <a:lnTo>
                    <a:pt x="989401" y="19685"/>
                  </a:lnTo>
                  <a:cubicBezTo>
                    <a:pt x="839581" y="173263"/>
                    <a:pt x="717437" y="340844"/>
                    <a:pt x="625062" y="519784"/>
                  </a:cubicBezTo>
                  <a:cubicBezTo>
                    <a:pt x="499197" y="763681"/>
                    <a:pt x="435306" y="1017762"/>
                    <a:pt x="435306" y="1274977"/>
                  </a:cubicBezTo>
                  <a:cubicBezTo>
                    <a:pt x="435306" y="1534019"/>
                    <a:pt x="537235" y="1685301"/>
                    <a:pt x="749360" y="1976202"/>
                  </a:cubicBezTo>
                  <a:cubicBezTo>
                    <a:pt x="800542" y="2046359"/>
                    <a:pt x="853465" y="2118954"/>
                    <a:pt x="907606" y="2198773"/>
                  </a:cubicBezTo>
                  <a:cubicBezTo>
                    <a:pt x="1321325" y="2808602"/>
                    <a:pt x="1765423" y="3068776"/>
                    <a:pt x="2392487" y="3068776"/>
                  </a:cubicBezTo>
                  <a:cubicBezTo>
                    <a:pt x="2804030" y="3068776"/>
                    <a:pt x="3105985" y="2856824"/>
                    <a:pt x="3519704" y="2533544"/>
                  </a:cubicBezTo>
                  <a:cubicBezTo>
                    <a:pt x="3565924" y="2497420"/>
                    <a:pt x="3612145" y="2461732"/>
                    <a:pt x="3656885" y="2427263"/>
                  </a:cubicBezTo>
                  <a:cubicBezTo>
                    <a:pt x="3899389" y="2240205"/>
                    <a:pt x="4128401" y="2063507"/>
                    <a:pt x="4280815" y="1871662"/>
                  </a:cubicBezTo>
                  <a:cubicBezTo>
                    <a:pt x="4426527" y="1688261"/>
                    <a:pt x="4491549" y="1504250"/>
                    <a:pt x="4491549" y="1274977"/>
                  </a:cubicBezTo>
                  <a:cubicBezTo>
                    <a:pt x="4491549" y="843979"/>
                    <a:pt x="4397052" y="445590"/>
                    <a:pt x="4221094" y="119947"/>
                  </a:cubicBezTo>
                  <a:lnTo>
                    <a:pt x="4148541" y="0"/>
                  </a:lnTo>
                  <a:lnTo>
                    <a:pt x="4645875" y="0"/>
                  </a:lnTo>
                  <a:lnTo>
                    <a:pt x="4697389" y="105658"/>
                  </a:lnTo>
                  <a:cubicBezTo>
                    <a:pt x="4847618" y="453254"/>
                    <a:pt x="4926680" y="851590"/>
                    <a:pt x="4926680" y="1274977"/>
                  </a:cubicBezTo>
                  <a:cubicBezTo>
                    <a:pt x="4926680" y="2058806"/>
                    <a:pt x="4362288" y="2427437"/>
                    <a:pt x="3787625" y="2876496"/>
                  </a:cubicBezTo>
                  <a:cubicBezTo>
                    <a:pt x="3369031" y="3203607"/>
                    <a:pt x="2965757" y="3503995"/>
                    <a:pt x="2392399" y="3503995"/>
                  </a:cubicBezTo>
                  <a:cubicBezTo>
                    <a:pt x="1542155" y="3503995"/>
                    <a:pt x="990124" y="3095672"/>
                    <a:pt x="547418" y="2443105"/>
                  </a:cubicBezTo>
                  <a:cubicBezTo>
                    <a:pt x="281761" y="2051581"/>
                    <a:pt x="0" y="1783051"/>
                    <a:pt x="0" y="1274977"/>
                  </a:cubicBezTo>
                  <a:cubicBezTo>
                    <a:pt x="0" y="851590"/>
                    <a:pt x="135556" y="453254"/>
                    <a:pt x="363708" y="105658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 useBgFill="1">
          <p:nvSpPr>
            <p:cNvPr id="24" name="Freeform: Shape 23">
              <a:extLst>
                <a:ext uri="{FF2B5EF4-FFF2-40B4-BE49-F238E27FC236}">
                  <a16:creationId xmlns:a16="http://schemas.microsoft.com/office/drawing/2014/main" id="{5D387995-3A58-471C-8481-6AB575815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781522" y="0"/>
              <a:ext cx="5222631" cy="3779526"/>
            </a:xfrm>
            <a:custGeom>
              <a:avLst/>
              <a:gdLst>
                <a:gd name="connsiteX0" fmla="*/ 2498855 w 5222631"/>
                <a:gd name="connsiteY0" fmla="*/ 3744448 h 3779526"/>
                <a:gd name="connsiteX1" fmla="*/ 2513305 w 5222631"/>
                <a:gd name="connsiteY1" fmla="*/ 3744622 h 3779526"/>
                <a:gd name="connsiteX2" fmla="*/ 2526013 w 5222631"/>
                <a:gd name="connsiteY2" fmla="*/ 3744535 h 3779526"/>
                <a:gd name="connsiteX3" fmla="*/ 2498855 w 5222631"/>
                <a:gd name="connsiteY3" fmla="*/ 3744448 h 3779526"/>
                <a:gd name="connsiteX4" fmla="*/ 277800 w 5222631"/>
                <a:gd name="connsiteY4" fmla="*/ 0 h 3779526"/>
                <a:gd name="connsiteX5" fmla="*/ 593778 w 5222631"/>
                <a:gd name="connsiteY5" fmla="*/ 0 h 3779526"/>
                <a:gd name="connsiteX6" fmla="*/ 593639 w 5222631"/>
                <a:gd name="connsiteY6" fmla="*/ 169 h 3779526"/>
                <a:gd name="connsiteX7" fmla="*/ 462638 w 5222631"/>
                <a:gd name="connsiteY7" fmla="*/ 191231 h 3779526"/>
                <a:gd name="connsiteX8" fmla="*/ 351135 w 5222631"/>
                <a:gd name="connsiteY8" fmla="*/ 395175 h 3779526"/>
                <a:gd name="connsiteX9" fmla="*/ 351048 w 5222631"/>
                <a:gd name="connsiteY9" fmla="*/ 395436 h 3779526"/>
                <a:gd name="connsiteX10" fmla="*/ 350961 w 5222631"/>
                <a:gd name="connsiteY10" fmla="*/ 395697 h 3779526"/>
                <a:gd name="connsiteX11" fmla="*/ 326502 w 5222631"/>
                <a:gd name="connsiteY11" fmla="*/ 448097 h 3779526"/>
                <a:gd name="connsiteX12" fmla="*/ 314489 w 5222631"/>
                <a:gd name="connsiteY12" fmla="*/ 474646 h 3779526"/>
                <a:gd name="connsiteX13" fmla="*/ 303174 w 5222631"/>
                <a:gd name="connsiteY13" fmla="*/ 501281 h 3779526"/>
                <a:gd name="connsiteX14" fmla="*/ 301433 w 5222631"/>
                <a:gd name="connsiteY14" fmla="*/ 505460 h 3779526"/>
                <a:gd name="connsiteX15" fmla="*/ 281587 w 5222631"/>
                <a:gd name="connsiteY15" fmla="*/ 554987 h 3779526"/>
                <a:gd name="connsiteX16" fmla="*/ 273927 w 5222631"/>
                <a:gd name="connsiteY16" fmla="*/ 575095 h 3779526"/>
                <a:gd name="connsiteX17" fmla="*/ 261218 w 5222631"/>
                <a:gd name="connsiteY17" fmla="*/ 609476 h 3779526"/>
                <a:gd name="connsiteX18" fmla="*/ 261132 w 5222631"/>
                <a:gd name="connsiteY18" fmla="*/ 609825 h 3779526"/>
                <a:gd name="connsiteX19" fmla="*/ 260958 w 5222631"/>
                <a:gd name="connsiteY19" fmla="*/ 610173 h 3779526"/>
                <a:gd name="connsiteX20" fmla="*/ 194717 w 5222631"/>
                <a:gd name="connsiteY20" fmla="*/ 833701 h 3779526"/>
                <a:gd name="connsiteX21" fmla="*/ 141098 w 5222631"/>
                <a:gd name="connsiteY21" fmla="*/ 1296949 h 3779526"/>
                <a:gd name="connsiteX22" fmla="*/ 163381 w 5222631"/>
                <a:gd name="connsiteY22" fmla="*/ 1525352 h 3779526"/>
                <a:gd name="connsiteX23" fmla="*/ 231363 w 5222631"/>
                <a:gd name="connsiteY23" fmla="*/ 1743658 h 3779526"/>
                <a:gd name="connsiteX24" fmla="*/ 231537 w 5222631"/>
                <a:gd name="connsiteY24" fmla="*/ 1744006 h 3779526"/>
                <a:gd name="connsiteX25" fmla="*/ 231711 w 5222631"/>
                <a:gd name="connsiteY25" fmla="*/ 1744354 h 3779526"/>
                <a:gd name="connsiteX26" fmla="*/ 248162 w 5222631"/>
                <a:gd name="connsiteY26" fmla="*/ 1781261 h 3779526"/>
                <a:gd name="connsiteX27" fmla="*/ 255039 w 5222631"/>
                <a:gd name="connsiteY27" fmla="*/ 1796232 h 3779526"/>
                <a:gd name="connsiteX28" fmla="*/ 261306 w 5222631"/>
                <a:gd name="connsiteY28" fmla="*/ 1808854 h 3779526"/>
                <a:gd name="connsiteX29" fmla="*/ 280978 w 5222631"/>
                <a:gd name="connsiteY29" fmla="*/ 1846979 h 3779526"/>
                <a:gd name="connsiteX30" fmla="*/ 281152 w 5222631"/>
                <a:gd name="connsiteY30" fmla="*/ 1847327 h 3779526"/>
                <a:gd name="connsiteX31" fmla="*/ 281326 w 5222631"/>
                <a:gd name="connsiteY31" fmla="*/ 1847676 h 3779526"/>
                <a:gd name="connsiteX32" fmla="*/ 339646 w 5222631"/>
                <a:gd name="connsiteY32" fmla="*/ 1947341 h 3779526"/>
                <a:gd name="connsiteX33" fmla="*/ 404319 w 5222631"/>
                <a:gd name="connsiteY33" fmla="*/ 2044046 h 3779526"/>
                <a:gd name="connsiteX34" fmla="*/ 474215 w 5222631"/>
                <a:gd name="connsiteY34" fmla="*/ 2138924 h 3779526"/>
                <a:gd name="connsiteX35" fmla="*/ 562390 w 5222631"/>
                <a:gd name="connsiteY35" fmla="*/ 2252952 h 3779526"/>
                <a:gd name="connsiteX36" fmla="*/ 620710 w 5222631"/>
                <a:gd name="connsiteY36" fmla="*/ 2327722 h 3779526"/>
                <a:gd name="connsiteX37" fmla="*/ 694436 w 5222631"/>
                <a:gd name="connsiteY37" fmla="*/ 2424079 h 3779526"/>
                <a:gd name="connsiteX38" fmla="*/ 732126 w 5222631"/>
                <a:gd name="connsiteY38" fmla="*/ 2475261 h 3779526"/>
                <a:gd name="connsiteX39" fmla="*/ 765899 w 5222631"/>
                <a:gd name="connsiteY39" fmla="*/ 2521220 h 3779526"/>
                <a:gd name="connsiteX40" fmla="*/ 766073 w 5222631"/>
                <a:gd name="connsiteY40" fmla="*/ 2521395 h 3779526"/>
                <a:gd name="connsiteX41" fmla="*/ 766247 w 5222631"/>
                <a:gd name="connsiteY41" fmla="*/ 2521569 h 3779526"/>
                <a:gd name="connsiteX42" fmla="*/ 825350 w 5222631"/>
                <a:gd name="connsiteY42" fmla="*/ 2599473 h 3779526"/>
                <a:gd name="connsiteX43" fmla="*/ 836752 w 5222631"/>
                <a:gd name="connsiteY43" fmla="*/ 2614183 h 3779526"/>
                <a:gd name="connsiteX44" fmla="*/ 842498 w 5222631"/>
                <a:gd name="connsiteY44" fmla="*/ 2621321 h 3779526"/>
                <a:gd name="connsiteX45" fmla="*/ 910566 w 5222631"/>
                <a:gd name="connsiteY45" fmla="*/ 2703839 h 3779526"/>
                <a:gd name="connsiteX46" fmla="*/ 1066723 w 5222631"/>
                <a:gd name="connsiteY46" fmla="*/ 2872529 h 3779526"/>
                <a:gd name="connsiteX47" fmla="*/ 1416030 w 5222631"/>
                <a:gd name="connsiteY47" fmla="*/ 3153072 h 3779526"/>
                <a:gd name="connsiteX48" fmla="*/ 1608397 w 5222631"/>
                <a:gd name="connsiteY48" fmla="*/ 3258134 h 3779526"/>
                <a:gd name="connsiteX49" fmla="*/ 1608571 w 5222631"/>
                <a:gd name="connsiteY49" fmla="*/ 3258221 h 3779526"/>
                <a:gd name="connsiteX50" fmla="*/ 1608745 w 5222631"/>
                <a:gd name="connsiteY50" fmla="*/ 3258309 h 3779526"/>
                <a:gd name="connsiteX51" fmla="*/ 1811818 w 5222631"/>
                <a:gd name="connsiteY51" fmla="*/ 3337692 h 3779526"/>
                <a:gd name="connsiteX52" fmla="*/ 2023857 w 5222631"/>
                <a:gd name="connsiteY52" fmla="*/ 3392617 h 3779526"/>
                <a:gd name="connsiteX53" fmla="*/ 2131443 w 5222631"/>
                <a:gd name="connsiteY53" fmla="*/ 3410722 h 3779526"/>
                <a:gd name="connsiteX54" fmla="*/ 2239464 w 5222631"/>
                <a:gd name="connsiteY54" fmla="*/ 3422995 h 3779526"/>
                <a:gd name="connsiteX55" fmla="*/ 2463080 w 5222631"/>
                <a:gd name="connsiteY55" fmla="*/ 3432744 h 3779526"/>
                <a:gd name="connsiteX56" fmla="*/ 2474309 w 5222631"/>
                <a:gd name="connsiteY56" fmla="*/ 3432744 h 3779526"/>
                <a:gd name="connsiteX57" fmla="*/ 2489106 w 5222631"/>
                <a:gd name="connsiteY57" fmla="*/ 3432831 h 3779526"/>
                <a:gd name="connsiteX58" fmla="*/ 2517918 w 5222631"/>
                <a:gd name="connsiteY58" fmla="*/ 3432396 h 3779526"/>
                <a:gd name="connsiteX59" fmla="*/ 2518179 w 5222631"/>
                <a:gd name="connsiteY59" fmla="*/ 3432396 h 3779526"/>
                <a:gd name="connsiteX60" fmla="*/ 2518440 w 5222631"/>
                <a:gd name="connsiteY60" fmla="*/ 3432396 h 3779526"/>
                <a:gd name="connsiteX61" fmla="*/ 2545510 w 5222631"/>
                <a:gd name="connsiteY61" fmla="*/ 3431699 h 3779526"/>
                <a:gd name="connsiteX62" fmla="*/ 2572755 w 5222631"/>
                <a:gd name="connsiteY62" fmla="*/ 3430306 h 3779526"/>
                <a:gd name="connsiteX63" fmla="*/ 2679471 w 5222631"/>
                <a:gd name="connsiteY63" fmla="*/ 3420992 h 3779526"/>
                <a:gd name="connsiteX64" fmla="*/ 3092059 w 5222631"/>
                <a:gd name="connsiteY64" fmla="*/ 3309489 h 3779526"/>
                <a:gd name="connsiteX65" fmla="*/ 3287995 w 5222631"/>
                <a:gd name="connsiteY65" fmla="*/ 3212349 h 3779526"/>
                <a:gd name="connsiteX66" fmla="*/ 3478098 w 5222631"/>
                <a:gd name="connsiteY66" fmla="*/ 3093621 h 3779526"/>
                <a:gd name="connsiteX67" fmla="*/ 3663937 w 5222631"/>
                <a:gd name="connsiteY67" fmla="*/ 2958616 h 3779526"/>
                <a:gd name="connsiteX68" fmla="*/ 3755681 w 5222631"/>
                <a:gd name="connsiteY68" fmla="*/ 2887066 h 3779526"/>
                <a:gd name="connsiteX69" fmla="*/ 3849254 w 5222631"/>
                <a:gd name="connsiteY69" fmla="*/ 2812208 h 3779526"/>
                <a:gd name="connsiteX70" fmla="*/ 4006977 w 5222631"/>
                <a:gd name="connsiteY70" fmla="*/ 2688693 h 3779526"/>
                <a:gd name="connsiteX71" fmla="*/ 4223716 w 5222631"/>
                <a:gd name="connsiteY71" fmla="*/ 2517390 h 3779526"/>
                <a:gd name="connsiteX72" fmla="*/ 4561098 w 5222631"/>
                <a:gd name="connsiteY72" fmla="*/ 2210300 h 3779526"/>
                <a:gd name="connsiteX73" fmla="*/ 4700630 w 5222631"/>
                <a:gd name="connsiteY73" fmla="*/ 2040913 h 3779526"/>
                <a:gd name="connsiteX74" fmla="*/ 4811001 w 5222631"/>
                <a:gd name="connsiteY74" fmla="*/ 1856467 h 3779526"/>
                <a:gd name="connsiteX75" fmla="*/ 4926334 w 5222631"/>
                <a:gd name="connsiteY75" fmla="*/ 1443444 h 3779526"/>
                <a:gd name="connsiteX76" fmla="*/ 4932863 w 5222631"/>
                <a:gd name="connsiteY76" fmla="*/ 1333333 h 3779526"/>
                <a:gd name="connsiteX77" fmla="*/ 4932949 w 5222631"/>
                <a:gd name="connsiteY77" fmla="*/ 1329068 h 3779526"/>
                <a:gd name="connsiteX78" fmla="*/ 4933211 w 5222631"/>
                <a:gd name="connsiteY78" fmla="*/ 1276493 h 3779526"/>
                <a:gd name="connsiteX79" fmla="*/ 4933124 w 5222631"/>
                <a:gd name="connsiteY79" fmla="*/ 1259868 h 3779526"/>
                <a:gd name="connsiteX80" fmla="*/ 4932601 w 5222631"/>
                <a:gd name="connsiteY80" fmla="*/ 1218175 h 3779526"/>
                <a:gd name="connsiteX81" fmla="*/ 4921111 w 5222631"/>
                <a:gd name="connsiteY81" fmla="*/ 985942 h 3779526"/>
                <a:gd name="connsiteX82" fmla="*/ 4851128 w 5222631"/>
                <a:gd name="connsiteY82" fmla="*/ 526089 h 3779526"/>
                <a:gd name="connsiteX83" fmla="*/ 4710465 w 5222631"/>
                <a:gd name="connsiteY83" fmla="*/ 83123 h 3779526"/>
                <a:gd name="connsiteX84" fmla="*/ 4673742 w 5222631"/>
                <a:gd name="connsiteY84" fmla="*/ 0 h 3779526"/>
                <a:gd name="connsiteX85" fmla="*/ 4947184 w 5222631"/>
                <a:gd name="connsiteY85" fmla="*/ 0 h 3779526"/>
                <a:gd name="connsiteX86" fmla="*/ 4954477 w 5222631"/>
                <a:gd name="connsiteY86" fmla="*/ 13649 h 3779526"/>
                <a:gd name="connsiteX87" fmla="*/ 5222631 w 5222631"/>
                <a:gd name="connsiteY87" fmla="*/ 1167341 h 3779526"/>
                <a:gd name="connsiteX88" fmla="*/ 5017382 w 5222631"/>
                <a:gd name="connsiteY88" fmla="*/ 2184012 h 3779526"/>
                <a:gd name="connsiteX89" fmla="*/ 4457778 w 5222631"/>
                <a:gd name="connsiteY89" fmla="*/ 3014062 h 3779526"/>
                <a:gd name="connsiteX90" fmla="*/ 3627726 w 5222631"/>
                <a:gd name="connsiteY90" fmla="*/ 3573668 h 3779526"/>
                <a:gd name="connsiteX91" fmla="*/ 2611316 w 5222631"/>
                <a:gd name="connsiteY91" fmla="*/ 3778918 h 3779526"/>
                <a:gd name="connsiteX92" fmla="*/ 2591035 w 5222631"/>
                <a:gd name="connsiteY92" fmla="*/ 3778656 h 3779526"/>
                <a:gd name="connsiteX93" fmla="*/ 2581111 w 5222631"/>
                <a:gd name="connsiteY93" fmla="*/ 3778482 h 3779526"/>
                <a:gd name="connsiteX94" fmla="*/ 2559437 w 5222631"/>
                <a:gd name="connsiteY94" fmla="*/ 3779266 h 3779526"/>
                <a:gd name="connsiteX95" fmla="*/ 2558916 w 5222631"/>
                <a:gd name="connsiteY95" fmla="*/ 3779266 h 3779526"/>
                <a:gd name="connsiteX96" fmla="*/ 2558393 w 5222631"/>
                <a:gd name="connsiteY96" fmla="*/ 3779266 h 3779526"/>
                <a:gd name="connsiteX97" fmla="*/ 2526535 w 5222631"/>
                <a:gd name="connsiteY97" fmla="*/ 3779439 h 3779526"/>
                <a:gd name="connsiteX98" fmla="*/ 2513305 w 5222631"/>
                <a:gd name="connsiteY98" fmla="*/ 3779526 h 3779526"/>
                <a:gd name="connsiteX99" fmla="*/ 2473526 w 5222631"/>
                <a:gd name="connsiteY99" fmla="*/ 3778918 h 3779526"/>
                <a:gd name="connsiteX100" fmla="*/ 2462210 w 5222631"/>
                <a:gd name="connsiteY100" fmla="*/ 3778656 h 3779526"/>
                <a:gd name="connsiteX101" fmla="*/ 2352099 w 5222631"/>
                <a:gd name="connsiteY101" fmla="*/ 3774217 h 3779526"/>
                <a:gd name="connsiteX102" fmla="*/ 2335299 w 5222631"/>
                <a:gd name="connsiteY102" fmla="*/ 3773347 h 3779526"/>
                <a:gd name="connsiteX103" fmla="*/ 2334778 w 5222631"/>
                <a:gd name="connsiteY103" fmla="*/ 3773347 h 3779526"/>
                <a:gd name="connsiteX104" fmla="*/ 2334256 w 5222631"/>
                <a:gd name="connsiteY104" fmla="*/ 3773259 h 3779526"/>
                <a:gd name="connsiteX105" fmla="*/ 2318761 w 5222631"/>
                <a:gd name="connsiteY105" fmla="*/ 3771953 h 3779526"/>
                <a:gd name="connsiteX106" fmla="*/ 2207432 w 5222631"/>
                <a:gd name="connsiteY106" fmla="*/ 3761073 h 3779526"/>
                <a:gd name="connsiteX107" fmla="*/ 1953699 w 5222631"/>
                <a:gd name="connsiteY107" fmla="*/ 3717638 h 3779526"/>
                <a:gd name="connsiteX108" fmla="*/ 1704841 w 5222631"/>
                <a:gd name="connsiteY108" fmla="*/ 3642432 h 3779526"/>
                <a:gd name="connsiteX109" fmla="*/ 1467821 w 5222631"/>
                <a:gd name="connsiteY109" fmla="*/ 3533105 h 3779526"/>
                <a:gd name="connsiteX110" fmla="*/ 1289990 w 5222631"/>
                <a:gd name="connsiteY110" fmla="*/ 3420036 h 3779526"/>
                <a:gd name="connsiteX111" fmla="*/ 356010 w 5222631"/>
                <a:gd name="connsiteY111" fmla="*/ 2484314 h 3779526"/>
                <a:gd name="connsiteX112" fmla="*/ 0 w 5222631"/>
                <a:gd name="connsiteY112" fmla="*/ 1167341 h 3779526"/>
                <a:gd name="connsiteX113" fmla="*/ 205250 w 5222631"/>
                <a:gd name="connsiteY113" fmla="*/ 150929 h 3779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5222631" h="3779526">
                  <a:moveTo>
                    <a:pt x="2498855" y="3744448"/>
                  </a:moveTo>
                  <a:cubicBezTo>
                    <a:pt x="2503643" y="3744535"/>
                    <a:pt x="2508430" y="3744622"/>
                    <a:pt x="2513305" y="3744622"/>
                  </a:cubicBezTo>
                  <a:cubicBezTo>
                    <a:pt x="2517483" y="3744622"/>
                    <a:pt x="2521661" y="3744622"/>
                    <a:pt x="2526013" y="3744535"/>
                  </a:cubicBezTo>
                  <a:cubicBezTo>
                    <a:pt x="2516786" y="3744709"/>
                    <a:pt x="2507821" y="3744535"/>
                    <a:pt x="2498855" y="3744448"/>
                  </a:cubicBezTo>
                  <a:close/>
                  <a:moveTo>
                    <a:pt x="277800" y="0"/>
                  </a:moveTo>
                  <a:lnTo>
                    <a:pt x="593778" y="0"/>
                  </a:lnTo>
                  <a:lnTo>
                    <a:pt x="593639" y="169"/>
                  </a:lnTo>
                  <a:cubicBezTo>
                    <a:pt x="546374" y="63016"/>
                    <a:pt x="502244" y="127341"/>
                    <a:pt x="462638" y="191231"/>
                  </a:cubicBezTo>
                  <a:cubicBezTo>
                    <a:pt x="418246" y="264434"/>
                    <a:pt x="381775" y="331111"/>
                    <a:pt x="351135" y="395175"/>
                  </a:cubicBezTo>
                  <a:lnTo>
                    <a:pt x="351048" y="395436"/>
                  </a:lnTo>
                  <a:lnTo>
                    <a:pt x="350961" y="395697"/>
                  </a:lnTo>
                  <a:cubicBezTo>
                    <a:pt x="341908" y="413889"/>
                    <a:pt x="333552" y="432343"/>
                    <a:pt x="326502" y="448097"/>
                  </a:cubicBezTo>
                  <a:lnTo>
                    <a:pt x="314489" y="474646"/>
                  </a:lnTo>
                  <a:lnTo>
                    <a:pt x="303174" y="501281"/>
                  </a:lnTo>
                  <a:lnTo>
                    <a:pt x="301433" y="505460"/>
                  </a:lnTo>
                  <a:cubicBezTo>
                    <a:pt x="294383" y="522432"/>
                    <a:pt x="287680" y="538536"/>
                    <a:pt x="281587" y="554987"/>
                  </a:cubicBezTo>
                  <a:cubicBezTo>
                    <a:pt x="279063" y="561689"/>
                    <a:pt x="276538" y="568392"/>
                    <a:pt x="273927" y="575095"/>
                  </a:cubicBezTo>
                  <a:cubicBezTo>
                    <a:pt x="269314" y="586933"/>
                    <a:pt x="265048" y="598161"/>
                    <a:pt x="261218" y="609476"/>
                  </a:cubicBezTo>
                  <a:lnTo>
                    <a:pt x="261132" y="609825"/>
                  </a:lnTo>
                  <a:lnTo>
                    <a:pt x="260958" y="610173"/>
                  </a:lnTo>
                  <a:cubicBezTo>
                    <a:pt x="234061" y="684595"/>
                    <a:pt x="211778" y="759801"/>
                    <a:pt x="194717" y="833701"/>
                  </a:cubicBezTo>
                  <a:cubicBezTo>
                    <a:pt x="159116" y="985854"/>
                    <a:pt x="141011" y="1141750"/>
                    <a:pt x="141098" y="1296949"/>
                  </a:cubicBezTo>
                  <a:cubicBezTo>
                    <a:pt x="141621" y="1375462"/>
                    <a:pt x="149106" y="1452497"/>
                    <a:pt x="163381" y="1525352"/>
                  </a:cubicBezTo>
                  <a:cubicBezTo>
                    <a:pt x="179310" y="1602472"/>
                    <a:pt x="202116" y="1675937"/>
                    <a:pt x="231363" y="1743658"/>
                  </a:cubicBezTo>
                  <a:lnTo>
                    <a:pt x="231537" y="1744006"/>
                  </a:lnTo>
                  <a:lnTo>
                    <a:pt x="231711" y="1744354"/>
                  </a:lnTo>
                  <a:cubicBezTo>
                    <a:pt x="236673" y="1756540"/>
                    <a:pt x="242243" y="1768552"/>
                    <a:pt x="248162" y="1781261"/>
                  </a:cubicBezTo>
                  <a:cubicBezTo>
                    <a:pt x="250425" y="1786222"/>
                    <a:pt x="252775" y="1791183"/>
                    <a:pt x="255039" y="1796232"/>
                  </a:cubicBezTo>
                  <a:cubicBezTo>
                    <a:pt x="257128" y="1800497"/>
                    <a:pt x="259217" y="1804675"/>
                    <a:pt x="261306" y="1808854"/>
                  </a:cubicBezTo>
                  <a:cubicBezTo>
                    <a:pt x="267922" y="1822084"/>
                    <a:pt x="274189" y="1834619"/>
                    <a:pt x="280978" y="1846979"/>
                  </a:cubicBezTo>
                  <a:lnTo>
                    <a:pt x="281152" y="1847327"/>
                  </a:lnTo>
                  <a:lnTo>
                    <a:pt x="281326" y="1847676"/>
                  </a:lnTo>
                  <a:cubicBezTo>
                    <a:pt x="296907" y="1877357"/>
                    <a:pt x="314838" y="1908084"/>
                    <a:pt x="339646" y="1947341"/>
                  </a:cubicBezTo>
                  <a:cubicBezTo>
                    <a:pt x="358969" y="1978241"/>
                    <a:pt x="379598" y="2008445"/>
                    <a:pt x="404319" y="2044046"/>
                  </a:cubicBezTo>
                  <a:cubicBezTo>
                    <a:pt x="427560" y="2076775"/>
                    <a:pt x="451584" y="2108807"/>
                    <a:pt x="474215" y="2138924"/>
                  </a:cubicBezTo>
                  <a:cubicBezTo>
                    <a:pt x="503027" y="2177136"/>
                    <a:pt x="533231" y="2215697"/>
                    <a:pt x="562390" y="2252952"/>
                  </a:cubicBezTo>
                  <a:cubicBezTo>
                    <a:pt x="581540" y="2277411"/>
                    <a:pt x="601386" y="2302653"/>
                    <a:pt x="620710" y="2327722"/>
                  </a:cubicBezTo>
                  <a:cubicBezTo>
                    <a:pt x="640991" y="2353923"/>
                    <a:pt x="667714" y="2388479"/>
                    <a:pt x="694436" y="2424079"/>
                  </a:cubicBezTo>
                  <a:cubicBezTo>
                    <a:pt x="707144" y="2440879"/>
                    <a:pt x="719853" y="2458375"/>
                    <a:pt x="732126" y="2475261"/>
                  </a:cubicBezTo>
                  <a:cubicBezTo>
                    <a:pt x="743790" y="2491277"/>
                    <a:pt x="754844" y="2506510"/>
                    <a:pt x="765899" y="2521220"/>
                  </a:cubicBezTo>
                  <a:lnTo>
                    <a:pt x="766073" y="2521395"/>
                  </a:lnTo>
                  <a:lnTo>
                    <a:pt x="766247" y="2521569"/>
                  </a:lnTo>
                  <a:cubicBezTo>
                    <a:pt x="785310" y="2547768"/>
                    <a:pt x="805678" y="2574056"/>
                    <a:pt x="825350" y="2599473"/>
                  </a:cubicBezTo>
                  <a:lnTo>
                    <a:pt x="836752" y="2614183"/>
                  </a:lnTo>
                  <a:lnTo>
                    <a:pt x="842498" y="2621321"/>
                  </a:lnTo>
                  <a:cubicBezTo>
                    <a:pt x="864606" y="2648653"/>
                    <a:pt x="887326" y="2676942"/>
                    <a:pt x="910566" y="2703839"/>
                  </a:cubicBezTo>
                  <a:cubicBezTo>
                    <a:pt x="961661" y="2763725"/>
                    <a:pt x="1014235" y="2820478"/>
                    <a:pt x="1066723" y="2872529"/>
                  </a:cubicBezTo>
                  <a:cubicBezTo>
                    <a:pt x="1178487" y="2982814"/>
                    <a:pt x="1296084" y="3077256"/>
                    <a:pt x="1416030" y="3153072"/>
                  </a:cubicBezTo>
                  <a:cubicBezTo>
                    <a:pt x="1483924" y="3195636"/>
                    <a:pt x="1546770" y="3230019"/>
                    <a:pt x="1608397" y="3258134"/>
                  </a:cubicBezTo>
                  <a:lnTo>
                    <a:pt x="1608571" y="3258221"/>
                  </a:lnTo>
                  <a:lnTo>
                    <a:pt x="1608745" y="3258309"/>
                  </a:lnTo>
                  <a:cubicBezTo>
                    <a:pt x="1671417" y="3287816"/>
                    <a:pt x="1739746" y="3314538"/>
                    <a:pt x="1811818" y="3337692"/>
                  </a:cubicBezTo>
                  <a:cubicBezTo>
                    <a:pt x="1878145" y="3359017"/>
                    <a:pt x="1949521" y="3377558"/>
                    <a:pt x="2023857" y="3392617"/>
                  </a:cubicBezTo>
                  <a:cubicBezTo>
                    <a:pt x="2058065" y="3399405"/>
                    <a:pt x="2094362" y="3405499"/>
                    <a:pt x="2131443" y="3410722"/>
                  </a:cubicBezTo>
                  <a:cubicBezTo>
                    <a:pt x="2166261" y="3415596"/>
                    <a:pt x="2202645" y="3419687"/>
                    <a:pt x="2239464" y="3422995"/>
                  </a:cubicBezTo>
                  <a:cubicBezTo>
                    <a:pt x="2309883" y="3429436"/>
                    <a:pt x="2382999" y="3432570"/>
                    <a:pt x="2463080" y="3432744"/>
                  </a:cubicBezTo>
                  <a:lnTo>
                    <a:pt x="2474309" y="3432744"/>
                  </a:lnTo>
                  <a:cubicBezTo>
                    <a:pt x="2479270" y="3432831"/>
                    <a:pt x="2484145" y="3432831"/>
                    <a:pt x="2489106" y="3432831"/>
                  </a:cubicBezTo>
                  <a:cubicBezTo>
                    <a:pt x="2501031" y="3432831"/>
                    <a:pt x="2509910" y="3432744"/>
                    <a:pt x="2517918" y="3432396"/>
                  </a:cubicBezTo>
                  <a:lnTo>
                    <a:pt x="2518179" y="3432396"/>
                  </a:lnTo>
                  <a:lnTo>
                    <a:pt x="2518440" y="3432396"/>
                  </a:lnTo>
                  <a:lnTo>
                    <a:pt x="2545510" y="3431699"/>
                  </a:lnTo>
                  <a:lnTo>
                    <a:pt x="2572755" y="3430306"/>
                  </a:lnTo>
                  <a:cubicBezTo>
                    <a:pt x="2603743" y="3428914"/>
                    <a:pt x="2636732" y="3426041"/>
                    <a:pt x="2679471" y="3420992"/>
                  </a:cubicBezTo>
                  <a:cubicBezTo>
                    <a:pt x="2818306" y="3404020"/>
                    <a:pt x="2957141" y="3366503"/>
                    <a:pt x="3092059" y="3309489"/>
                  </a:cubicBezTo>
                  <a:cubicBezTo>
                    <a:pt x="3153947" y="3283638"/>
                    <a:pt x="3218012" y="3251867"/>
                    <a:pt x="3287995" y="3212349"/>
                  </a:cubicBezTo>
                  <a:cubicBezTo>
                    <a:pt x="3348229" y="3178576"/>
                    <a:pt x="3410378" y="3139754"/>
                    <a:pt x="3478098" y="3093621"/>
                  </a:cubicBezTo>
                  <a:cubicBezTo>
                    <a:pt x="3533807" y="3055670"/>
                    <a:pt x="3592909" y="3012757"/>
                    <a:pt x="3663937" y="2958616"/>
                  </a:cubicBezTo>
                  <a:cubicBezTo>
                    <a:pt x="3695099" y="2934941"/>
                    <a:pt x="3726521" y="2910132"/>
                    <a:pt x="3755681" y="2887066"/>
                  </a:cubicBezTo>
                  <a:lnTo>
                    <a:pt x="3849254" y="2812208"/>
                  </a:lnTo>
                  <a:cubicBezTo>
                    <a:pt x="3901915" y="2770427"/>
                    <a:pt x="3955360" y="2728907"/>
                    <a:pt x="4006977" y="2688693"/>
                  </a:cubicBezTo>
                  <a:cubicBezTo>
                    <a:pt x="4078875" y="2632724"/>
                    <a:pt x="4153298" y="2574839"/>
                    <a:pt x="4223716" y="2517390"/>
                  </a:cubicBezTo>
                  <a:cubicBezTo>
                    <a:pt x="4367947" y="2400665"/>
                    <a:pt x="4472053" y="2305873"/>
                    <a:pt x="4561098" y="2210300"/>
                  </a:cubicBezTo>
                  <a:cubicBezTo>
                    <a:pt x="4615327" y="2151719"/>
                    <a:pt x="4661024" y="2096273"/>
                    <a:pt x="4700630" y="2040913"/>
                  </a:cubicBezTo>
                  <a:cubicBezTo>
                    <a:pt x="4745283" y="1977980"/>
                    <a:pt x="4781319" y="1917746"/>
                    <a:pt x="4811001" y="1856467"/>
                  </a:cubicBezTo>
                  <a:cubicBezTo>
                    <a:pt x="4873064" y="1729905"/>
                    <a:pt x="4911885" y="1590896"/>
                    <a:pt x="4926334" y="1443444"/>
                  </a:cubicBezTo>
                  <a:cubicBezTo>
                    <a:pt x="4929729" y="1408452"/>
                    <a:pt x="4931905" y="1371284"/>
                    <a:pt x="4932863" y="1333333"/>
                  </a:cubicBezTo>
                  <a:lnTo>
                    <a:pt x="4932949" y="1329068"/>
                  </a:lnTo>
                  <a:cubicBezTo>
                    <a:pt x="4933211" y="1312007"/>
                    <a:pt x="4933472" y="1294512"/>
                    <a:pt x="4933211" y="1276493"/>
                  </a:cubicBezTo>
                  <a:cubicBezTo>
                    <a:pt x="4933211" y="1270923"/>
                    <a:pt x="4933124" y="1265439"/>
                    <a:pt x="4933124" y="1259868"/>
                  </a:cubicBezTo>
                  <a:cubicBezTo>
                    <a:pt x="4933124" y="1246202"/>
                    <a:pt x="4933036" y="1232188"/>
                    <a:pt x="4932601" y="1218175"/>
                  </a:cubicBezTo>
                  <a:cubicBezTo>
                    <a:pt x="4931122" y="1138791"/>
                    <a:pt x="4927205" y="1060625"/>
                    <a:pt x="4921111" y="985942"/>
                  </a:cubicBezTo>
                  <a:cubicBezTo>
                    <a:pt x="4907446" y="823866"/>
                    <a:pt x="4883944" y="669189"/>
                    <a:pt x="4851128" y="526089"/>
                  </a:cubicBezTo>
                  <a:cubicBezTo>
                    <a:pt x="4815179" y="369671"/>
                    <a:pt x="4767827" y="220652"/>
                    <a:pt x="4710465" y="83123"/>
                  </a:cubicBezTo>
                  <a:lnTo>
                    <a:pt x="4673742" y="0"/>
                  </a:lnTo>
                  <a:lnTo>
                    <a:pt x="4947184" y="0"/>
                  </a:lnTo>
                  <a:lnTo>
                    <a:pt x="4954477" y="13649"/>
                  </a:lnTo>
                  <a:cubicBezTo>
                    <a:pt x="5130331" y="370700"/>
                    <a:pt x="5222631" y="766188"/>
                    <a:pt x="5222631" y="1167341"/>
                  </a:cubicBezTo>
                  <a:cubicBezTo>
                    <a:pt x="5222631" y="1519868"/>
                    <a:pt x="5153606" y="1861863"/>
                    <a:pt x="5017382" y="2184012"/>
                  </a:cubicBezTo>
                  <a:cubicBezTo>
                    <a:pt x="4885859" y="2495020"/>
                    <a:pt x="4697583" y="2774257"/>
                    <a:pt x="4457778" y="3014062"/>
                  </a:cubicBezTo>
                  <a:cubicBezTo>
                    <a:pt x="4217972" y="3253869"/>
                    <a:pt x="3938647" y="3442144"/>
                    <a:pt x="3627726" y="3573668"/>
                  </a:cubicBezTo>
                  <a:cubicBezTo>
                    <a:pt x="3305839" y="3709891"/>
                    <a:pt x="2963844" y="3778918"/>
                    <a:pt x="2611316" y="3778918"/>
                  </a:cubicBezTo>
                  <a:cubicBezTo>
                    <a:pt x="2604527" y="3778918"/>
                    <a:pt x="2597824" y="3778743"/>
                    <a:pt x="2591035" y="3778656"/>
                  </a:cubicBezTo>
                  <a:cubicBezTo>
                    <a:pt x="2587727" y="3778568"/>
                    <a:pt x="2584419" y="3778482"/>
                    <a:pt x="2581111" y="3778482"/>
                  </a:cubicBezTo>
                  <a:lnTo>
                    <a:pt x="2559437" y="3779266"/>
                  </a:lnTo>
                  <a:lnTo>
                    <a:pt x="2558916" y="3779266"/>
                  </a:lnTo>
                  <a:lnTo>
                    <a:pt x="2558393" y="3779266"/>
                  </a:lnTo>
                  <a:lnTo>
                    <a:pt x="2526535" y="3779439"/>
                  </a:lnTo>
                  <a:cubicBezTo>
                    <a:pt x="2522096" y="3779526"/>
                    <a:pt x="2517656" y="3779526"/>
                    <a:pt x="2513305" y="3779526"/>
                  </a:cubicBezTo>
                  <a:cubicBezTo>
                    <a:pt x="2499726" y="3779526"/>
                    <a:pt x="2486407" y="3779266"/>
                    <a:pt x="2473526" y="3778918"/>
                  </a:cubicBezTo>
                  <a:lnTo>
                    <a:pt x="2462210" y="3778656"/>
                  </a:lnTo>
                  <a:cubicBezTo>
                    <a:pt x="2425303" y="3778221"/>
                    <a:pt x="2388135" y="3776132"/>
                    <a:pt x="2352099" y="3774217"/>
                  </a:cubicBezTo>
                  <a:lnTo>
                    <a:pt x="2335299" y="3773347"/>
                  </a:lnTo>
                  <a:lnTo>
                    <a:pt x="2334778" y="3773347"/>
                  </a:lnTo>
                  <a:lnTo>
                    <a:pt x="2334256" y="3773259"/>
                  </a:lnTo>
                  <a:lnTo>
                    <a:pt x="2318761" y="3771953"/>
                  </a:lnTo>
                  <a:cubicBezTo>
                    <a:pt x="2282290" y="3768907"/>
                    <a:pt x="2244600" y="3765774"/>
                    <a:pt x="2207432" y="3761073"/>
                  </a:cubicBezTo>
                  <a:cubicBezTo>
                    <a:pt x="2116210" y="3750193"/>
                    <a:pt x="2033171" y="3736004"/>
                    <a:pt x="1953699" y="3717638"/>
                  </a:cubicBezTo>
                  <a:cubicBezTo>
                    <a:pt x="1868832" y="3698053"/>
                    <a:pt x="1785095" y="3672724"/>
                    <a:pt x="1704841" y="3642432"/>
                  </a:cubicBezTo>
                  <a:cubicBezTo>
                    <a:pt x="1625370" y="3612402"/>
                    <a:pt x="1545638" y="3575670"/>
                    <a:pt x="1467821" y="3533105"/>
                  </a:cubicBezTo>
                  <a:cubicBezTo>
                    <a:pt x="1406455" y="3498810"/>
                    <a:pt x="1346569" y="3460772"/>
                    <a:pt x="1289990" y="3420036"/>
                  </a:cubicBezTo>
                  <a:cubicBezTo>
                    <a:pt x="904734" y="3193548"/>
                    <a:pt x="581714" y="2870005"/>
                    <a:pt x="356010" y="2484314"/>
                  </a:cubicBezTo>
                  <a:cubicBezTo>
                    <a:pt x="123081" y="2086349"/>
                    <a:pt x="0" y="1631023"/>
                    <a:pt x="0" y="1167341"/>
                  </a:cubicBezTo>
                  <a:cubicBezTo>
                    <a:pt x="0" y="814900"/>
                    <a:pt x="69026" y="472905"/>
                    <a:pt x="205250" y="15092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918FD175-C131-6D88-9430-459656B0E9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4034" y="5725208"/>
            <a:ext cx="5946202" cy="419416"/>
          </a:xfrm>
        </p:spPr>
        <p:txBody>
          <a:bodyPr anchor="b">
            <a:normAutofit/>
          </a:bodyPr>
          <a:lstStyle/>
          <a:p>
            <a:pPr algn="l"/>
            <a:r>
              <a:rPr lang="en-US" sz="2000" dirty="0">
                <a:solidFill>
                  <a:schemeClr val="tx2"/>
                </a:solidFill>
              </a:rPr>
              <a:t>Prasit Wangpakapattanawong</a:t>
            </a:r>
            <a:endParaRPr lang="th-TH" sz="2000" dirty="0">
              <a:solidFill>
                <a:schemeClr val="tx2"/>
              </a:solidFill>
            </a:endParaRPr>
          </a:p>
        </p:txBody>
      </p:sp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A305306B-14D5-9991-2A36-774581F295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014" y="239420"/>
            <a:ext cx="1360678" cy="1577899"/>
          </a:xfrm>
          <a:prstGeom prst="rect">
            <a:avLst/>
          </a:prstGeom>
        </p:spPr>
      </p:pic>
      <p:sp>
        <p:nvSpPr>
          <p:cNvPr id="4" name="AutoShape 2" descr="FORRU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" name="AutoShape 4" descr="FORRU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6671994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D8603D-77E2-D6C9-3EFE-869D61A925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4710" y="1757503"/>
            <a:ext cx="10630280" cy="45621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D0D7FC-BB57-0043-11CF-1453E8D2F143}"/>
              </a:ext>
            </a:extLst>
          </p:cNvPr>
          <p:cNvSpPr txBox="1"/>
          <p:nvPr/>
        </p:nvSpPr>
        <p:spPr>
          <a:xfrm>
            <a:off x="1424710" y="265314"/>
            <a:ext cx="5031508" cy="908864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Restoration costs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6D60A5-A9D8-B46F-31DE-E02B49EED360}"/>
              </a:ext>
            </a:extLst>
          </p:cNvPr>
          <p:cNvSpPr/>
          <p:nvPr/>
        </p:nvSpPr>
        <p:spPr>
          <a:xfrm>
            <a:off x="8395855" y="1542473"/>
            <a:ext cx="969818" cy="4996872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56841B-0C56-87C3-057B-41DA6C1255E1}"/>
              </a:ext>
            </a:extLst>
          </p:cNvPr>
          <p:cNvSpPr txBox="1"/>
          <p:nvPr/>
        </p:nvSpPr>
        <p:spPr>
          <a:xfrm>
            <a:off x="8395855" y="650128"/>
            <a:ext cx="287250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=170,569 THB</a:t>
            </a:r>
          </a:p>
        </p:txBody>
      </p:sp>
    </p:spTree>
    <p:extLst>
      <p:ext uri="{BB962C8B-B14F-4D97-AF65-F5344CB8AC3E}">
        <p14:creationId xmlns:p14="http://schemas.microsoft.com/office/powerpoint/2010/main" val="380570136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3E8F4BE9-8044-9FBE-C47C-5DEAA0F9E107}"/>
              </a:ext>
            </a:extLst>
          </p:cNvPr>
          <p:cNvGrpSpPr/>
          <p:nvPr/>
        </p:nvGrpSpPr>
        <p:grpSpPr>
          <a:xfrm>
            <a:off x="1680861" y="1343641"/>
            <a:ext cx="5464785" cy="5276908"/>
            <a:chOff x="183422" y="1148238"/>
            <a:chExt cx="5464785" cy="5276908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776A40D-6D1A-5411-5FD5-8B96AD3610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3422" y="1148238"/>
              <a:ext cx="5464785" cy="5276908"/>
            </a:xfrm>
            <a:prstGeom prst="rect">
              <a:avLst/>
            </a:prstGeom>
          </p:spPr>
        </p:pic>
        <p:sp>
          <p:nvSpPr>
            <p:cNvPr id="12" name="Text Box 8">
              <a:extLst>
                <a:ext uri="{FF2B5EF4-FFF2-40B4-BE49-F238E27FC236}">
                  <a16:creationId xmlns:a16="http://schemas.microsoft.com/office/drawing/2014/main" id="{8D5935AE-EAA3-7572-3782-D2BE827CC8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77362" y="1335455"/>
              <a:ext cx="2112179" cy="442674"/>
            </a:xfrm>
            <a:prstGeom prst="round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" pitchFamily="34" charset="0"/>
                  <a:ea typeface="+mn-ea"/>
                  <a:cs typeface="+mn-cs"/>
                </a:rPr>
                <a:t>1.29 US$/TREE</a:t>
              </a:r>
              <a:endPara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sp>
          <p:nvSpPr>
            <p:cNvPr id="13" name="Text Box 8">
              <a:extLst>
                <a:ext uri="{FF2B5EF4-FFF2-40B4-BE49-F238E27FC236}">
                  <a16:creationId xmlns:a16="http://schemas.microsoft.com/office/drawing/2014/main" id="{9F0A3FD1-1EEB-31B9-5869-99AB796C5B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6382" y="4339222"/>
              <a:ext cx="2112179" cy="442674"/>
            </a:xfrm>
            <a:prstGeom prst="round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Calibri" pitchFamily="34" charset="0"/>
                  <a:ea typeface="+mn-ea"/>
                  <a:cs typeface="+mn-cs"/>
                </a:rPr>
                <a:t>0.58 US$/TREE</a:t>
              </a:r>
              <a:endPara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endParaRP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8CDDBDB0-9FA9-68AC-2B36-03E342910149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655676" y="1556792"/>
              <a:ext cx="621686" cy="0"/>
            </a:xfrm>
            <a:prstGeom prst="straightConnector1">
              <a:avLst/>
            </a:prstGeom>
            <a:solidFill>
              <a:schemeClr val="accent1"/>
            </a:solidFill>
            <a:ln w="539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9B240A69-8243-1930-B55A-27FA7DC46C8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4571999" y="4221088"/>
              <a:ext cx="513675" cy="251722"/>
            </a:xfrm>
            <a:prstGeom prst="straightConnector1">
              <a:avLst/>
            </a:prstGeom>
            <a:solidFill>
              <a:schemeClr val="accent1"/>
            </a:solidFill>
            <a:ln w="539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9116B87-8752-9C1C-65E6-32185E10223E}"/>
              </a:ext>
            </a:extLst>
          </p:cNvPr>
          <p:cNvSpPr txBox="1"/>
          <p:nvPr/>
        </p:nvSpPr>
        <p:spPr>
          <a:xfrm>
            <a:off x="1424710" y="265314"/>
            <a:ext cx="5031508" cy="908864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Restoration costs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C3450D1-4211-BC64-400F-ED789E947FDB}"/>
              </a:ext>
            </a:extLst>
          </p:cNvPr>
          <p:cNvSpPr txBox="1"/>
          <p:nvPr/>
        </p:nvSpPr>
        <p:spPr>
          <a:xfrm>
            <a:off x="7250352" y="2221096"/>
            <a:ext cx="452581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Daily labour 10 US$/day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Site survey and planning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Trees and planting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Weeding and fertilizer application for 2 years + fire prevention.</a:t>
            </a:r>
          </a:p>
        </p:txBody>
      </p:sp>
    </p:spTree>
    <p:extLst>
      <p:ext uri="{BB962C8B-B14F-4D97-AF65-F5344CB8AC3E}">
        <p14:creationId xmlns:p14="http://schemas.microsoft.com/office/powerpoint/2010/main" val="1007998433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8FE5268-DE07-0813-C111-1F28209EB6F5}"/>
              </a:ext>
            </a:extLst>
          </p:cNvPr>
          <p:cNvSpPr txBox="1"/>
          <p:nvPr/>
        </p:nvSpPr>
        <p:spPr>
          <a:xfrm>
            <a:off x="1664856" y="431568"/>
            <a:ext cx="2999508" cy="908864"/>
          </a:xfrm>
          <a:prstGeom prst="roundRect">
            <a:avLst>
              <a:gd name="adj" fmla="val 50000"/>
            </a:avLst>
          </a:prstGeom>
          <a:solidFill>
            <a:srgbClr val="3D736B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Benefits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89EEE7-0940-5EE6-9E25-90F8D60158E0}"/>
              </a:ext>
            </a:extLst>
          </p:cNvPr>
          <p:cNvSpPr txBox="1"/>
          <p:nvPr/>
        </p:nvSpPr>
        <p:spPr>
          <a:xfrm>
            <a:off x="1228435" y="1713791"/>
            <a:ext cx="737061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/>
              <a:t>Products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/>
              <a:t>Water services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/>
              <a:t>Carbon sinks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/>
              <a:t>Biodiversity conservation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/>
              <a:t>Opportunities for ecotourism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EFDDA7-661D-EA1C-F4D9-54744554CB9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4147" y="689359"/>
            <a:ext cx="1527417" cy="15274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FF6FF2-6CED-EEDF-ADB0-C1E6408BD4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9674" y="4247111"/>
            <a:ext cx="4724963" cy="24215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AD2F814-58D7-13EA-7799-D5650EF34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4636" y="4247111"/>
            <a:ext cx="3628931" cy="24192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35D329D-5654-1C6A-B167-EBD1F0EF8E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8736" y="4254693"/>
            <a:ext cx="1612828" cy="24117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DD24DAD-3519-A854-3B9C-463C7762B1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6545" y="600665"/>
            <a:ext cx="1704807" cy="17048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3337F39-8BF8-EC8A-2063-CB006BC05D0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1374" y="2614636"/>
            <a:ext cx="2456072" cy="163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354851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626863F-2A9C-6367-68EC-E0D23F7D4BB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8932" y="2224242"/>
            <a:ext cx="1253067" cy="187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FE5268-DE07-0813-C111-1F28209EB6F5}"/>
              </a:ext>
            </a:extLst>
          </p:cNvPr>
          <p:cNvSpPr txBox="1"/>
          <p:nvPr/>
        </p:nvSpPr>
        <p:spPr>
          <a:xfrm>
            <a:off x="1664855" y="431568"/>
            <a:ext cx="8384309" cy="908864"/>
          </a:xfrm>
          <a:prstGeom prst="roundRect">
            <a:avLst>
              <a:gd name="adj" fmla="val 50000"/>
            </a:avLst>
          </a:prstGeom>
          <a:solidFill>
            <a:srgbClr val="3D736B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Non-Timber Forest Product (NTFP)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F351A5-40AD-600F-3DF2-CFFA4F828BDA}"/>
              </a:ext>
            </a:extLst>
          </p:cNvPr>
          <p:cNvSpPr txBox="1"/>
          <p:nvPr/>
        </p:nvSpPr>
        <p:spPr>
          <a:xfrm>
            <a:off x="1563256" y="4343147"/>
            <a:ext cx="84120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Compared with </a:t>
            </a:r>
            <a:r>
              <a:rPr lang="en-US" b="1" dirty="0">
                <a:solidFill>
                  <a:schemeClr val="accent2"/>
                </a:solidFill>
              </a:rPr>
              <a:t>NATURAL RUBBER</a:t>
            </a:r>
          </a:p>
          <a:p>
            <a:r>
              <a:rPr lang="en-US" dirty="0"/>
              <a:t>13.1 billion US$ (2018)  </a:t>
            </a:r>
          </a:p>
          <a:p>
            <a:r>
              <a:rPr lang="en-US" sz="2400" dirty="0"/>
              <a:t>-</a:t>
            </a:r>
            <a:r>
              <a:rPr lang="en-US" sz="2400" dirty="0">
                <a:solidFill>
                  <a:srgbClr val="FF0000"/>
                </a:solidFill>
              </a:rPr>
              <a:t>22.1% drop in value since 2014 </a:t>
            </a:r>
            <a:r>
              <a:rPr lang="en-US" sz="2400" dirty="0"/>
              <a:t>when natural rubber shipments were worth $16.8 billion. Year over year, exported natural rubber depreciated by -19.9% from 2017 to 2018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F7F799-2A95-54B5-3ABE-514147B6C7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507"/>
          <a:stretch/>
        </p:blipFill>
        <p:spPr>
          <a:xfrm>
            <a:off x="9975273" y="4343147"/>
            <a:ext cx="2050470" cy="23257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7A144D1-96B6-F2F9-CD83-D12F7E77BAC2}"/>
              </a:ext>
            </a:extLst>
          </p:cNvPr>
          <p:cNvSpPr txBox="1"/>
          <p:nvPr/>
        </p:nvSpPr>
        <p:spPr>
          <a:xfrm>
            <a:off x="1563256" y="1718405"/>
            <a:ext cx="810721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At least 150 different forest products, including rattan, bamboo, nuts, essential oils and pharmaceuticals, traded internationally, contribute about US$ 4.7 billion/year to the global economy.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7619C9-C5DC-ECC1-2D4E-6647734850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0939" y="1606695"/>
            <a:ext cx="1739569" cy="123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332538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719E78E-27E5-F212-0558-92570F8409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0474" y="886000"/>
            <a:ext cx="2346678" cy="234667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7A144D1-96B6-F2F9-CD83-D12F7E77BAC2}"/>
              </a:ext>
            </a:extLst>
          </p:cNvPr>
          <p:cNvSpPr txBox="1"/>
          <p:nvPr/>
        </p:nvSpPr>
        <p:spPr>
          <a:xfrm>
            <a:off x="1563256" y="1718405"/>
            <a:ext cx="81072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But NTFP trade requires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8DE5A5-B154-EF6A-4543-0E284A9834E1}"/>
              </a:ext>
            </a:extLst>
          </p:cNvPr>
          <p:cNvSpPr txBox="1"/>
          <p:nvPr/>
        </p:nvSpPr>
        <p:spPr>
          <a:xfrm>
            <a:off x="1664855" y="2688223"/>
            <a:ext cx="6647871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Sustainable management, by monitoring and research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Appropriate land tenure, taxation and legislative systems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Access to global markets – promotion advertising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Integration of traditional knowledge into NTFP research and management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9E7047-DBD4-DA42-9FA0-1348C0787FCC}"/>
              </a:ext>
            </a:extLst>
          </p:cNvPr>
          <p:cNvSpPr txBox="1"/>
          <p:nvPr/>
        </p:nvSpPr>
        <p:spPr>
          <a:xfrm>
            <a:off x="1664855" y="431568"/>
            <a:ext cx="8384309" cy="908864"/>
          </a:xfrm>
          <a:prstGeom prst="roundRect">
            <a:avLst>
              <a:gd name="adj" fmla="val 50000"/>
            </a:avLst>
          </a:prstGeom>
          <a:solidFill>
            <a:srgbClr val="3D736B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Non-Timber Forest Product (NTFP)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162299D-DD56-F2B2-539A-959482F214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30" t="24990" r="21037" b="560"/>
          <a:stretch/>
        </p:blipFill>
        <p:spPr>
          <a:xfrm>
            <a:off x="7303802" y="1632164"/>
            <a:ext cx="2017848" cy="121892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47BB4E5-CE2B-3A82-596B-2BF5FFAA89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2026" y="4857475"/>
            <a:ext cx="2379974" cy="197273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FA144A9-19A7-A6B7-A70A-2B418DED9C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4748" y="2988347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14694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58DE5A5-B154-EF6A-4543-0E284A9834E1}"/>
              </a:ext>
            </a:extLst>
          </p:cNvPr>
          <p:cNvSpPr txBox="1"/>
          <p:nvPr/>
        </p:nvSpPr>
        <p:spPr>
          <a:xfrm>
            <a:off x="1664855" y="1748932"/>
            <a:ext cx="664787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Some forest-dwelling people depend on forest products for subsistence – but the numbers are probably declining.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More often, gathering or selling such products provides a safety net for the rural poor when times are bad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9E7047-DBD4-DA42-9FA0-1348C0787FCC}"/>
              </a:ext>
            </a:extLst>
          </p:cNvPr>
          <p:cNvSpPr txBox="1"/>
          <p:nvPr/>
        </p:nvSpPr>
        <p:spPr>
          <a:xfrm>
            <a:off x="1664855" y="431568"/>
            <a:ext cx="8384309" cy="908864"/>
          </a:xfrm>
          <a:prstGeom prst="roundRect">
            <a:avLst>
              <a:gd name="adj" fmla="val 50000"/>
            </a:avLst>
          </a:prstGeom>
          <a:solidFill>
            <a:srgbClr val="3D736B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Non-Timber Forest Products (NTFPs)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941C4B-B692-29A6-5052-04CB74AC6EA6}"/>
              </a:ext>
            </a:extLst>
          </p:cNvPr>
          <p:cNvSpPr txBox="1"/>
          <p:nvPr/>
        </p:nvSpPr>
        <p:spPr>
          <a:xfrm>
            <a:off x="1554018" y="5463089"/>
            <a:ext cx="70646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Value is quantified as “replacement” costs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368CB1-86B5-1513-86F9-243FB59D4D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5700" y="1708734"/>
            <a:ext cx="3138054" cy="20920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A91C65C-0A05-1768-2663-47B451E5D2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5700" y="3903508"/>
            <a:ext cx="3138054" cy="234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966531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58DE5A5-B154-EF6A-4543-0E284A9834E1}"/>
              </a:ext>
            </a:extLst>
          </p:cNvPr>
          <p:cNvSpPr txBox="1"/>
          <p:nvPr/>
        </p:nvSpPr>
        <p:spPr>
          <a:xfrm>
            <a:off x="1664855" y="1748932"/>
            <a:ext cx="706957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Measure standing crop and growth rate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Annual harvest must be &lt; annual production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Calculate quotas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Issue permits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Record total harvest (weight)  and harvest “effort” (usually time).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Enforcement – dealing with transgressors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Cost of administration &gt;  income from product?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9E7047-DBD4-DA42-9FA0-1348C0787FCC}"/>
              </a:ext>
            </a:extLst>
          </p:cNvPr>
          <p:cNvSpPr txBox="1"/>
          <p:nvPr/>
        </p:nvSpPr>
        <p:spPr>
          <a:xfrm>
            <a:off x="1664855" y="431568"/>
            <a:ext cx="8384309" cy="908864"/>
          </a:xfrm>
          <a:prstGeom prst="roundRect">
            <a:avLst>
              <a:gd name="adj" fmla="val 50000"/>
            </a:avLst>
          </a:prstGeom>
          <a:solidFill>
            <a:schemeClr val="tx2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Achieving Sustainable Harvesting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FE16BA-6041-A230-3C6A-892A2AAD0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0" y="4355234"/>
            <a:ext cx="3571875" cy="2381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7BD06D-FB3E-3F83-AE27-D8C5F42404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4400" y="1733541"/>
            <a:ext cx="3571875" cy="254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693783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58DE5A5-B154-EF6A-4543-0E284A9834E1}"/>
              </a:ext>
            </a:extLst>
          </p:cNvPr>
          <p:cNvSpPr txBox="1"/>
          <p:nvPr/>
        </p:nvSpPr>
        <p:spPr>
          <a:xfrm>
            <a:off x="1664855" y="3397647"/>
            <a:ext cx="706957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Trend is often towards species </a:t>
            </a:r>
            <a:r>
              <a:rPr lang="en-US" dirty="0">
                <a:solidFill>
                  <a:schemeClr val="accent2"/>
                </a:solidFill>
              </a:rPr>
              <a:t>domestication</a:t>
            </a:r>
            <a:r>
              <a:rPr lang="en-US" dirty="0"/>
              <a:t> – which can provide an incentive to deforest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Exception – mycorrhizal fungi which grow associated with forest trees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9E7047-DBD4-DA42-9FA0-1348C0787FCC}"/>
              </a:ext>
            </a:extLst>
          </p:cNvPr>
          <p:cNvSpPr txBox="1"/>
          <p:nvPr/>
        </p:nvSpPr>
        <p:spPr>
          <a:xfrm>
            <a:off x="1664855" y="431568"/>
            <a:ext cx="8384309" cy="908864"/>
          </a:xfrm>
          <a:prstGeom prst="roundRect">
            <a:avLst>
              <a:gd name="adj" fmla="val 50000"/>
            </a:avLst>
          </a:prstGeom>
          <a:solidFill>
            <a:schemeClr val="tx2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Achieving Sustainable Harvesting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02C27F-F3A7-A500-5BED-0BB10FB4BD9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69962" y="3944236"/>
            <a:ext cx="3167094" cy="2800103"/>
          </a:xfrm>
          <a:prstGeom prst="rect">
            <a:avLst/>
          </a:prstGeom>
        </p:spPr>
      </p:pic>
      <p:pic>
        <p:nvPicPr>
          <p:cNvPr id="5" name="Picture 2" descr="http://img.cdn2.vietnamnet.vn/Images/english/2014/03/18/16/20140318160503-so6-2.jpg">
            <a:extLst>
              <a:ext uri="{FF2B5EF4-FFF2-40B4-BE49-F238E27FC236}">
                <a16:creationId xmlns:a16="http://schemas.microsoft.com/office/drawing/2014/main" id="{0DDBBB9E-A28C-C04F-A287-3F25DDB672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69962" y="1748932"/>
            <a:ext cx="3167094" cy="210928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4859CF8-747B-7186-E585-275B52B304FD}"/>
              </a:ext>
            </a:extLst>
          </p:cNvPr>
          <p:cNvSpPr txBox="1"/>
          <p:nvPr/>
        </p:nvSpPr>
        <p:spPr>
          <a:xfrm>
            <a:off x="2599604" y="1849467"/>
            <a:ext cx="52000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5"/>
                </a:solidFill>
                <a:latin typeface="+mj-lt"/>
              </a:rPr>
              <a:t>Danger in relying on NTFP’s as forest “value”</a:t>
            </a:r>
          </a:p>
        </p:txBody>
      </p:sp>
    </p:spTree>
    <p:extLst>
      <p:ext uri="{BB962C8B-B14F-4D97-AF65-F5344CB8AC3E}">
        <p14:creationId xmlns:p14="http://schemas.microsoft.com/office/powerpoint/2010/main" val="959302366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D5F5433-8C18-3C11-B9FE-557C6C89A1E5}"/>
              </a:ext>
            </a:extLst>
          </p:cNvPr>
          <p:cNvSpPr txBox="1"/>
          <p:nvPr/>
        </p:nvSpPr>
        <p:spPr>
          <a:xfrm>
            <a:off x="1417783" y="206726"/>
            <a:ext cx="37592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Subsistence products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764F05-5680-5FFD-A503-1503D85AA2D7}"/>
              </a:ext>
            </a:extLst>
          </p:cNvPr>
          <p:cNvSpPr txBox="1"/>
          <p:nvPr/>
        </p:nvSpPr>
        <p:spPr>
          <a:xfrm>
            <a:off x="5052291" y="1656002"/>
            <a:ext cx="295145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dirty="0">
                <a:solidFill>
                  <a:schemeClr val="accent5"/>
                </a:solidFill>
                <a:latin typeface="+mj-lt"/>
              </a:rPr>
              <a:t>GDP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DB04A9-8874-D4E7-CC63-8C009B2888E6}"/>
              </a:ext>
            </a:extLst>
          </p:cNvPr>
          <p:cNvSpPr txBox="1"/>
          <p:nvPr/>
        </p:nvSpPr>
        <p:spPr>
          <a:xfrm>
            <a:off x="8783782" y="362915"/>
            <a:ext cx="31311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Traded products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A73FF3-7B86-DC17-8B40-455C5B6F63D1}"/>
              </a:ext>
            </a:extLst>
          </p:cNvPr>
          <p:cNvSpPr txBox="1"/>
          <p:nvPr/>
        </p:nvSpPr>
        <p:spPr>
          <a:xfrm>
            <a:off x="3121892" y="899223"/>
            <a:ext cx="41101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Replacement products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576041A-D89D-AE37-7DF9-F4428E265F4C}"/>
              </a:ext>
            </a:extLst>
          </p:cNvPr>
          <p:cNvCxnSpPr>
            <a:cxnSpLocks/>
          </p:cNvCxnSpPr>
          <p:nvPr/>
        </p:nvCxnSpPr>
        <p:spPr>
          <a:xfrm>
            <a:off x="4507346" y="1486299"/>
            <a:ext cx="988290" cy="677534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7C05EA-1FF1-6C45-2DF4-6463451F019C}"/>
              </a:ext>
            </a:extLst>
          </p:cNvPr>
          <p:cNvCxnSpPr>
            <a:cxnSpLocks/>
          </p:cNvCxnSpPr>
          <p:nvPr/>
        </p:nvCxnSpPr>
        <p:spPr>
          <a:xfrm flipH="1">
            <a:off x="7518400" y="999521"/>
            <a:ext cx="1662545" cy="110637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Arrow: Bent 12">
            <a:extLst>
              <a:ext uri="{FF2B5EF4-FFF2-40B4-BE49-F238E27FC236}">
                <a16:creationId xmlns:a16="http://schemas.microsoft.com/office/drawing/2014/main" id="{2DD0442C-808D-B61D-394D-6C7A50DC35D3}"/>
              </a:ext>
            </a:extLst>
          </p:cNvPr>
          <p:cNvSpPr/>
          <p:nvPr/>
        </p:nvSpPr>
        <p:spPr>
          <a:xfrm rot="10800000" flipH="1">
            <a:off x="2623129" y="682022"/>
            <a:ext cx="498763" cy="635000"/>
          </a:xfrm>
          <a:prstGeom prst="ben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8D0CF1-7D14-CA15-8671-64EFEB5C06DC}"/>
              </a:ext>
            </a:extLst>
          </p:cNvPr>
          <p:cNvSpPr txBox="1"/>
          <p:nvPr/>
        </p:nvSpPr>
        <p:spPr>
          <a:xfrm>
            <a:off x="1838036" y="2561170"/>
            <a:ext cx="39069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</a:rPr>
              <a:t>GDP rise</a:t>
            </a:r>
          </a:p>
          <a:p>
            <a:pPr algn="ctr"/>
            <a:r>
              <a:rPr lang="en-US" dirty="0">
                <a:solidFill>
                  <a:srgbClr val="00B050"/>
                </a:solidFill>
              </a:rPr>
              <a:t>=&gt; economic growth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FC0A0F-0768-8DC3-4E37-BD49FF625740}"/>
              </a:ext>
            </a:extLst>
          </p:cNvPr>
          <p:cNvSpPr txBox="1"/>
          <p:nvPr/>
        </p:nvSpPr>
        <p:spPr>
          <a:xfrm>
            <a:off x="7518400" y="2561170"/>
            <a:ext cx="39069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GDP rise</a:t>
            </a:r>
          </a:p>
          <a:p>
            <a:pPr algn="ctr"/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=&gt; Recession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92B813-0832-28C6-C0CC-215C6BD348EB}"/>
              </a:ext>
            </a:extLst>
          </p:cNvPr>
          <p:cNvSpPr txBox="1"/>
          <p:nvPr/>
        </p:nvSpPr>
        <p:spPr>
          <a:xfrm>
            <a:off x="1975718" y="6055974"/>
            <a:ext cx="19211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Sell logs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EB613C-59EF-9225-BA89-A97EC45D4288}"/>
              </a:ext>
            </a:extLst>
          </p:cNvPr>
          <p:cNvSpPr txBox="1"/>
          <p:nvPr/>
        </p:nvSpPr>
        <p:spPr>
          <a:xfrm>
            <a:off x="4862946" y="6039333"/>
            <a:ext cx="24661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Pay wages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500AFE0-C634-25C4-D5A8-EEA8C3B527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2733" y="4420445"/>
            <a:ext cx="2547505" cy="165506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82563BC-1FC0-BCD4-F8C3-C043F4FD8D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596" y="4400907"/>
            <a:ext cx="2945458" cy="1655067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CCDE49D-41D2-E51B-F94A-199BA8A3815B}"/>
              </a:ext>
            </a:extLst>
          </p:cNvPr>
          <p:cNvCxnSpPr>
            <a:cxnSpLocks/>
          </p:cNvCxnSpPr>
          <p:nvPr/>
        </p:nvCxnSpPr>
        <p:spPr>
          <a:xfrm flipV="1">
            <a:off x="3121892" y="3573847"/>
            <a:ext cx="469216" cy="846598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54435E7E-8D28-23EE-E660-BF130A3F75D6}"/>
              </a:ext>
            </a:extLst>
          </p:cNvPr>
          <p:cNvCxnSpPr>
            <a:cxnSpLocks/>
          </p:cNvCxnSpPr>
          <p:nvPr/>
        </p:nvCxnSpPr>
        <p:spPr>
          <a:xfrm flipH="1" flipV="1">
            <a:off x="5052291" y="3573847"/>
            <a:ext cx="809101" cy="846598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A0F6E627-6758-E84D-E85E-530FFCF7E8A8}"/>
              </a:ext>
            </a:extLst>
          </p:cNvPr>
          <p:cNvSpPr txBox="1"/>
          <p:nvPr/>
        </p:nvSpPr>
        <p:spPr>
          <a:xfrm>
            <a:off x="7656945" y="4291212"/>
            <a:ext cx="304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/>
              <a:t>But are we really richer?</a:t>
            </a:r>
          </a:p>
        </p:txBody>
      </p:sp>
      <p:pic>
        <p:nvPicPr>
          <p:cNvPr id="35" name="Picture 34" descr="Fascinated Chicken">
            <a:extLst>
              <a:ext uri="{FF2B5EF4-FFF2-40B4-BE49-F238E27FC236}">
                <a16:creationId xmlns:a16="http://schemas.microsoft.com/office/drawing/2014/main" id="{EAEA8115-C071-8B13-D793-164FC76AA4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9945" y="369392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19571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3290023.jpg">
            <a:extLst>
              <a:ext uri="{FF2B5EF4-FFF2-40B4-BE49-F238E27FC236}">
                <a16:creationId xmlns:a16="http://schemas.microsoft.com/office/drawing/2014/main" id="{A9EC87C8-7738-7CCF-6F16-E590274C57FA}"/>
              </a:ext>
            </a:extLst>
          </p:cNvPr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36436" y="643570"/>
            <a:ext cx="4553528" cy="5854624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1BC1F7C3-9F40-DBF7-4537-25D23DA217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017184" y="643570"/>
            <a:ext cx="4429156" cy="585791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583DD34-63FA-9D53-EACD-2E7E44027B80}"/>
              </a:ext>
            </a:extLst>
          </p:cNvPr>
          <p:cNvSpPr txBox="1"/>
          <p:nvPr/>
        </p:nvSpPr>
        <p:spPr>
          <a:xfrm>
            <a:off x="2406072" y="120350"/>
            <a:ext cx="3214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Productive forest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B9DE74-E970-448B-7BE5-40FE83CC824C}"/>
              </a:ext>
            </a:extLst>
          </p:cNvPr>
          <p:cNvSpPr txBox="1"/>
          <p:nvPr/>
        </p:nvSpPr>
        <p:spPr>
          <a:xfrm>
            <a:off x="7624634" y="120350"/>
            <a:ext cx="32142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Degraded forest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0388E1-E6E6-88CC-DF2B-6EAFBC11008D}"/>
              </a:ext>
            </a:extLst>
          </p:cNvPr>
          <p:cNvSpPr txBox="1"/>
          <p:nvPr/>
        </p:nvSpPr>
        <p:spPr>
          <a:xfrm>
            <a:off x="1874981" y="4576727"/>
            <a:ext cx="4276436" cy="1815882"/>
          </a:xfrm>
          <a:prstGeom prst="rect">
            <a:avLst/>
          </a:prstGeom>
          <a:solidFill>
            <a:srgbClr val="92D050">
              <a:alpha val="68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+mj-lt"/>
              </a:rPr>
              <a:t>NTFP’s</a:t>
            </a:r>
          </a:p>
          <a:p>
            <a:pPr algn="ctr"/>
            <a:r>
              <a:rPr lang="en-US" dirty="0">
                <a:latin typeface="+mj-lt"/>
              </a:rPr>
              <a:t>Water</a:t>
            </a:r>
          </a:p>
          <a:p>
            <a:pPr algn="ctr"/>
            <a:r>
              <a:rPr lang="en-US" dirty="0">
                <a:latin typeface="+mj-lt"/>
              </a:rPr>
              <a:t>Carbon storage</a:t>
            </a:r>
          </a:p>
          <a:p>
            <a:pPr algn="ctr"/>
            <a:r>
              <a:rPr lang="en-US" dirty="0">
                <a:latin typeface="+mj-lt"/>
              </a:rPr>
              <a:t>Biodiversity</a:t>
            </a:r>
            <a:endParaRPr lang="th-TH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D12125-CE21-8DE0-E988-D680C0095171}"/>
              </a:ext>
            </a:extLst>
          </p:cNvPr>
          <p:cNvSpPr txBox="1"/>
          <p:nvPr/>
        </p:nvSpPr>
        <p:spPr>
          <a:xfrm>
            <a:off x="7093543" y="4576727"/>
            <a:ext cx="4276436" cy="1815882"/>
          </a:xfrm>
          <a:prstGeom prst="rect">
            <a:avLst/>
          </a:prstGeom>
          <a:solidFill>
            <a:schemeClr val="accent1">
              <a:alpha val="68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+mj-lt"/>
              </a:rPr>
              <a:t>Few usable products</a:t>
            </a:r>
          </a:p>
          <a:p>
            <a:pPr algn="ctr"/>
            <a:r>
              <a:rPr lang="en-US" dirty="0">
                <a:latin typeface="+mj-lt"/>
              </a:rPr>
              <a:t>Soil erosion</a:t>
            </a:r>
          </a:p>
          <a:p>
            <a:pPr algn="ctr"/>
            <a:r>
              <a:rPr lang="en-US" dirty="0">
                <a:latin typeface="+mj-lt"/>
              </a:rPr>
              <a:t>Global warming</a:t>
            </a:r>
          </a:p>
          <a:p>
            <a:pPr algn="ctr"/>
            <a:r>
              <a:rPr lang="en-US" dirty="0">
                <a:latin typeface="+mj-lt"/>
              </a:rPr>
              <a:t>Species loss</a:t>
            </a:r>
          </a:p>
        </p:txBody>
      </p:sp>
    </p:spTree>
    <p:extLst>
      <p:ext uri="{BB962C8B-B14F-4D97-AF65-F5344CB8AC3E}">
        <p14:creationId xmlns:p14="http://schemas.microsoft.com/office/powerpoint/2010/main" val="334701211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6BBB943-CC99-9187-74D2-B6857B36015D}"/>
              </a:ext>
            </a:extLst>
          </p:cNvPr>
          <p:cNvSpPr txBox="1"/>
          <p:nvPr/>
        </p:nvSpPr>
        <p:spPr>
          <a:xfrm>
            <a:off x="1588655" y="942108"/>
            <a:ext cx="1036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+mj-lt"/>
              </a:rPr>
              <a:t>Outline</a:t>
            </a:r>
            <a:endParaRPr lang="th-TH" sz="3600" dirty="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D02FF2-48B7-D9AB-226B-73731AFC8D06}"/>
              </a:ext>
            </a:extLst>
          </p:cNvPr>
          <p:cNvSpPr txBox="1"/>
          <p:nvPr/>
        </p:nvSpPr>
        <p:spPr>
          <a:xfrm>
            <a:off x="1588655" y="1979498"/>
            <a:ext cx="658552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Cost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/>
              <a:t>Time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/>
              <a:t>Financial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Benefits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/>
              <a:t>Products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/>
              <a:t>Water services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/>
              <a:t>Carbon sinks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/>
              <a:t>Biodiversity conservation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/>
              <a:t>Opportunities for ecotourism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th-TH" dirty="0"/>
          </a:p>
        </p:txBody>
      </p:sp>
      <p:sp>
        <p:nvSpPr>
          <p:cNvPr id="9" name="Right Brace 8">
            <a:extLst>
              <a:ext uri="{FF2B5EF4-FFF2-40B4-BE49-F238E27FC236}">
                <a16:creationId xmlns:a16="http://schemas.microsoft.com/office/drawing/2014/main" id="{48BBFBBF-7116-8317-D521-3BE484D9DA71}"/>
              </a:ext>
            </a:extLst>
          </p:cNvPr>
          <p:cNvSpPr/>
          <p:nvPr/>
        </p:nvSpPr>
        <p:spPr>
          <a:xfrm>
            <a:off x="4692072" y="2540000"/>
            <a:ext cx="720437" cy="665018"/>
          </a:xfrm>
          <a:prstGeom prst="rightBrace">
            <a:avLst>
              <a:gd name="adj1" fmla="val 0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D643EF-70E9-151C-84D1-0E354FF50D52}"/>
              </a:ext>
            </a:extLst>
          </p:cNvPr>
          <p:cNvSpPr txBox="1"/>
          <p:nvPr/>
        </p:nvSpPr>
        <p:spPr>
          <a:xfrm>
            <a:off x="5412509" y="2395455"/>
            <a:ext cx="4620087" cy="954107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Production, management, restoration, collaboration</a:t>
            </a:r>
          </a:p>
        </p:txBody>
      </p:sp>
    </p:spTree>
    <p:extLst>
      <p:ext uri="{BB962C8B-B14F-4D97-AF65-F5344CB8AC3E}">
        <p14:creationId xmlns:p14="http://schemas.microsoft.com/office/powerpoint/2010/main" val="478496247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4C7FA86-51EA-D2EF-4C3E-305F9A15486D}"/>
              </a:ext>
            </a:extLst>
          </p:cNvPr>
          <p:cNvSpPr txBox="1"/>
          <p:nvPr/>
        </p:nvSpPr>
        <p:spPr>
          <a:xfrm>
            <a:off x="3260436" y="285645"/>
            <a:ext cx="725978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chemeClr val="accent2"/>
                </a:solidFill>
                <a:latin typeface="+mj-lt"/>
              </a:rPr>
              <a:t>What about local people?</a:t>
            </a:r>
          </a:p>
        </p:txBody>
      </p:sp>
      <p:pic>
        <p:nvPicPr>
          <p:cNvPr id="2050" name="Picture 2" descr="Illegal logging reaches Amazon's untouched core, 'terrifying' research shows">
            <a:extLst>
              <a:ext uri="{FF2B5EF4-FFF2-40B4-BE49-F238E27FC236}">
                <a16:creationId xmlns:a16="http://schemas.microsoft.com/office/drawing/2014/main" id="{4D344639-2E6D-A8E2-9F57-AB296C0A5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6455" y="1139775"/>
            <a:ext cx="4121472" cy="231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E4439E-A4F7-B082-D418-6F2A353D1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927" y="1139775"/>
            <a:ext cx="3477492" cy="23183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C8F4C48-8557-DB4A-ECF2-CCB0E586AE6E}"/>
              </a:ext>
            </a:extLst>
          </p:cNvPr>
          <p:cNvSpPr txBox="1"/>
          <p:nvPr/>
        </p:nvSpPr>
        <p:spPr>
          <a:xfrm>
            <a:off x="4119419" y="631074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GDP rises but they are poorer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5171DE2-1EFE-41D6-2E5F-A9A5652299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4992" y="3727136"/>
            <a:ext cx="2724150" cy="2314575"/>
          </a:xfrm>
          <a:prstGeom prst="rect">
            <a:avLst/>
          </a:prstGeom>
        </p:spPr>
      </p:pic>
      <p:sp>
        <p:nvSpPr>
          <p:cNvPr id="13" name="Multiplication Sign 12">
            <a:extLst>
              <a:ext uri="{FF2B5EF4-FFF2-40B4-BE49-F238E27FC236}">
                <a16:creationId xmlns:a16="http://schemas.microsoft.com/office/drawing/2014/main" id="{CF30365C-22AD-833A-6336-F78F30C8005E}"/>
              </a:ext>
            </a:extLst>
          </p:cNvPr>
          <p:cNvSpPr/>
          <p:nvPr/>
        </p:nvSpPr>
        <p:spPr>
          <a:xfrm>
            <a:off x="3451153" y="4109023"/>
            <a:ext cx="1623548" cy="1623548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7C63F6F-3E47-F285-44FA-A66F1D2779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868" y="3604347"/>
            <a:ext cx="3470551" cy="23183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0AC8C5D-71C8-6D9E-5254-9DDF7982E87B}"/>
              </a:ext>
            </a:extLst>
          </p:cNvPr>
          <p:cNvSpPr txBox="1"/>
          <p:nvPr/>
        </p:nvSpPr>
        <p:spPr>
          <a:xfrm>
            <a:off x="5184165" y="1218906"/>
            <a:ext cx="2549237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B050"/>
                </a:solidFill>
                <a:latin typeface="+mj-lt"/>
              </a:rPr>
              <a:t>GDP rise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461C4BA-61FB-AEA3-E8E9-46F27B1168CE}"/>
              </a:ext>
            </a:extLst>
          </p:cNvPr>
          <p:cNvSpPr/>
          <p:nvPr/>
        </p:nvSpPr>
        <p:spPr>
          <a:xfrm>
            <a:off x="5784436" y="4525846"/>
            <a:ext cx="781733" cy="52322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7" name="Picture 11" descr="C:\Users\Stephen\AppData\Local\Microsoft\Windows\Temporary Internet Files\Content.IE5\3ETMECP4\MCj04413240000[1].png">
            <a:extLst>
              <a:ext uri="{FF2B5EF4-FFF2-40B4-BE49-F238E27FC236}">
                <a16:creationId xmlns:a16="http://schemas.microsoft.com/office/drawing/2014/main" id="{B58E1D35-0B2C-B8F2-2C5C-B5742C400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9069110" y="5268562"/>
            <a:ext cx="1214446" cy="1042183"/>
          </a:xfrm>
          <a:prstGeom prst="rect">
            <a:avLst/>
          </a:prstGeom>
          <a:noFill/>
          <a:effectLst>
            <a:outerShdw blurRad="127000" dist="50800" dir="17400000" algn="bl" rotWithShape="0">
              <a:prstClr val="black">
                <a:alpha val="6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1539444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41A7ECB-F916-2E9C-B559-D1D5A27172E9}"/>
              </a:ext>
            </a:extLst>
          </p:cNvPr>
          <p:cNvSpPr txBox="1"/>
          <p:nvPr/>
        </p:nvSpPr>
        <p:spPr>
          <a:xfrm>
            <a:off x="1616363" y="544922"/>
            <a:ext cx="1021541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Forest destruction always results in </a:t>
            </a:r>
            <a:r>
              <a:rPr lang="en-US" dirty="0">
                <a:latin typeface="+mj-lt"/>
              </a:rPr>
              <a:t>net economic loss </a:t>
            </a:r>
            <a:r>
              <a:rPr lang="en-US" dirty="0"/>
              <a:t>at the national and local levels.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By measuring prosperity by GDP, we don’t value all the benefits of forests.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u="sng" dirty="0"/>
              <a:t>So should governments invest in forest restoration?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0D2427-8365-AF70-31DE-8A4E26DCB5EF}"/>
              </a:ext>
            </a:extLst>
          </p:cNvPr>
          <p:cNvSpPr txBox="1"/>
          <p:nvPr/>
        </p:nvSpPr>
        <p:spPr>
          <a:xfrm>
            <a:off x="1237673" y="6550223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https://www.xinhuathai.com/china/147021_20201020</a:t>
            </a:r>
            <a:endParaRPr lang="th-TH" sz="1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20279F0-D107-874C-5649-F90A02051BF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5062" y="3324040"/>
            <a:ext cx="4863520" cy="29890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CF49F1B-BEFD-D44C-2FD5-AF80AE8BEA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6654" y="3324040"/>
            <a:ext cx="4189554" cy="297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858250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72AA7A-DF64-1471-D28E-E1E32031F007}"/>
              </a:ext>
            </a:extLst>
          </p:cNvPr>
          <p:cNvSpPr txBox="1"/>
          <p:nvPr/>
        </p:nvSpPr>
        <p:spPr>
          <a:xfrm>
            <a:off x="1424710" y="265314"/>
            <a:ext cx="5031508" cy="908864"/>
          </a:xfrm>
          <a:prstGeom prst="roundRect">
            <a:avLst>
              <a:gd name="adj" fmla="val 50000"/>
            </a:avLst>
          </a:prstGeom>
          <a:solidFill>
            <a:srgbClr val="0070C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Watershed Services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2F0B69-F446-5D6C-60E5-9D8BEB149B73}"/>
              </a:ext>
            </a:extLst>
          </p:cNvPr>
          <p:cNvSpPr txBox="1"/>
          <p:nvPr/>
        </p:nvSpPr>
        <p:spPr>
          <a:xfrm>
            <a:off x="1921163" y="1442713"/>
            <a:ext cx="9393382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Deforestation increases water yield, but outflow becomes more seasonal.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Tropical forests add enormous quantities of organic matter to soils, which increases their field capacity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Such soils soak up water during the rainy season (reducing floods)  and release it gradually during the dry season (reducing droughts). </a:t>
            </a:r>
            <a:endParaRPr lang="th-TH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6E843F-25C3-8356-27A7-4687EB05D7F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2876" y="4667247"/>
            <a:ext cx="3261523" cy="2113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51D720-8657-06EE-594B-ECAF87B9A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5847" y="4667247"/>
            <a:ext cx="3176978" cy="211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72732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946C81F-46AE-40B5-CAA3-0ADCFAEE381B}"/>
              </a:ext>
            </a:extLst>
          </p:cNvPr>
          <p:cNvSpPr txBox="1"/>
          <p:nvPr/>
        </p:nvSpPr>
        <p:spPr>
          <a:xfrm>
            <a:off x="1424710" y="265314"/>
            <a:ext cx="5031508" cy="908864"/>
          </a:xfrm>
          <a:prstGeom prst="roundRect">
            <a:avLst>
              <a:gd name="adj" fmla="val 50000"/>
            </a:avLst>
          </a:prstGeom>
          <a:solidFill>
            <a:srgbClr val="0070C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Watershed Services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831BFE-662E-B534-79C5-2B45E2ED4EFD}"/>
              </a:ext>
            </a:extLst>
          </p:cNvPr>
          <p:cNvSpPr txBox="1"/>
          <p:nvPr/>
        </p:nvSpPr>
        <p:spPr>
          <a:xfrm>
            <a:off x="1717964" y="1347343"/>
            <a:ext cx="1002145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Deforestation exposes the soil to erosion and compaction. Absorptive top soil is rapidly lost. </a:t>
            </a:r>
            <a:r>
              <a:rPr lang="en-US" b="1" dirty="0">
                <a:solidFill>
                  <a:schemeClr val="accent5"/>
                </a:solidFill>
              </a:rPr>
              <a:t>Infiltration</a:t>
            </a:r>
            <a:r>
              <a:rPr lang="en-US" dirty="0"/>
              <a:t> is reduced and </a:t>
            </a:r>
            <a:r>
              <a:rPr lang="en-US" b="1" dirty="0">
                <a:solidFill>
                  <a:schemeClr val="accent5"/>
                </a:solidFill>
              </a:rPr>
              <a:t>runoff</a:t>
            </a:r>
            <a:r>
              <a:rPr lang="en-US" dirty="0"/>
              <a:t> increases, resulting in flash floods &amp; landslides</a:t>
            </a:r>
            <a:endParaRPr lang="th-TH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A71F57-7BDF-30B4-EB61-BFA52FCAA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918" y="3198524"/>
            <a:ext cx="4686300" cy="3324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E4739C-44C7-66A8-18EA-32258DC3B1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4941" y="3198524"/>
            <a:ext cx="4291734" cy="3549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012582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1509840B-B223-FA63-96F6-485C61DA46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2"/>
          <a:stretch/>
        </p:blipFill>
        <p:spPr bwMode="auto">
          <a:xfrm>
            <a:off x="2002841" y="886691"/>
            <a:ext cx="9002588" cy="528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352101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946C81F-46AE-40B5-CAA3-0ADCFAEE381B}"/>
              </a:ext>
            </a:extLst>
          </p:cNvPr>
          <p:cNvSpPr txBox="1"/>
          <p:nvPr/>
        </p:nvSpPr>
        <p:spPr>
          <a:xfrm>
            <a:off x="1424710" y="265314"/>
            <a:ext cx="5031508" cy="908864"/>
          </a:xfrm>
          <a:prstGeom prst="roundRect">
            <a:avLst>
              <a:gd name="adj" fmla="val 50000"/>
            </a:avLst>
          </a:prstGeom>
          <a:solidFill>
            <a:srgbClr val="0070C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Watershed Services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33106B-4C69-B440-EEE4-E881410233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726" b="13717"/>
          <a:stretch/>
        </p:blipFill>
        <p:spPr>
          <a:xfrm>
            <a:off x="2946255" y="2804415"/>
            <a:ext cx="7019925" cy="39297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0D4570C-BD54-2158-F5F2-B970572D347E}"/>
              </a:ext>
            </a:extLst>
          </p:cNvPr>
          <p:cNvSpPr txBox="1"/>
          <p:nvPr/>
        </p:nvSpPr>
        <p:spPr>
          <a:xfrm>
            <a:off x="1631660" y="1296799"/>
            <a:ext cx="471978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+mj-lt"/>
              </a:rPr>
              <a:t>Flow is lower </a:t>
            </a:r>
            <a:r>
              <a:rPr lang="en-US" dirty="0"/>
              <a:t>but more constant in all seasons. Sedimentation low.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A470ED-719A-D60F-9560-EAC4CED85DEE}"/>
              </a:ext>
            </a:extLst>
          </p:cNvPr>
          <p:cNvSpPr txBox="1"/>
          <p:nvPr/>
        </p:nvSpPr>
        <p:spPr>
          <a:xfrm>
            <a:off x="6683950" y="1296798"/>
            <a:ext cx="539721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+mj-lt"/>
              </a:rPr>
              <a:t>Flow is higher </a:t>
            </a:r>
            <a:r>
              <a:rPr lang="en-US" dirty="0"/>
              <a:t>in rainy season. High sedimentation begins to reduce river channel volume. </a:t>
            </a:r>
          </a:p>
        </p:txBody>
      </p:sp>
    </p:spTree>
    <p:extLst>
      <p:ext uri="{BB962C8B-B14F-4D97-AF65-F5344CB8AC3E}">
        <p14:creationId xmlns:p14="http://schemas.microsoft.com/office/powerpoint/2010/main" val="645576125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5162AD7-A520-C024-8D28-4F90AADC8CDB}"/>
              </a:ext>
            </a:extLst>
          </p:cNvPr>
          <p:cNvSpPr txBox="1"/>
          <p:nvPr/>
        </p:nvSpPr>
        <p:spPr>
          <a:xfrm>
            <a:off x="2521527" y="113376"/>
            <a:ext cx="84882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Increased runoff + reduced river channel volume</a:t>
            </a:r>
          </a:p>
          <a:p>
            <a:pPr algn="ctr"/>
            <a:r>
              <a:rPr lang="en-US" dirty="0"/>
              <a:t> = </a:t>
            </a:r>
            <a:r>
              <a:rPr lang="en-US" dirty="0">
                <a:latin typeface="+mj-lt"/>
              </a:rPr>
              <a:t>Flash floods</a:t>
            </a:r>
          </a:p>
        </p:txBody>
      </p:sp>
      <p:pic>
        <p:nvPicPr>
          <p:cNvPr id="4" name="y2mate.com - Flash floods tear across Arizona desert_720p">
            <a:hlinkClick r:id="" action="ppaction://media"/>
            <a:extLst>
              <a:ext uri="{FF2B5EF4-FFF2-40B4-BE49-F238E27FC236}">
                <a16:creationId xmlns:a16="http://schemas.microsoft.com/office/drawing/2014/main" id="{5B15E7E2-9B83-9D90-C486-0CC1C447BAC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88836" y="1147731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8476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7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large area of land with trees and a body of water in the background&#10;&#10;Description automatically generated with low confidence">
            <a:extLst>
              <a:ext uri="{FF2B5EF4-FFF2-40B4-BE49-F238E27FC236}">
                <a16:creationId xmlns:a16="http://schemas.microsoft.com/office/drawing/2014/main" id="{EF4B7E3C-ADEF-266D-D85B-E1366753D2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91" r="28468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3000">
                <a:schemeClr val="bg1">
                  <a:alpha val="64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AD6A29-62E6-E96E-9440-C58D5B0F6D69}"/>
              </a:ext>
            </a:extLst>
          </p:cNvPr>
          <p:cNvSpPr txBox="1"/>
          <p:nvPr/>
        </p:nvSpPr>
        <p:spPr>
          <a:xfrm>
            <a:off x="477980" y="1122363"/>
            <a:ext cx="4408055" cy="320413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000" dirty="0">
                <a:latin typeface="+mj-lt"/>
                <a:ea typeface="+mj-ea"/>
                <a:cs typeface="+mj-cs"/>
              </a:rPr>
              <a:t>Thailand Floods 2011: 815 deaths and 42 billion US$ damage to infrastructure and industry. The 7th costliest disaster in human history.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57617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29CB33F-75AD-4439-0B29-72E75A998742}"/>
              </a:ext>
            </a:extLst>
          </p:cNvPr>
          <p:cNvSpPr txBox="1"/>
          <p:nvPr/>
        </p:nvSpPr>
        <p:spPr>
          <a:xfrm>
            <a:off x="2697019" y="211056"/>
            <a:ext cx="7760216" cy="822305"/>
          </a:xfrm>
          <a:prstGeom prst="roundRect">
            <a:avLst>
              <a:gd name="adj" fmla="val 50000"/>
            </a:avLst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How to monetarize watershed services?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4934FD-7A0B-ACC9-EB63-209C34257345}"/>
              </a:ext>
            </a:extLst>
          </p:cNvPr>
          <p:cNvSpPr txBox="1"/>
          <p:nvPr/>
        </p:nvSpPr>
        <p:spPr>
          <a:xfrm>
            <a:off x="1348509" y="6508444"/>
            <a:ext cx="859905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https://www.researchgate.net/publication/40110859_Pay_-_Establishing_Payments_for_Watershed_Services</a:t>
            </a:r>
            <a:endParaRPr lang="th-TH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F39D33-D3DE-E506-DEB6-2B442D34173F}"/>
              </a:ext>
            </a:extLst>
          </p:cNvPr>
          <p:cNvSpPr txBox="1"/>
          <p:nvPr/>
        </p:nvSpPr>
        <p:spPr>
          <a:xfrm>
            <a:off x="1514762" y="1162402"/>
            <a:ext cx="95688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Linking land and water use to downstream benefits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Valuation of watershed services</a:t>
            </a:r>
            <a:endParaRPr lang="th-TH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63CCA0D-62EB-06F1-172D-53EDFDD3C2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673" y="2079820"/>
            <a:ext cx="6890328" cy="442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724680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C7F3D1-7E89-99F9-C033-1018CCE0D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325" y="161469"/>
            <a:ext cx="10745700" cy="653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93694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895A8C9-61F1-15D7-D376-3ADB03404E2D}"/>
              </a:ext>
            </a:extLst>
          </p:cNvPr>
          <p:cNvSpPr txBox="1"/>
          <p:nvPr/>
        </p:nvSpPr>
        <p:spPr>
          <a:xfrm>
            <a:off x="2096654" y="1844953"/>
            <a:ext cx="954116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Conception/management – meetings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Administration – regulation, dispute resolution, reporting, accounting, benefit sharing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Training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8723EC-AB48-09FF-2C5F-CF77DC8F59F9}"/>
              </a:ext>
            </a:extLst>
          </p:cNvPr>
          <p:cNvSpPr txBox="1"/>
          <p:nvPr/>
        </p:nvSpPr>
        <p:spPr>
          <a:xfrm>
            <a:off x="1554019" y="607059"/>
            <a:ext cx="4656281" cy="908864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Cost-Time</a:t>
            </a:r>
            <a:endParaRPr lang="th-TH" sz="3600" dirty="0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AB0032-873E-FC6B-30FF-A0F99414343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7178" y="3835817"/>
            <a:ext cx="6605972" cy="30221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8FC43D5-6A33-2C25-D283-1FB069A3CC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96654" y="3835818"/>
            <a:ext cx="2339752" cy="302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278363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52CFE2-DA25-8AB2-E4D5-A0C27AFE3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512" y="174146"/>
            <a:ext cx="10717121" cy="479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318498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2180CF-318E-24B5-0445-735001ED6748}"/>
              </a:ext>
            </a:extLst>
          </p:cNvPr>
          <p:cNvSpPr txBox="1"/>
          <p:nvPr/>
        </p:nvSpPr>
        <p:spPr>
          <a:xfrm>
            <a:off x="1664856" y="431568"/>
            <a:ext cx="4061690" cy="908864"/>
          </a:xfrm>
          <a:prstGeom prst="roundRect">
            <a:avLst>
              <a:gd name="adj" fmla="val 50000"/>
            </a:avLst>
          </a:prstGeom>
          <a:solidFill>
            <a:schemeClr val="tx2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Carbon sink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B9BC3C-9F3E-7E86-AFD2-33805F884028}"/>
              </a:ext>
            </a:extLst>
          </p:cNvPr>
          <p:cNvSpPr txBox="1"/>
          <p:nvPr/>
        </p:nvSpPr>
        <p:spPr>
          <a:xfrm>
            <a:off x="1664857" y="1516604"/>
            <a:ext cx="102315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Tropical forests absorb more CO2 than they emit about 1.3 gigatonnes* of carbon (GtC) per year (Lewis et al., 2009)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1AFE2E-8D29-A4A8-386C-1A0E39878561}"/>
              </a:ext>
            </a:extLst>
          </p:cNvPr>
          <p:cNvSpPr txBox="1"/>
          <p:nvPr/>
        </p:nvSpPr>
        <p:spPr>
          <a:xfrm>
            <a:off x="4673599" y="6581001"/>
            <a:ext cx="77493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Lewis, L. S., et al., 2009. Increasing carbon storage in intact African tropical forests. Nature, 457: 1003-1007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2FA36ED-D2A0-1CB7-3628-CB460520BD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8058" y="2800576"/>
            <a:ext cx="5657370" cy="369347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376D726-B46D-F43D-9440-540E53C51E4A}"/>
              </a:ext>
            </a:extLst>
          </p:cNvPr>
          <p:cNvSpPr txBox="1"/>
          <p:nvPr/>
        </p:nvSpPr>
        <p:spPr>
          <a:xfrm>
            <a:off x="1775692" y="3226283"/>
            <a:ext cx="419100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= 16.6% of carbon emissions from burning fossil fuels and the cement industry</a:t>
            </a:r>
          </a:p>
          <a:p>
            <a:endParaRPr lang="en-US" sz="2400" dirty="0"/>
          </a:p>
          <a:p>
            <a:r>
              <a:rPr lang="en-US" sz="2400" dirty="0"/>
              <a:t>= 60% of the sink provided by all of the terrestrial vegetation on Earth.</a:t>
            </a:r>
          </a:p>
        </p:txBody>
      </p:sp>
    </p:spTree>
    <p:extLst>
      <p:ext uri="{BB962C8B-B14F-4D97-AF65-F5344CB8AC3E}">
        <p14:creationId xmlns:p14="http://schemas.microsoft.com/office/powerpoint/2010/main" val="3185781132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2180CF-318E-24B5-0445-735001ED6748}"/>
              </a:ext>
            </a:extLst>
          </p:cNvPr>
          <p:cNvSpPr txBox="1"/>
          <p:nvPr/>
        </p:nvSpPr>
        <p:spPr>
          <a:xfrm>
            <a:off x="1664856" y="431568"/>
            <a:ext cx="4061690" cy="908864"/>
          </a:xfrm>
          <a:prstGeom prst="roundRect">
            <a:avLst>
              <a:gd name="adj" fmla="val 50000"/>
            </a:avLst>
          </a:prstGeom>
          <a:solidFill>
            <a:schemeClr val="tx2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Carbon sink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D2D1BD-2996-97C9-AD25-7DBCA4C071A3}"/>
              </a:ext>
            </a:extLst>
          </p:cNvPr>
          <p:cNvSpPr txBox="1"/>
          <p:nvPr/>
        </p:nvSpPr>
        <p:spPr>
          <a:xfrm>
            <a:off x="1858817" y="5410769"/>
            <a:ext cx="97605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“ … </a:t>
            </a:r>
            <a:r>
              <a:rPr lang="en-US" sz="2000" i="1" dirty="0"/>
              <a:t>natural forests are 6 times better than agroforestry and 40 times better tan plantations at storing carbon (sequestering 12, 1.9 and 0.3 Pg C per 100 </a:t>
            </a:r>
            <a:r>
              <a:rPr lang="en-US" sz="2000" i="1" dirty="0" err="1"/>
              <a:t>Mha</a:t>
            </a:r>
            <a:r>
              <a:rPr lang="en-US" sz="2000" i="1" dirty="0"/>
              <a:t> by 2100, respectively).”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435A6E-2B7D-14CC-B4BF-575C0B16AF2A}"/>
              </a:ext>
            </a:extLst>
          </p:cNvPr>
          <p:cNvSpPr txBox="1"/>
          <p:nvPr/>
        </p:nvSpPr>
        <p:spPr>
          <a:xfrm>
            <a:off x="2299855" y="6581001"/>
            <a:ext cx="1012305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Lewis, L, C. Wheeler, E. </a:t>
            </a:r>
            <a:r>
              <a:rPr lang="en-US" sz="1200" dirty="0" err="1"/>
              <a:t>Mitchard</a:t>
            </a:r>
            <a:r>
              <a:rPr lang="en-US" sz="1200" dirty="0"/>
              <a:t> &amp; A. Koch, 2019. Restoring natural forests is the best way to remove atmospheric carbon. Nature 568: 25-28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28D84EE-D0A6-06A4-9ABB-1896FDF70A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855" y="1495001"/>
            <a:ext cx="8608290" cy="369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767183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2180CF-318E-24B5-0445-735001ED6748}"/>
              </a:ext>
            </a:extLst>
          </p:cNvPr>
          <p:cNvSpPr txBox="1"/>
          <p:nvPr/>
        </p:nvSpPr>
        <p:spPr>
          <a:xfrm>
            <a:off x="1664856" y="431568"/>
            <a:ext cx="4061690" cy="908864"/>
          </a:xfrm>
          <a:prstGeom prst="roundRect">
            <a:avLst>
              <a:gd name="adj" fmla="val 50000"/>
            </a:avLst>
          </a:prstGeom>
          <a:solidFill>
            <a:schemeClr val="tx2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Carbon sink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063061-54BC-F630-A597-BD3B2B3B6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405" y="1446176"/>
            <a:ext cx="10530687" cy="527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425905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2180CF-318E-24B5-0445-735001ED6748}"/>
              </a:ext>
            </a:extLst>
          </p:cNvPr>
          <p:cNvSpPr txBox="1"/>
          <p:nvPr/>
        </p:nvSpPr>
        <p:spPr>
          <a:xfrm>
            <a:off x="1664856" y="431568"/>
            <a:ext cx="4061690" cy="908864"/>
          </a:xfrm>
          <a:prstGeom prst="roundRect">
            <a:avLst>
              <a:gd name="adj" fmla="val 50000"/>
            </a:avLst>
          </a:prstGeom>
          <a:solidFill>
            <a:schemeClr val="tx2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Carbon sink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177E2F-FC03-FD9E-9643-FD7E8D3DAEA5}"/>
              </a:ext>
            </a:extLst>
          </p:cNvPr>
          <p:cNvSpPr txBox="1"/>
          <p:nvPr/>
        </p:nvSpPr>
        <p:spPr>
          <a:xfrm>
            <a:off x="1664855" y="1443841"/>
            <a:ext cx="1029623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Tropical forests store about 240 </a:t>
            </a:r>
            <a:r>
              <a:rPr lang="en-US" dirty="0" err="1"/>
              <a:t>tC</a:t>
            </a:r>
            <a:r>
              <a:rPr lang="en-US" dirty="0"/>
              <a:t>/ha in trees/soil.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Crop lands - 80 </a:t>
            </a:r>
            <a:r>
              <a:rPr lang="en-US" dirty="0" err="1"/>
              <a:t>tC</a:t>
            </a:r>
            <a:r>
              <a:rPr lang="en-US" dirty="0"/>
              <a:t>/ha mostly in soil.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Clearing 1 ha of tropical forest emits about 160 </a:t>
            </a:r>
            <a:r>
              <a:rPr lang="en-US" dirty="0" err="1"/>
              <a:t>tC</a:t>
            </a:r>
            <a:r>
              <a:rPr lang="en-US" dirty="0"/>
              <a:t> &amp; also reduces subsequent sequestration rate.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Agriculture also releases methane, which is 20 times more efficient at trapping heat than CO2 is.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40BF82-C6C7-D71F-8C11-AD9CF8FD46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439788" y="4224906"/>
            <a:ext cx="3397280" cy="25641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2DCF79-63F9-0D9C-5A7F-E08369488D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1975" y="4161302"/>
            <a:ext cx="3779542" cy="2691339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23A4FE1F-E0D1-9784-2E4D-1E76814E357F}"/>
              </a:ext>
            </a:extLst>
          </p:cNvPr>
          <p:cNvSpPr/>
          <p:nvPr/>
        </p:nvSpPr>
        <p:spPr>
          <a:xfrm>
            <a:off x="4837068" y="5252971"/>
            <a:ext cx="3274907" cy="5080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7C94A4-A8B1-7227-206D-003F55B751CA}"/>
              </a:ext>
            </a:extLst>
          </p:cNvPr>
          <p:cNvSpPr txBox="1"/>
          <p:nvPr/>
        </p:nvSpPr>
        <p:spPr>
          <a:xfrm>
            <a:off x="2980559" y="5252971"/>
            <a:ext cx="1856509" cy="523220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en-US" dirty="0"/>
              <a:t>240 </a:t>
            </a:r>
            <a:r>
              <a:rPr lang="en-US" dirty="0" err="1"/>
              <a:t>tC</a:t>
            </a:r>
            <a:r>
              <a:rPr lang="en-US" dirty="0"/>
              <a:t>/ha </a:t>
            </a:r>
            <a:endParaRPr lang="th-TH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20FC4B-9959-1C4D-1E18-5C174AFE376A}"/>
              </a:ext>
            </a:extLst>
          </p:cNvPr>
          <p:cNvSpPr txBox="1"/>
          <p:nvPr/>
        </p:nvSpPr>
        <p:spPr>
          <a:xfrm>
            <a:off x="8111975" y="5252971"/>
            <a:ext cx="1856509" cy="523220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r>
              <a:rPr lang="en-US" dirty="0"/>
              <a:t>80 </a:t>
            </a:r>
            <a:r>
              <a:rPr lang="en-US" dirty="0" err="1"/>
              <a:t>tC</a:t>
            </a:r>
            <a:r>
              <a:rPr lang="en-US" dirty="0"/>
              <a:t>/ha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7788250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D5434B2-F3DB-55AD-D127-F3E909792E4B}"/>
              </a:ext>
            </a:extLst>
          </p:cNvPr>
          <p:cNvSpPr txBox="1"/>
          <p:nvPr/>
        </p:nvSpPr>
        <p:spPr>
          <a:xfrm>
            <a:off x="2170544" y="331129"/>
            <a:ext cx="9236366" cy="822305"/>
          </a:xfrm>
          <a:prstGeom prst="roundRect">
            <a:avLst>
              <a:gd name="adj" fmla="val 50000"/>
            </a:avLst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How to monetarize carbon – carbon credits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A6AE10-1C4F-47BF-91BE-1B88EA7971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0544" y="1260586"/>
            <a:ext cx="9399996" cy="543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02654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arbon Credits Explained">
            <a:hlinkClick r:id="" action="ppaction://media"/>
            <a:extLst>
              <a:ext uri="{FF2B5EF4-FFF2-40B4-BE49-F238E27FC236}">
                <a16:creationId xmlns:a16="http://schemas.microsoft.com/office/drawing/2014/main" id="{3D12FCDD-C66A-F022-3BA3-B34F5241BC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88799" y="436417"/>
            <a:ext cx="10225680" cy="575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084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A45ECC5-1BAB-5295-C953-60F9A77504C9}"/>
              </a:ext>
            </a:extLst>
          </p:cNvPr>
          <p:cNvSpPr txBox="1"/>
          <p:nvPr/>
        </p:nvSpPr>
        <p:spPr>
          <a:xfrm>
            <a:off x="3777674" y="84754"/>
            <a:ext cx="6095999" cy="82230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+mj-lt"/>
              </a:rPr>
              <a:t>Type of Carbon Credits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85DEA9-E8EA-9A44-907D-F3F02BD6CDB5}"/>
              </a:ext>
            </a:extLst>
          </p:cNvPr>
          <p:cNvSpPr txBox="1"/>
          <p:nvPr/>
        </p:nvSpPr>
        <p:spPr>
          <a:xfrm>
            <a:off x="1662545" y="1772430"/>
            <a:ext cx="1023389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Compliance credits (CER’s) – governments and corporations legally obliged to buy credits to meet targets set by national laws.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5FF39B-F4FB-4455-02E9-5D9912994144}"/>
              </a:ext>
            </a:extLst>
          </p:cNvPr>
          <p:cNvSpPr txBox="1"/>
          <p:nvPr/>
        </p:nvSpPr>
        <p:spPr>
          <a:xfrm>
            <a:off x="1662545" y="3749011"/>
            <a:ext cx="1023389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Voluntary Credits (CCX’s or CRT’s) – individuals or organizations taking responsibility for their own carbon footprints.</a:t>
            </a:r>
          </a:p>
        </p:txBody>
      </p:sp>
    </p:spTree>
    <p:extLst>
      <p:ext uri="{BB962C8B-B14F-4D97-AF65-F5344CB8AC3E}">
        <p14:creationId xmlns:p14="http://schemas.microsoft.com/office/powerpoint/2010/main" val="2739946050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86461B7-DF3B-9AF2-BE00-28DC379B28EC}"/>
              </a:ext>
            </a:extLst>
          </p:cNvPr>
          <p:cNvSpPr txBox="1"/>
          <p:nvPr/>
        </p:nvSpPr>
        <p:spPr>
          <a:xfrm>
            <a:off x="3777674" y="84754"/>
            <a:ext cx="6095999" cy="82230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+mj-lt"/>
              </a:rPr>
              <a:t>Type of Carbon Credits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76A02E-DC39-CB56-3E70-C47A052C05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327" y="932623"/>
            <a:ext cx="8564170" cy="59253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F310931-30C6-7ECD-3B06-05B5C88B302A}"/>
              </a:ext>
            </a:extLst>
          </p:cNvPr>
          <p:cNvSpPr txBox="1"/>
          <p:nvPr/>
        </p:nvSpPr>
        <p:spPr>
          <a:xfrm>
            <a:off x="8294255" y="1021547"/>
            <a:ext cx="389774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http://www.climatechange.lk/DNA/carbon_market.html</a:t>
            </a:r>
            <a:endParaRPr lang="th-TH" sz="1200" dirty="0"/>
          </a:p>
        </p:txBody>
      </p:sp>
    </p:spTree>
    <p:extLst>
      <p:ext uri="{BB962C8B-B14F-4D97-AF65-F5344CB8AC3E}">
        <p14:creationId xmlns:p14="http://schemas.microsoft.com/office/powerpoint/2010/main" val="2539861744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00258E-3886-7B00-E8EA-261A5C121744}"/>
              </a:ext>
            </a:extLst>
          </p:cNvPr>
          <p:cNvSpPr txBox="1"/>
          <p:nvPr/>
        </p:nvSpPr>
        <p:spPr>
          <a:xfrm>
            <a:off x="1468581" y="177332"/>
            <a:ext cx="1038167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Carbon credits are traded on international markets. Prices fluctuate a lot! But unlike rubber and palm oil, the recent trend is UP. 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0A2948E-E167-C13E-8D02-95CF103450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88" y="1224611"/>
            <a:ext cx="7906231" cy="545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98965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895A8C9-61F1-15D7-D376-3ADB03404E2D}"/>
              </a:ext>
            </a:extLst>
          </p:cNvPr>
          <p:cNvSpPr txBox="1"/>
          <p:nvPr/>
        </p:nvSpPr>
        <p:spPr>
          <a:xfrm>
            <a:off x="1690255" y="1835717"/>
            <a:ext cx="608676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Legal/admin fees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Survey costs – baseline carbon, timber and NTFP’s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Forest maintenance/ management – paid </a:t>
            </a:r>
            <a:r>
              <a:rPr lang="en-US" dirty="0" err="1"/>
              <a:t>labour</a:t>
            </a:r>
            <a:r>
              <a:rPr lang="en-US" dirty="0"/>
              <a:t> or voluntary?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Particularly FIRE PREVENTION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8723EC-AB48-09FF-2C5F-CF77DC8F59F9}"/>
              </a:ext>
            </a:extLst>
          </p:cNvPr>
          <p:cNvSpPr txBox="1"/>
          <p:nvPr/>
        </p:nvSpPr>
        <p:spPr>
          <a:xfrm>
            <a:off x="1554019" y="607059"/>
            <a:ext cx="4656281" cy="908864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Cost-Financial</a:t>
            </a:r>
            <a:endParaRPr lang="th-TH" sz="3600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C13DAB-88D5-A28D-E14B-6F142B89EC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399027" y="76031"/>
            <a:ext cx="3702058" cy="27363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4B36CEB-E1DB-7109-88AD-3DC3CEDEF1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332"/>
          <a:stretch/>
        </p:blipFill>
        <p:spPr>
          <a:xfrm rot="16200000">
            <a:off x="8308491" y="2989375"/>
            <a:ext cx="3883130" cy="370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27208"/>
      </p:ext>
    </p:ext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238312C-07FB-618A-6D13-BC62FDF96849}"/>
              </a:ext>
            </a:extLst>
          </p:cNvPr>
          <p:cNvSpPr txBox="1"/>
          <p:nvPr/>
        </p:nvSpPr>
        <p:spPr>
          <a:xfrm>
            <a:off x="1440873" y="124921"/>
            <a:ext cx="1037243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Restoration by framework species method: carbon in trees goes back to normal levels in about 16 years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F35C062-AD3A-DAEE-69F5-83ED2C1CECD5}"/>
              </a:ext>
            </a:extLst>
          </p:cNvPr>
          <p:cNvGrpSpPr/>
          <p:nvPr/>
        </p:nvGrpSpPr>
        <p:grpSpPr>
          <a:xfrm>
            <a:off x="2039353" y="1079028"/>
            <a:ext cx="8964488" cy="5710596"/>
            <a:chOff x="1475656" y="1740121"/>
            <a:chExt cx="7344816" cy="504556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3EC3D41-E770-1112-E5E3-091D9FCB8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5656" y="1740121"/>
              <a:ext cx="7344816" cy="504556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C50FBE8-C60F-6C90-E681-4D7B15A927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39752" y="3573016"/>
              <a:ext cx="4988715" cy="8430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4948183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51FF558-7371-2668-8C41-47F8CD36210B}"/>
              </a:ext>
            </a:extLst>
          </p:cNvPr>
          <p:cNvSpPr txBox="1"/>
          <p:nvPr/>
        </p:nvSpPr>
        <p:spPr>
          <a:xfrm>
            <a:off x="1584035" y="3020251"/>
            <a:ext cx="10067637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Using The framework species method, profits from carbon sequestration over 14 years ranged in NPV from 22,215.45 to 25,157.04 US$/ha.</a:t>
            </a:r>
          </a:p>
          <a:p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Profits from maize cultivation (a major regional deforestation driver) averaged just 1,347.53 US$/ha over 14 years,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4B7886-29B8-E209-E69B-268742FC3851}"/>
              </a:ext>
            </a:extLst>
          </p:cNvPr>
          <p:cNvSpPr txBox="1"/>
          <p:nvPr/>
        </p:nvSpPr>
        <p:spPr>
          <a:xfrm>
            <a:off x="1477819" y="6341422"/>
            <a:ext cx="102800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/>
              <a:t>Jantawong</a:t>
            </a:r>
            <a:r>
              <a:rPr lang="en-US" sz="1200" dirty="0"/>
              <a:t>, et al. 2022. Financial Analysis of Potential Carbon Value over 14 Years of Forest Restoration by the Framework Species Method. Forests 2022, 13, 144. https://doi.org/10.3390/f13020144</a:t>
            </a:r>
            <a:endParaRPr lang="th-TH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D8077C-F650-3776-F8D2-5663BE7E7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175" y="143451"/>
            <a:ext cx="7047356" cy="277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551944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E646506-10F5-AB91-C082-977ACA831402}"/>
              </a:ext>
            </a:extLst>
          </p:cNvPr>
          <p:cNvSpPr txBox="1"/>
          <p:nvPr/>
        </p:nvSpPr>
        <p:spPr>
          <a:xfrm>
            <a:off x="1690254" y="278718"/>
            <a:ext cx="3888509" cy="90886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REDD policy</a:t>
            </a:r>
            <a:endParaRPr lang="th-TH" sz="3600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743561-F3D9-571A-521D-B3856BEFECF3}"/>
              </a:ext>
            </a:extLst>
          </p:cNvPr>
          <p:cNvSpPr txBox="1"/>
          <p:nvPr/>
        </p:nvSpPr>
        <p:spPr>
          <a:xfrm>
            <a:off x="1801091" y="1294931"/>
            <a:ext cx="984596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Policies and incentives under the UN Framework Convention on Climate Change to reduce CO2 emissions from clearing/burning forests.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463578-ED12-293E-A965-F7522DC0459A}"/>
              </a:ext>
            </a:extLst>
          </p:cNvPr>
          <p:cNvSpPr txBox="1"/>
          <p:nvPr/>
        </p:nvSpPr>
        <p:spPr>
          <a:xfrm>
            <a:off x="1902691" y="2864899"/>
            <a:ext cx="940261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5"/>
                </a:solidFill>
                <a:latin typeface="+mj-lt"/>
              </a:rPr>
              <a:t>REDD</a:t>
            </a:r>
            <a:r>
              <a:rPr lang="en-US" sz="2800" dirty="0">
                <a:latin typeface="+mj-lt"/>
              </a:rPr>
              <a:t> </a:t>
            </a:r>
            <a:r>
              <a:rPr lang="en-US" dirty="0">
                <a:latin typeface="+mj-lt"/>
              </a:rPr>
              <a:t>= 	</a:t>
            </a:r>
            <a:r>
              <a:rPr lang="en-US" dirty="0">
                <a:solidFill>
                  <a:schemeClr val="accent5"/>
                </a:solidFill>
                <a:latin typeface="+mj-lt"/>
              </a:rPr>
              <a:t>R</a:t>
            </a:r>
            <a:r>
              <a:rPr lang="en-US" dirty="0">
                <a:latin typeface="+mj-lt"/>
              </a:rPr>
              <a:t>educing </a:t>
            </a:r>
            <a:r>
              <a:rPr lang="en-US" dirty="0">
                <a:solidFill>
                  <a:schemeClr val="accent5"/>
                </a:solidFill>
                <a:latin typeface="+mj-lt"/>
              </a:rPr>
              <a:t>E</a:t>
            </a:r>
            <a:r>
              <a:rPr lang="en-US" dirty="0">
                <a:latin typeface="+mj-lt"/>
              </a:rPr>
              <a:t>missions from </a:t>
            </a:r>
            <a:r>
              <a:rPr lang="en-US" dirty="0">
                <a:solidFill>
                  <a:schemeClr val="accent5"/>
                </a:solidFill>
                <a:latin typeface="+mj-lt"/>
              </a:rPr>
              <a:t>D</a:t>
            </a:r>
            <a:r>
              <a:rPr lang="en-US" dirty="0">
                <a:latin typeface="+mj-lt"/>
              </a:rPr>
              <a:t>eforestation &amp; 		</a:t>
            </a:r>
            <a:r>
              <a:rPr lang="en-US" dirty="0">
                <a:solidFill>
                  <a:schemeClr val="accent5"/>
                </a:solidFill>
                <a:latin typeface="+mj-lt"/>
              </a:rPr>
              <a:t>D</a:t>
            </a:r>
            <a:r>
              <a:rPr lang="en-US" dirty="0">
                <a:latin typeface="+mj-lt"/>
              </a:rPr>
              <a:t>egradation</a:t>
            </a:r>
          </a:p>
          <a:p>
            <a:r>
              <a:rPr lang="en-US" dirty="0">
                <a:latin typeface="+mj-lt"/>
              </a:rPr>
              <a:t> </a:t>
            </a:r>
            <a:endParaRPr lang="th-TH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CEAC47-A2C2-D014-4A5B-0B7A7293833B}"/>
              </a:ext>
            </a:extLst>
          </p:cNvPr>
          <p:cNvSpPr txBox="1"/>
          <p:nvPr/>
        </p:nvSpPr>
        <p:spPr>
          <a:xfrm>
            <a:off x="1801091" y="4249894"/>
            <a:ext cx="1001221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It is paying people NOT to cut or burn forests </a:t>
            </a:r>
            <a:r>
              <a:rPr lang="en-US" dirty="0">
                <a:solidFill>
                  <a:schemeClr val="accent5"/>
                </a:solidFill>
              </a:rPr>
              <a:t>but People who had no intention of clearing forest, may start deforestation to get payments.</a:t>
            </a:r>
          </a:p>
        </p:txBody>
      </p:sp>
    </p:spTree>
    <p:extLst>
      <p:ext uri="{BB962C8B-B14F-4D97-AF65-F5344CB8AC3E}">
        <p14:creationId xmlns:p14="http://schemas.microsoft.com/office/powerpoint/2010/main" val="632451440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E646506-10F5-AB91-C082-977ACA831402}"/>
              </a:ext>
            </a:extLst>
          </p:cNvPr>
          <p:cNvSpPr txBox="1"/>
          <p:nvPr/>
        </p:nvSpPr>
        <p:spPr>
          <a:xfrm>
            <a:off x="1690254" y="278718"/>
            <a:ext cx="3888509" cy="90886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REDD policy</a:t>
            </a:r>
            <a:endParaRPr lang="th-TH" sz="3600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743561-F3D9-571A-521D-B3856BEFECF3}"/>
              </a:ext>
            </a:extLst>
          </p:cNvPr>
          <p:cNvSpPr txBox="1"/>
          <p:nvPr/>
        </p:nvSpPr>
        <p:spPr>
          <a:xfrm>
            <a:off x="1801091" y="1294931"/>
            <a:ext cx="98459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“…enhancement of carbon stocks …” COP15 2009 4CP/15.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3344CA-1479-ECF2-3F30-810C27C3F58A}"/>
              </a:ext>
            </a:extLst>
          </p:cNvPr>
          <p:cNvSpPr txBox="1"/>
          <p:nvPr/>
        </p:nvSpPr>
        <p:spPr>
          <a:xfrm>
            <a:off x="4590472" y="1925500"/>
            <a:ext cx="4267200" cy="8223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+mj-lt"/>
              </a:rPr>
              <a:t>REDD to REDD++</a:t>
            </a:r>
            <a:endParaRPr lang="th-TH" sz="3200" dirty="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6CEDAD-BBFC-6CD3-87D2-F4489EB2ED8E}"/>
              </a:ext>
            </a:extLst>
          </p:cNvPr>
          <p:cNvSpPr txBox="1"/>
          <p:nvPr/>
        </p:nvSpPr>
        <p:spPr>
          <a:xfrm>
            <a:off x="1690254" y="2956754"/>
            <a:ext cx="101784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Include forest restoration to absorb CO2 by tree planting or assisting natural regeneration</a:t>
            </a:r>
            <a:endParaRPr lang="th-TH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51BD75-3354-8537-C3E8-5016A9008D9C}"/>
              </a:ext>
            </a:extLst>
          </p:cNvPr>
          <p:cNvSpPr txBox="1"/>
          <p:nvPr/>
        </p:nvSpPr>
        <p:spPr>
          <a:xfrm>
            <a:off x="1690254" y="3864151"/>
            <a:ext cx="1017847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Include “full and effective engagement of indigenous people and local communities …”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Include “… consistent with conservation of natural forests and biodiversity …”</a:t>
            </a:r>
          </a:p>
        </p:txBody>
      </p:sp>
    </p:spTree>
    <p:extLst>
      <p:ext uri="{BB962C8B-B14F-4D97-AF65-F5344CB8AC3E}">
        <p14:creationId xmlns:p14="http://schemas.microsoft.com/office/powerpoint/2010/main" val="3964470505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4D12F5-CF50-77F9-64B8-6BC9D2528AE7}"/>
              </a:ext>
            </a:extLst>
          </p:cNvPr>
          <p:cNvSpPr txBox="1"/>
          <p:nvPr/>
        </p:nvSpPr>
        <p:spPr>
          <a:xfrm>
            <a:off x="1690254" y="278718"/>
            <a:ext cx="3888509" cy="908864"/>
          </a:xfrm>
          <a:prstGeom prst="roundRect">
            <a:avLst>
              <a:gd name="adj" fmla="val 50000"/>
            </a:avLst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Biodiversity</a:t>
            </a:r>
            <a:endParaRPr lang="th-TH" sz="36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39FC6C-A065-32A2-652A-E0110842FCD9}"/>
              </a:ext>
            </a:extLst>
          </p:cNvPr>
          <p:cNvSpPr txBox="1"/>
          <p:nvPr/>
        </p:nvSpPr>
        <p:spPr>
          <a:xfrm>
            <a:off x="2004291" y="2585292"/>
            <a:ext cx="99567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Pollinators support agriculture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13FCE3-940E-EE33-B3E2-6E69BD8D29D9}"/>
              </a:ext>
            </a:extLst>
          </p:cNvPr>
          <p:cNvSpPr txBox="1"/>
          <p:nvPr/>
        </p:nvSpPr>
        <p:spPr>
          <a:xfrm>
            <a:off x="1260762" y="1624827"/>
            <a:ext cx="2115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Biodiversity</a:t>
            </a:r>
          </a:p>
        </p:txBody>
      </p:sp>
      <p:sp>
        <p:nvSpPr>
          <p:cNvPr id="9" name="Arrow: Up 8">
            <a:extLst>
              <a:ext uri="{FF2B5EF4-FFF2-40B4-BE49-F238E27FC236}">
                <a16:creationId xmlns:a16="http://schemas.microsoft.com/office/drawing/2014/main" id="{FAFBC25B-4CEB-E182-A0CF-18C778F48A49}"/>
              </a:ext>
            </a:extLst>
          </p:cNvPr>
          <p:cNvSpPr/>
          <p:nvPr/>
        </p:nvSpPr>
        <p:spPr>
          <a:xfrm rot="5400000">
            <a:off x="3364346" y="1633592"/>
            <a:ext cx="369454" cy="505690"/>
          </a:xfrm>
          <a:prstGeom prst="upArrow">
            <a:avLst/>
          </a:prstGeom>
          <a:solidFill>
            <a:srgbClr val="3D7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B3BDCE-35F4-B5DD-BA6F-7EA2D069C2AD}"/>
              </a:ext>
            </a:extLst>
          </p:cNvPr>
          <p:cNvSpPr txBox="1"/>
          <p:nvPr/>
        </p:nvSpPr>
        <p:spPr>
          <a:xfrm>
            <a:off x="3722255" y="1624827"/>
            <a:ext cx="27478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NTFP diversity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C335C2-0A65-602E-F289-B955223F23F2}"/>
              </a:ext>
            </a:extLst>
          </p:cNvPr>
          <p:cNvSpPr txBox="1"/>
          <p:nvPr/>
        </p:nvSpPr>
        <p:spPr>
          <a:xfrm>
            <a:off x="6470074" y="1624827"/>
            <a:ext cx="39531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economic adaptability</a:t>
            </a:r>
            <a:endParaRPr lang="th-TH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6D3FA5-1E7F-AB98-8912-DC27A07FE987}"/>
              </a:ext>
            </a:extLst>
          </p:cNvPr>
          <p:cNvSpPr txBox="1"/>
          <p:nvPr/>
        </p:nvSpPr>
        <p:spPr>
          <a:xfrm>
            <a:off x="10423238" y="1624827"/>
            <a:ext cx="1616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security</a:t>
            </a:r>
            <a:endParaRPr lang="th-TH" dirty="0"/>
          </a:p>
        </p:txBody>
      </p:sp>
      <p:sp>
        <p:nvSpPr>
          <p:cNvPr id="16" name="Arrow: Up 15">
            <a:extLst>
              <a:ext uri="{FF2B5EF4-FFF2-40B4-BE49-F238E27FC236}">
                <a16:creationId xmlns:a16="http://schemas.microsoft.com/office/drawing/2014/main" id="{B2B2E549-6486-835F-4AEB-CCF745DE4DAC}"/>
              </a:ext>
            </a:extLst>
          </p:cNvPr>
          <p:cNvSpPr/>
          <p:nvPr/>
        </p:nvSpPr>
        <p:spPr>
          <a:xfrm rot="5400000">
            <a:off x="6168737" y="1675155"/>
            <a:ext cx="369454" cy="422563"/>
          </a:xfrm>
          <a:prstGeom prst="upArrow">
            <a:avLst/>
          </a:prstGeom>
          <a:solidFill>
            <a:srgbClr val="3D7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Arrow: Up 16">
            <a:extLst>
              <a:ext uri="{FF2B5EF4-FFF2-40B4-BE49-F238E27FC236}">
                <a16:creationId xmlns:a16="http://schemas.microsoft.com/office/drawing/2014/main" id="{610C4E7E-AFB8-1DE6-02ED-172D1D749F68}"/>
              </a:ext>
            </a:extLst>
          </p:cNvPr>
          <p:cNvSpPr/>
          <p:nvPr/>
        </p:nvSpPr>
        <p:spPr>
          <a:xfrm rot="5400000">
            <a:off x="10103428" y="1712099"/>
            <a:ext cx="369454" cy="348675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3D7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A8D1123-0150-20EC-5144-70A123568F8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8188" y="3143403"/>
            <a:ext cx="5668866" cy="12121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83D3BCB-AC1F-FD12-2173-513267086AD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7661" y="3293384"/>
            <a:ext cx="4209188" cy="330377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CDE4B07-F3E7-CB71-AAA5-EBC5842A7D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4708" y="4540447"/>
            <a:ext cx="9726382" cy="1448002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EEFB5FD-F56A-8410-25D6-97E6571A105F}"/>
              </a:ext>
            </a:extLst>
          </p:cNvPr>
          <p:cNvCxnSpPr/>
          <p:nvPr/>
        </p:nvCxnSpPr>
        <p:spPr>
          <a:xfrm>
            <a:off x="11157527" y="4945273"/>
            <a:ext cx="674255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984061B-33F8-2DF8-C083-0278E63EEC7C}"/>
              </a:ext>
            </a:extLst>
          </p:cNvPr>
          <p:cNvCxnSpPr>
            <a:cxnSpLocks/>
          </p:cNvCxnSpPr>
          <p:nvPr/>
        </p:nvCxnSpPr>
        <p:spPr>
          <a:xfrm>
            <a:off x="2318326" y="5425564"/>
            <a:ext cx="883920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DF696E0-7194-B621-BCA5-D6AE6B949034}"/>
              </a:ext>
            </a:extLst>
          </p:cNvPr>
          <p:cNvCxnSpPr>
            <a:cxnSpLocks/>
          </p:cNvCxnSpPr>
          <p:nvPr/>
        </p:nvCxnSpPr>
        <p:spPr>
          <a:xfrm>
            <a:off x="2392219" y="5841200"/>
            <a:ext cx="7038108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7129537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4D12F5-CF50-77F9-64B8-6BC9D2528AE7}"/>
              </a:ext>
            </a:extLst>
          </p:cNvPr>
          <p:cNvSpPr txBox="1"/>
          <p:nvPr/>
        </p:nvSpPr>
        <p:spPr>
          <a:xfrm>
            <a:off x="1690254" y="278718"/>
            <a:ext cx="3888509" cy="908864"/>
          </a:xfrm>
          <a:prstGeom prst="roundRect">
            <a:avLst>
              <a:gd name="adj" fmla="val 50000"/>
            </a:avLst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Biodiversity</a:t>
            </a:r>
            <a:endParaRPr lang="th-TH" sz="3600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39FC6C-A065-32A2-652A-E0110842FCD9}"/>
              </a:ext>
            </a:extLst>
          </p:cNvPr>
          <p:cNvSpPr txBox="1"/>
          <p:nvPr/>
        </p:nvSpPr>
        <p:spPr>
          <a:xfrm>
            <a:off x="2004291" y="1341607"/>
            <a:ext cx="99567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Wildlife tourism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dirty="0"/>
              <a:t>1-day Bird Tour Khao </a:t>
            </a:r>
            <a:r>
              <a:rPr lang="en-US" dirty="0" err="1"/>
              <a:t>Yai</a:t>
            </a:r>
            <a:r>
              <a:rPr lang="en-US" dirty="0"/>
              <a:t>: 66 – 237 US$/day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7295518-FCFF-8907-00BA-B39D58B72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314" y="2295714"/>
            <a:ext cx="7017905" cy="430924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C437D77-E595-FD4F-2011-994FD6610F6D}"/>
              </a:ext>
            </a:extLst>
          </p:cNvPr>
          <p:cNvSpPr txBox="1"/>
          <p:nvPr/>
        </p:nvSpPr>
        <p:spPr>
          <a:xfrm>
            <a:off x="1348509" y="6548259"/>
            <a:ext cx="974436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http://www.wildbirdeco.net/photo-review/birding-tour/item/431-bird-watching-in-khao-yai-np-thailand.html</a:t>
            </a:r>
            <a:endParaRPr lang="th-TH" sz="1200" dirty="0"/>
          </a:p>
        </p:txBody>
      </p:sp>
    </p:spTree>
    <p:extLst>
      <p:ext uri="{BB962C8B-B14F-4D97-AF65-F5344CB8AC3E}">
        <p14:creationId xmlns:p14="http://schemas.microsoft.com/office/powerpoint/2010/main" val="1396673476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DDD1619-357B-18FB-66E0-272BE822643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1797219"/>
              </p:ext>
            </p:extLst>
          </p:nvPr>
        </p:nvGraphicFramePr>
        <p:xfrm>
          <a:off x="6096000" y="1136073"/>
          <a:ext cx="7703407" cy="4729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D5C2C6E-D839-0309-B8CB-8D7AF4F8177D}"/>
              </a:ext>
            </a:extLst>
          </p:cNvPr>
          <p:cNvSpPr txBox="1"/>
          <p:nvPr/>
        </p:nvSpPr>
        <p:spPr>
          <a:xfrm>
            <a:off x="1694873" y="1423796"/>
            <a:ext cx="525087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Potential value  of ecosystem products/services from 1 ha of tropical forest (US$/y)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908510-71AC-9011-C7AF-BFE67F609702}"/>
              </a:ext>
            </a:extLst>
          </p:cNvPr>
          <p:cNvSpPr txBox="1"/>
          <p:nvPr/>
        </p:nvSpPr>
        <p:spPr>
          <a:xfrm>
            <a:off x="1690254" y="4824036"/>
            <a:ext cx="56572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S. Thailand – current income from oil palm about 600 US$/ha/y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9E1BFB-35C0-29E5-3BF8-0BB7739AE0D6}"/>
              </a:ext>
            </a:extLst>
          </p:cNvPr>
          <p:cNvSpPr txBox="1"/>
          <p:nvPr/>
        </p:nvSpPr>
        <p:spPr>
          <a:xfrm>
            <a:off x="1690254" y="3690282"/>
            <a:ext cx="68995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TOTAL = 6,120 US$/ha/y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2173B9-4524-2FD6-5A34-A878DCC54936}"/>
              </a:ext>
            </a:extLst>
          </p:cNvPr>
          <p:cNvSpPr txBox="1"/>
          <p:nvPr/>
        </p:nvSpPr>
        <p:spPr>
          <a:xfrm>
            <a:off x="1417781" y="6506758"/>
            <a:ext cx="1028469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The Economics of Ecosystems and Biodiversity (TEEB) study. www.teebweb.org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E34627-C7D3-4EF7-CC13-106CCD1A638D}"/>
              </a:ext>
            </a:extLst>
          </p:cNvPr>
          <p:cNvSpPr txBox="1"/>
          <p:nvPr/>
        </p:nvSpPr>
        <p:spPr>
          <a:xfrm>
            <a:off x="1690254" y="278718"/>
            <a:ext cx="6899562" cy="908864"/>
          </a:xfrm>
          <a:prstGeom prst="roundRect">
            <a:avLst>
              <a:gd name="adj" fmla="val 50000"/>
            </a:avLst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sz="3600" dirty="0">
                <a:latin typeface="+mj-lt"/>
              </a:rPr>
              <a:t>DIVERSITY REDUCES RISK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908510-71AC-9011-C7AF-BFE67F609702}"/>
              </a:ext>
            </a:extLst>
          </p:cNvPr>
          <p:cNvSpPr txBox="1"/>
          <p:nvPr/>
        </p:nvSpPr>
        <p:spPr>
          <a:xfrm>
            <a:off x="6300354" y="5552651"/>
            <a:ext cx="565727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rgbClr val="00B050"/>
                </a:solidFill>
              </a:rPr>
              <a:t>Thank you for your attention.</a:t>
            </a:r>
          </a:p>
          <a:p>
            <a:pPr algn="r"/>
            <a:r>
              <a:rPr lang="en-US" b="1" dirty="0">
                <a:solidFill>
                  <a:srgbClr val="00B050"/>
                </a:solidFill>
              </a:rPr>
              <a:t>Please also visit forru.org</a:t>
            </a:r>
          </a:p>
        </p:txBody>
      </p:sp>
    </p:spTree>
    <p:extLst>
      <p:ext uri="{BB962C8B-B14F-4D97-AF65-F5344CB8AC3E}">
        <p14:creationId xmlns:p14="http://schemas.microsoft.com/office/powerpoint/2010/main" val="418220323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F8723EC-AB48-09FF-2C5F-CF77DC8F59F9}"/>
              </a:ext>
            </a:extLst>
          </p:cNvPr>
          <p:cNvSpPr txBox="1"/>
          <p:nvPr/>
        </p:nvSpPr>
        <p:spPr>
          <a:xfrm>
            <a:off x="1424710" y="265314"/>
            <a:ext cx="7063508" cy="908864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Production Value Foregone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D9C477-81DF-8B98-13D4-AC758CD4546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9312" y="1701805"/>
            <a:ext cx="6192688" cy="46445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0FE438-8F8F-1427-BB6C-46A63ACFDF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122"/>
          <a:stretch/>
        </p:blipFill>
        <p:spPr>
          <a:xfrm>
            <a:off x="1508289" y="4579893"/>
            <a:ext cx="6095260" cy="17664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169B56-AF8C-5421-9AD5-89E8CC4161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2206" y="1588311"/>
            <a:ext cx="6081343" cy="299158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070E127-3FBD-0382-9490-A267E77BE8EC}"/>
              </a:ext>
            </a:extLst>
          </p:cNvPr>
          <p:cNvSpPr txBox="1"/>
          <p:nvPr/>
        </p:nvSpPr>
        <p:spPr>
          <a:xfrm>
            <a:off x="2627452" y="2290245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dirty="0"/>
              <a:t>1.94 </a:t>
            </a:r>
            <a:r>
              <a:rPr lang="en-US" dirty="0"/>
              <a:t>$ per Kg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3161479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F8723EC-AB48-09FF-2C5F-CF77DC8F59F9}"/>
              </a:ext>
            </a:extLst>
          </p:cNvPr>
          <p:cNvSpPr txBox="1"/>
          <p:nvPr/>
        </p:nvSpPr>
        <p:spPr>
          <a:xfrm>
            <a:off x="1424710" y="265314"/>
            <a:ext cx="7063508" cy="908864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Production Value Foregone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72E7C2-42B7-6487-B723-50163973E3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269810" y="2553599"/>
            <a:ext cx="5403575" cy="320522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BDBFAE2-3925-969F-C555-A562C8075050}"/>
              </a:ext>
            </a:extLst>
          </p:cNvPr>
          <p:cNvSpPr/>
          <p:nvPr/>
        </p:nvSpPr>
        <p:spPr>
          <a:xfrm>
            <a:off x="4708139" y="1454425"/>
            <a:ext cx="72160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S. Thailand – current income from oil palm about 600 US$/ha/y from 7 to 15 years after plantation establishment. 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509CE44-0050-BF07-267F-15C8848B9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4211" y="3083781"/>
            <a:ext cx="7483861" cy="37742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679C74A-736D-202A-CF5B-A4BF6DD2526D}"/>
              </a:ext>
            </a:extLst>
          </p:cNvPr>
          <p:cNvSpPr txBox="1"/>
          <p:nvPr/>
        </p:nvSpPr>
        <p:spPr>
          <a:xfrm>
            <a:off x="5504873" y="3917844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dirty="0"/>
              <a:t>951.25</a:t>
            </a:r>
            <a:r>
              <a:rPr lang="en-US" dirty="0"/>
              <a:t>$ per metric ton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36433260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4F10C23-2E26-4EC3-A2FF-B89CBE29A7A9}"/>
              </a:ext>
            </a:extLst>
          </p:cNvPr>
          <p:cNvSpPr txBox="1"/>
          <p:nvPr/>
        </p:nvSpPr>
        <p:spPr>
          <a:xfrm>
            <a:off x="1424710" y="265314"/>
            <a:ext cx="5031508" cy="908864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Restoration cost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FA3A68-A83E-044A-3031-E50CB1D5401E}"/>
              </a:ext>
            </a:extLst>
          </p:cNvPr>
          <p:cNvSpPr txBox="1"/>
          <p:nvPr/>
        </p:nvSpPr>
        <p:spPr>
          <a:xfrm>
            <a:off x="1921161" y="2583407"/>
            <a:ext cx="56896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Measures the density and species richness of natural regeneration and identifies factors impeding its progress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FA36DC-DF9A-19ED-D1F1-9D1E58F34AE5}"/>
              </a:ext>
            </a:extLst>
          </p:cNvPr>
          <p:cNvSpPr txBox="1"/>
          <p:nvPr/>
        </p:nvSpPr>
        <p:spPr>
          <a:xfrm>
            <a:off x="1533235" y="1433259"/>
            <a:ext cx="64654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Pre-planting rapid site assessment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D6D4ED-8A49-9793-B67D-E28F1EF5C878}"/>
              </a:ext>
            </a:extLst>
          </p:cNvPr>
          <p:cNvSpPr txBox="1"/>
          <p:nvPr/>
        </p:nvSpPr>
        <p:spPr>
          <a:xfrm>
            <a:off x="1533234" y="4854652"/>
            <a:ext cx="64654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Collaborative Costing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C355DF0-0CEA-2C8D-3FF8-5FCB8CE05E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0789" y="3943926"/>
            <a:ext cx="4391211" cy="286789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062DEA5-30F3-F7E2-9A6E-7AB3072689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0789" y="571726"/>
            <a:ext cx="4391211" cy="328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34027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4F10C23-2E26-4EC3-A2FF-B89CBE29A7A9}"/>
              </a:ext>
            </a:extLst>
          </p:cNvPr>
          <p:cNvSpPr txBox="1"/>
          <p:nvPr/>
        </p:nvSpPr>
        <p:spPr>
          <a:xfrm>
            <a:off x="1424710" y="265314"/>
            <a:ext cx="5031508" cy="908864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Restoration cost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476011-4A3D-7152-3C50-30C5A5E65D47}"/>
              </a:ext>
            </a:extLst>
          </p:cNvPr>
          <p:cNvSpPr txBox="1"/>
          <p:nvPr/>
        </p:nvSpPr>
        <p:spPr>
          <a:xfrm>
            <a:off x="1671783" y="1827850"/>
            <a:ext cx="590203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Pre-planting survey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Site preparation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Tree planting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Weeding/fertilizer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Monitoring for two years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Fire prevention for two years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Livestock exclusion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Reporting / accounting</a:t>
            </a:r>
          </a:p>
        </p:txBody>
      </p:sp>
      <p:sp>
        <p:nvSpPr>
          <p:cNvPr id="22" name="Right Brace 21">
            <a:extLst>
              <a:ext uri="{FF2B5EF4-FFF2-40B4-BE49-F238E27FC236}">
                <a16:creationId xmlns:a16="http://schemas.microsoft.com/office/drawing/2014/main" id="{A372146A-4DE0-2F3D-475E-63D0C47A7A3C}"/>
              </a:ext>
            </a:extLst>
          </p:cNvPr>
          <p:cNvSpPr/>
          <p:nvPr/>
        </p:nvSpPr>
        <p:spPr>
          <a:xfrm>
            <a:off x="6659228" y="1740579"/>
            <a:ext cx="350981" cy="3713971"/>
          </a:xfrm>
          <a:prstGeom prst="rightBrace">
            <a:avLst>
              <a:gd name="adj1" fmla="val 0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8EB5E47-6BEB-0137-B146-CFB7C0EF220A}"/>
              </a:ext>
            </a:extLst>
          </p:cNvPr>
          <p:cNvSpPr txBox="1"/>
          <p:nvPr/>
        </p:nvSpPr>
        <p:spPr>
          <a:xfrm>
            <a:off x="7105512" y="2181210"/>
            <a:ext cx="48769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costs of forest restoration depends on location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The degree of degradation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Distance to restoration site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Local daily labor rate (9.5$ per day in Chiang Mai)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353746378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44F10C23-2E26-4EC3-A2FF-B89CBE29A7A9}"/>
              </a:ext>
            </a:extLst>
          </p:cNvPr>
          <p:cNvSpPr txBox="1"/>
          <p:nvPr/>
        </p:nvSpPr>
        <p:spPr>
          <a:xfrm>
            <a:off x="1424710" y="265314"/>
            <a:ext cx="5031508" cy="908864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Restoration costs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3AF81A-2C70-C7AA-CDDC-C88844367E6F}"/>
              </a:ext>
            </a:extLst>
          </p:cNvPr>
          <p:cNvSpPr txBox="1"/>
          <p:nvPr/>
        </p:nvSpPr>
        <p:spPr>
          <a:xfrm>
            <a:off x="1516106" y="1394217"/>
            <a:ext cx="59020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CFD1D7-DB5C-4F6B-A84B-F07EE04B98A5}"/>
              </a:ext>
            </a:extLst>
          </p:cNvPr>
          <p:cNvSpPr txBox="1"/>
          <p:nvPr/>
        </p:nvSpPr>
        <p:spPr>
          <a:xfrm>
            <a:off x="2713311" y="2137476"/>
            <a:ext cx="37429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Local cost parameters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955C9F-215F-1F93-C05E-63E92DD60D17}"/>
              </a:ext>
            </a:extLst>
          </p:cNvPr>
          <p:cNvSpPr txBox="1"/>
          <p:nvPr/>
        </p:nvSpPr>
        <p:spPr>
          <a:xfrm>
            <a:off x="10998536" y="2135067"/>
            <a:ext cx="1177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THB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2A2462-7246-8154-8E43-42AE3749323A}"/>
              </a:ext>
            </a:extLst>
          </p:cNvPr>
          <p:cNvSpPr txBox="1"/>
          <p:nvPr/>
        </p:nvSpPr>
        <p:spPr>
          <a:xfrm>
            <a:off x="1544445" y="2680680"/>
            <a:ext cx="10144791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1. Survey, estimated no. of existing natural regenerant per ha         1000 per ha</a:t>
            </a:r>
          </a:p>
          <a:p>
            <a:r>
              <a:rPr lang="en-US" sz="2000" dirty="0"/>
              <a:t>    Therefore, the recommended number of tree to plant is               2086 per ha</a:t>
            </a:r>
          </a:p>
          <a:p>
            <a:r>
              <a:rPr lang="en-US" sz="2000" dirty="0"/>
              <a:t>2. Distance from nursery to restoration site &amp; return                                   30 km</a:t>
            </a:r>
          </a:p>
          <a:p>
            <a:r>
              <a:rPr lang="en-US" sz="2000" dirty="0"/>
              <a:t>    Distance from homebase to restoration site &amp; return                              30 km</a:t>
            </a:r>
          </a:p>
          <a:p>
            <a:r>
              <a:rPr lang="en-US" sz="2000" dirty="0"/>
              <a:t>    Current price of liter of fuel                                                                      35 THB</a:t>
            </a:r>
          </a:p>
          <a:p>
            <a:r>
              <a:rPr lang="en-US" sz="2000" dirty="0"/>
              <a:t>    Enter the average fuel efficiency of vehicles to be used in km/liter       12 km/l</a:t>
            </a:r>
          </a:p>
          <a:p>
            <a:r>
              <a:rPr lang="en-US" sz="2000" dirty="0"/>
              <a:t>3. Daily labor rate                                                                                      346 THB</a:t>
            </a:r>
          </a:p>
          <a:p>
            <a:r>
              <a:rPr lang="en-US" sz="2000" dirty="0"/>
              <a:t>    Salary of project staff/supervisor				     18,000 THB</a:t>
            </a:r>
          </a:p>
          <a:p>
            <a:r>
              <a:rPr lang="en-US" sz="2000" dirty="0"/>
              <a:t>    Total area to be restored					           20    ha</a:t>
            </a:r>
          </a:p>
          <a:p>
            <a:r>
              <a:rPr lang="en-US" sz="2000" dirty="0"/>
              <a:t>    Enter the annual inflation rate (forecast for next 2 years)	            3% /y</a:t>
            </a:r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00ED2B1C-C67D-EDDC-830E-79B637B452A3}"/>
              </a:ext>
            </a:extLst>
          </p:cNvPr>
          <p:cNvSpPr/>
          <p:nvPr/>
        </p:nvSpPr>
        <p:spPr>
          <a:xfrm>
            <a:off x="10647555" y="2396677"/>
            <a:ext cx="350981" cy="3713971"/>
          </a:xfrm>
          <a:prstGeom prst="rightBrace">
            <a:avLst>
              <a:gd name="adj1" fmla="val 0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437E8B-C383-157C-6A11-0E6DB6A714E5}"/>
              </a:ext>
            </a:extLst>
          </p:cNvPr>
          <p:cNvSpPr txBox="1"/>
          <p:nvPr/>
        </p:nvSpPr>
        <p:spPr>
          <a:xfrm>
            <a:off x="11014792" y="3938104"/>
            <a:ext cx="11772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???</a:t>
            </a:r>
          </a:p>
        </p:txBody>
      </p:sp>
    </p:spTree>
    <p:extLst>
      <p:ext uri="{BB962C8B-B14F-4D97-AF65-F5344CB8AC3E}">
        <p14:creationId xmlns:p14="http://schemas.microsoft.com/office/powerpoint/2010/main" val="93425125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ustom 2">
      <a:majorFont>
        <a:latin typeface="Helvetica Rounded"/>
        <a:ea typeface=""/>
        <a:cs typeface="Leelawadee UI"/>
      </a:majorFont>
      <a:minorFont>
        <a:latin typeface="Helvetica Light"/>
        <a:ea typeface=""/>
        <a:cs typeface="Leelawadee UI Semi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2583</TotalTime>
  <Words>1640</Words>
  <Application>Microsoft Office PowerPoint</Application>
  <PresentationFormat>Widescreen</PresentationFormat>
  <Paragraphs>210</Paragraphs>
  <Slides>46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Arial</vt:lpstr>
      <vt:lpstr>Calibri</vt:lpstr>
      <vt:lpstr>Helvetica Light</vt:lpstr>
      <vt:lpstr>Helvetica Rounded</vt:lpstr>
      <vt:lpstr>Office Theme</vt:lpstr>
      <vt:lpstr>Costs and benefits of forest restoration - ecological, social, and economic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Costs and benefits of forest restoration - ecological, social, and economic</dc:title>
  <dc:creator>Kittiyut Punchay</dc:creator>
  <cp:lastModifiedBy>Stephen Elliott</cp:lastModifiedBy>
  <cp:revision>13</cp:revision>
  <dcterms:created xsi:type="dcterms:W3CDTF">2022-07-12T11:50:49Z</dcterms:created>
  <dcterms:modified xsi:type="dcterms:W3CDTF">2022-09-13T13:16:56Z</dcterms:modified>
</cp:coreProperties>
</file>