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1139" r:id="rId2"/>
    <p:sldId id="1347" r:id="rId3"/>
    <p:sldId id="1348" r:id="rId4"/>
    <p:sldId id="1349" r:id="rId5"/>
    <p:sldId id="1353" r:id="rId6"/>
    <p:sldId id="1350" r:id="rId7"/>
    <p:sldId id="1352" r:id="rId8"/>
    <p:sldId id="1351" r:id="rId9"/>
    <p:sldId id="1355" r:id="rId10"/>
    <p:sldId id="1356" r:id="rId11"/>
    <p:sldId id="1358" r:id="rId12"/>
    <p:sldId id="1360" r:id="rId13"/>
    <p:sldId id="1359" r:id="rId14"/>
    <p:sldId id="1357" r:id="rId15"/>
    <p:sldId id="1354" r:id="rId16"/>
    <p:sldId id="1362" r:id="rId17"/>
    <p:sldId id="1365" r:id="rId18"/>
    <p:sldId id="1363" r:id="rId19"/>
    <p:sldId id="1367" r:id="rId20"/>
    <p:sldId id="1366" r:id="rId21"/>
    <p:sldId id="1369" r:id="rId22"/>
    <p:sldId id="1255" r:id="rId23"/>
    <p:sldId id="1257" r:id="rId24"/>
    <p:sldId id="1370" r:id="rId25"/>
    <p:sldId id="1258" r:id="rId26"/>
    <p:sldId id="1259" r:id="rId27"/>
    <p:sldId id="1260" r:id="rId28"/>
    <p:sldId id="1076" r:id="rId29"/>
    <p:sldId id="1189" r:id="rId30"/>
  </p:sldIdLst>
  <p:sldSz cx="12192000" cy="6858000"/>
  <p:notesSz cx="7100888" cy="10231438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th-TH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FFFF00"/>
    <a:srgbClr val="FF9900"/>
    <a:srgbClr val="326A00"/>
    <a:srgbClr val="2C5C00"/>
    <a:srgbClr val="2F6200"/>
    <a:srgbClr val="002E00"/>
    <a:srgbClr val="000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30" autoAdjust="0"/>
    <p:restoredTop sz="94136" autoAdjust="0"/>
  </p:normalViewPr>
  <p:slideViewPr>
    <p:cSldViewPr>
      <p:cViewPr varScale="1">
        <p:scale>
          <a:sx n="74" d="100"/>
          <a:sy n="74" d="100"/>
        </p:scale>
        <p:origin x="634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2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4100"/>
            <a:ext cx="5208588" cy="4306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4288" tIns="46317" rIns="94288" bIns="463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notes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63538" y="892175"/>
            <a:ext cx="6375400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618288" y="9810750"/>
            <a:ext cx="409575" cy="320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4288" tIns="46317" rIns="94288" bIns="46317" anchor="ctr">
            <a:spAutoFit/>
          </a:bodyPr>
          <a:lstStyle/>
          <a:p>
            <a:pPr algn="r" defTabSz="952500"/>
            <a:fld id="{A99F8D3F-8A54-480F-9B75-A75A75D903D6}" type="slidenum">
              <a:rPr lang="en-US" sz="1500" b="0">
                <a:effectLst/>
                <a:latin typeface="Times New Roman" pitchFamily="18" charset="0"/>
              </a:rPr>
              <a:pPr algn="r" defTabSz="952500"/>
              <a:t>‹#›</a:t>
            </a:fld>
            <a:endParaRPr lang="th-TH" sz="1500" b="0">
              <a:effectLst/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ln w="9525"/>
        </p:spPr>
        <p:txBody>
          <a:bodyPr/>
          <a:lstStyle/>
          <a:p>
            <a:pPr>
              <a:defRPr/>
            </a:pPr>
            <a:endParaRPr lang="en-US" dirty="0">
              <a:latin typeface="+mj-lt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44905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6786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1726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>
              <a:latin typeface="Arial" charset="0"/>
            </a:endParaRPr>
          </a:p>
        </p:txBody>
      </p:sp>
      <p:sp>
        <p:nvSpPr>
          <p:cNvPr id="156676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022194" y="9718091"/>
            <a:ext cx="3077051" cy="511572"/>
          </a:xfrm>
          <a:prstGeom prst="rect">
            <a:avLst/>
          </a:prstGeom>
          <a:noFill/>
        </p:spPr>
        <p:txBody>
          <a:bodyPr lIns="95280" tIns="47640" rIns="95280" bIns="47640"/>
          <a:lstStyle/>
          <a:p>
            <a:fld id="{8D8B7EA9-C81C-4E53-B67C-DDC72C8A3716}" type="slidenum">
              <a:rPr lang="en-US" smtClean="0">
                <a:latin typeface="Arial" charset="0"/>
              </a:rPr>
              <a:pPr/>
              <a:t>22</a:t>
            </a:fld>
            <a:endParaRPr lang="th-TH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>
              <a:latin typeface="Arial" charset="0"/>
            </a:endParaRPr>
          </a:p>
        </p:txBody>
      </p:sp>
      <p:sp>
        <p:nvSpPr>
          <p:cNvPr id="15770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022194" y="9718091"/>
            <a:ext cx="3077051" cy="511572"/>
          </a:xfrm>
          <a:prstGeom prst="rect">
            <a:avLst/>
          </a:prstGeom>
          <a:noFill/>
        </p:spPr>
        <p:txBody>
          <a:bodyPr lIns="95280" tIns="47640" rIns="95280" bIns="47640"/>
          <a:lstStyle/>
          <a:p>
            <a:fld id="{0E1CBA54-FA59-4363-A69C-23467DEC37C3}" type="slidenum">
              <a:rPr lang="en-US" smtClean="0">
                <a:latin typeface="Arial" charset="0"/>
              </a:rPr>
              <a:pPr/>
              <a:t>23</a:t>
            </a:fld>
            <a:endParaRPr lang="th-TH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3950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40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42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51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06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662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32941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rru.org/projects/young-forest-restorer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wmf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www.forru.org/projects/young-forest-restorer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rru.org/" TargetMode="External"/><Relationship Id="rId7" Type="http://schemas.microsoft.com/office/2007/relationships/hdphoto" Target="../media/hdphoto1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Text Box 2"/>
          <p:cNvSpPr txBox="1">
            <a:spLocks noChangeArrowheads="1"/>
          </p:cNvSpPr>
          <p:nvPr/>
        </p:nvSpPr>
        <p:spPr bwMode="auto">
          <a:xfrm>
            <a:off x="690060" y="2161026"/>
            <a:ext cx="11410545" cy="193899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000" b="1" cap="small" dirty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Establishing and Running a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000" b="1" cap="small" dirty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Forest Restoration Research Unit</a:t>
            </a:r>
            <a:endParaRPr lang="en-US" sz="2000" b="1" cap="small" dirty="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560132" name="Text Box 4"/>
          <p:cNvSpPr txBox="1">
            <a:spLocks noChangeArrowheads="1"/>
          </p:cNvSpPr>
          <p:nvPr/>
        </p:nvSpPr>
        <p:spPr bwMode="auto">
          <a:xfrm>
            <a:off x="165371" y="4910976"/>
            <a:ext cx="6643991" cy="18158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The Forest Restoration Research Unit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Biology Department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Faculty of Science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Chiang Mai University</a:t>
            </a:r>
            <a:endParaRPr lang="en-US" sz="2800" b="1" dirty="0">
              <a:solidFill>
                <a:srgbClr val="F6EF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3035659" y="182007"/>
            <a:ext cx="6120680" cy="70173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indent="-268288" eaLnBrk="0" fontAlgn="base" hangingPunct="0">
              <a:lnSpc>
                <a:spcPct val="90000"/>
              </a:lnSpc>
              <a:spcAft>
                <a:spcPct val="0"/>
              </a:spcAft>
              <a:defRPr/>
            </a:pPr>
            <a:r>
              <a:rPr lang="en-GB" sz="4400" b="1" dirty="0">
                <a:solidFill>
                  <a:srgbClr val="00FF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Website: www.forru.org</a:t>
            </a:r>
            <a:endParaRPr lang="en-US" sz="4400" b="1" dirty="0">
              <a:solidFill>
                <a:srgbClr val="00FF00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15147" y="234250"/>
            <a:ext cx="17823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800" b="1" dirty="0">
                <a:solidFill>
                  <a:srgbClr val="A2FF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Forru Cmu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469" t="6319" r="12935" b="17874"/>
          <a:stretch/>
        </p:blipFill>
        <p:spPr>
          <a:xfrm>
            <a:off x="9654557" y="224712"/>
            <a:ext cx="600664" cy="6006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0DECD8-9E1D-B3EB-644C-3EC0691473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94534" y="131142"/>
            <a:ext cx="2298470" cy="150519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CEE57BA-D540-46A4-EABE-E59E23EF9D52}"/>
              </a:ext>
            </a:extLst>
          </p:cNvPr>
          <p:cNvSpPr txBox="1"/>
          <p:nvPr/>
        </p:nvSpPr>
        <p:spPr>
          <a:xfrm>
            <a:off x="7182833" y="6038975"/>
            <a:ext cx="47099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small" spc="0" normalizeH="0" baseline="0" noProof="0" dirty="0">
                <a:ln>
                  <a:noFill/>
                </a:ln>
                <a:solidFill>
                  <a:srgbClr val="E3E500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Assoc. Prof. Stephen Elliott</a:t>
            </a:r>
            <a:endParaRPr kumimoji="0" lang="en-GB" sz="2400" b="1" i="1" u="none" strike="noStrike" kern="1200" cap="none" spc="0" normalizeH="0" baseline="0" noProof="0" dirty="0">
              <a:ln>
                <a:noFill/>
              </a:ln>
              <a:solidFill>
                <a:srgbClr val="E3E500">
                  <a:lumMod val="20000"/>
                  <a:lumOff val="80000"/>
                </a:srgbClr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184375"/>
      </p:ext>
    </p:extLst>
  </p:cSld>
  <p:clrMapOvr>
    <a:masterClrMapping/>
  </p:clrMapOvr>
  <p:transition advTm="256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8104304-8E09-5AAA-9F4B-5B4F4F5E1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0"/>
            <a:ext cx="7824192" cy="5734201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D8E55194-4B8B-E58E-A343-5FE9098C9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684" y="1916832"/>
            <a:ext cx="3960440" cy="707886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pPr algn="l"/>
            <a:r>
              <a:rPr lang="en-US" altLang="en-US" sz="4000" b="1" u="none" kern="1200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Research Nursery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5E151F-103C-169F-58A3-6CB4EEE97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85833"/>
            <a:ext cx="12192000" cy="124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1509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0FDB7D71-9617-88BE-8FA0-D5EF1B363F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123400"/>
            <a:ext cx="7459039" cy="1323439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pPr algn="l"/>
            <a:r>
              <a:rPr lang="en-US" altLang="en-US" sz="4000" b="1" u="none" kern="1200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Herbarium – to ensure correct identification of tree species …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A98CC1-D123-032D-95C9-96A73CBCE9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2309072"/>
            <a:ext cx="5414668" cy="3673247"/>
          </a:xfrm>
          <a:prstGeom prst="rect">
            <a:avLst/>
          </a:prstGeom>
        </p:spPr>
      </p:pic>
      <p:pic>
        <p:nvPicPr>
          <p:cNvPr id="9" name="Picture 15" descr="max and pranee.jpg">
            <a:extLst>
              <a:ext uri="{FF2B5EF4-FFF2-40B4-BE49-F238E27FC236}">
                <a16:creationId xmlns:a16="http://schemas.microsoft.com/office/drawing/2014/main" id="{9F8D78D5-6A74-CF8E-37A5-3CFF397F47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/>
          <a:srcRect t="8586"/>
          <a:stretch/>
        </p:blipFill>
        <p:spPr bwMode="auto">
          <a:xfrm>
            <a:off x="119336" y="1556792"/>
            <a:ext cx="7128792" cy="5177808"/>
          </a:xfrm>
          <a:prstGeom prst="rect">
            <a:avLst/>
          </a:prstGeom>
        </p:spPr>
      </p:pic>
      <p:pic>
        <p:nvPicPr>
          <p:cNvPr id="10" name="Picture 16" descr="Xanthophylum virens specimen.jpg">
            <a:extLst>
              <a:ext uri="{FF2B5EF4-FFF2-40B4-BE49-F238E27FC236}">
                <a16:creationId xmlns:a16="http://schemas.microsoft.com/office/drawing/2014/main" id="{967F0A59-7641-E2EA-C5AB-63D2051A83C3}"/>
              </a:ext>
            </a:extLst>
          </p:cNvPr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794399" y="188640"/>
            <a:ext cx="4278265" cy="648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79697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2B1410D-E6F7-C707-0DD5-534C04D19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866" y="2291679"/>
            <a:ext cx="11164267" cy="43056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3C38B5-0891-25FE-4F4A-DAA6442737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60648"/>
            <a:ext cx="4536504" cy="3077511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FE01AB49-AAC0-C841-4671-2CA8E96C4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8048" y="764704"/>
            <a:ext cx="4824536" cy="707886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pPr algn="l"/>
            <a:r>
              <a:rPr lang="en-US" altLang="en-US" sz="4000" b="1" u="none" kern="1200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… and their seedlings.</a:t>
            </a:r>
          </a:p>
        </p:txBody>
      </p:sp>
    </p:spTree>
    <p:extLst>
      <p:ext uri="{BB962C8B-B14F-4D97-AF65-F5344CB8AC3E}">
        <p14:creationId xmlns:p14="http://schemas.microsoft.com/office/powerpoint/2010/main" val="310808396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408FA5-0E25-A634-69D2-2927FC1B83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3" t="4459" r="10053" b="3309"/>
          <a:stretch/>
        </p:blipFill>
        <p:spPr>
          <a:xfrm>
            <a:off x="707740" y="-21337"/>
            <a:ext cx="10776520" cy="6879337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B308DCF6-5BFA-E26D-61C1-6B8259E79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360" y="116632"/>
            <a:ext cx="2520280" cy="707886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pPr algn="l"/>
            <a:r>
              <a:rPr lang="en-US" altLang="en-US" sz="4000" b="1" u="none" kern="1200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Seed Bank</a:t>
            </a:r>
          </a:p>
        </p:txBody>
      </p:sp>
    </p:spTree>
    <p:extLst>
      <p:ext uri="{BB962C8B-B14F-4D97-AF65-F5344CB8AC3E}">
        <p14:creationId xmlns:p14="http://schemas.microsoft.com/office/powerpoint/2010/main" val="179149522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54A626-7DF5-5A11-8B6B-0BA4798E1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04FE56AE-EE40-B38D-0786-381CBCF63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7848" y="1556792"/>
            <a:ext cx="4968552" cy="707886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pPr algn="l"/>
            <a:r>
              <a:rPr lang="en-US" altLang="en-US" sz="4000" b="1" u="none" kern="1200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Field Trial Plot System</a:t>
            </a:r>
          </a:p>
        </p:txBody>
      </p:sp>
    </p:spTree>
    <p:extLst>
      <p:ext uri="{BB962C8B-B14F-4D97-AF65-F5344CB8AC3E}">
        <p14:creationId xmlns:p14="http://schemas.microsoft.com/office/powerpoint/2010/main" val="69951610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73180F3-EC47-7E5C-4D75-300CCAEA54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41018"/>
            <a:ext cx="10873208" cy="677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5281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Text Box 2"/>
          <p:cNvSpPr txBox="1">
            <a:spLocks noChangeArrowheads="1"/>
          </p:cNvSpPr>
          <p:nvPr/>
        </p:nvSpPr>
        <p:spPr bwMode="auto">
          <a:xfrm>
            <a:off x="0" y="714331"/>
            <a:ext cx="1219200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Work at all levels</a:t>
            </a:r>
            <a:endParaRPr lang="en-US" sz="5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30851" name="Text Box 3"/>
          <p:cNvSpPr txBox="1">
            <a:spLocks noChangeArrowheads="1"/>
          </p:cNvSpPr>
          <p:nvPr/>
        </p:nvSpPr>
        <p:spPr bwMode="auto">
          <a:xfrm>
            <a:off x="623392" y="2204864"/>
            <a:ext cx="11305256" cy="397031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Align</a:t>
            </a:r>
            <a:r>
              <a:rPr lang="en-GB" sz="36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work of the FORRU with National Forest Policies and international obligations under international agreements CDB, climate change targets etc.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Work with management authorities of protected areas.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Work with communities – local knowledge, labour. source, test practicability of scientific outputs.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Bring in foreign expertise when necessary.</a:t>
            </a:r>
          </a:p>
        </p:txBody>
      </p:sp>
    </p:spTree>
    <p:extLst>
      <p:ext uri="{BB962C8B-B14F-4D97-AF65-F5344CB8AC3E}">
        <p14:creationId xmlns:p14="http://schemas.microsoft.com/office/powerpoint/2010/main" val="1187242212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DC639-F38F-1963-4364-292B637949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3"/>
          <a:stretch/>
        </p:blipFill>
        <p:spPr>
          <a:xfrm>
            <a:off x="7608168" y="0"/>
            <a:ext cx="4600208" cy="685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F2A39DD-77A6-EE8D-5433-B97FEDC448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264" y="0"/>
            <a:ext cx="2779904" cy="37065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1B8E26-5FE5-3AF3-2BC8-761A48282D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3"/>
          <a:stretch/>
        </p:blipFill>
        <p:spPr>
          <a:xfrm>
            <a:off x="175941" y="2767483"/>
            <a:ext cx="5560019" cy="3973886"/>
          </a:xfrm>
          <a:prstGeom prst="rect">
            <a:avLst/>
          </a:prstGeom>
        </p:spPr>
      </p:pic>
      <p:sp>
        <p:nvSpPr>
          <p:cNvPr id="19" name="Text Box 3">
            <a:extLst>
              <a:ext uri="{FF2B5EF4-FFF2-40B4-BE49-F238E27FC236}">
                <a16:creationId xmlns:a16="http://schemas.microsoft.com/office/drawing/2014/main" id="{1C050E22-EDFD-56FB-8F98-1FD1F2F5BA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376" y="476672"/>
            <a:ext cx="4191868" cy="175432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Develop a species#/ batch# system and label everything </a:t>
            </a:r>
          </a:p>
        </p:txBody>
      </p:sp>
    </p:spTree>
    <p:extLst>
      <p:ext uri="{BB962C8B-B14F-4D97-AF65-F5344CB8AC3E}">
        <p14:creationId xmlns:p14="http://schemas.microsoft.com/office/powerpoint/2010/main" val="1573901702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Text Box 2"/>
          <p:cNvSpPr txBox="1">
            <a:spLocks noChangeArrowheads="1"/>
          </p:cNvSpPr>
          <p:nvPr/>
        </p:nvSpPr>
        <p:spPr bwMode="auto">
          <a:xfrm>
            <a:off x="191344" y="116632"/>
            <a:ext cx="11881320" cy="707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Integrate all data easily accessed relational databases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63A512-EB6E-01D1-A0CE-4E07EC18A8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85110"/>
            <a:ext cx="3744416" cy="31760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23E897-1CD3-9792-AA45-0D51332563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" r="4042" b="-465"/>
          <a:stretch/>
        </p:blipFill>
        <p:spPr>
          <a:xfrm>
            <a:off x="3503712" y="3450084"/>
            <a:ext cx="4896544" cy="3253556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4F12495D-CE09-01D4-7967-72437EDAB8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867" y="1018435"/>
            <a:ext cx="3528392" cy="523220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r>
              <a:rPr lang="en-US" altLang="en-US" sz="2800" b="1" u="none" kern="1200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SPECIES DESCRIPTION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940AD0-91EF-12C1-1F0C-224A8F14BB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" t="3090" r="2968" b="7091"/>
          <a:stretch/>
        </p:blipFill>
        <p:spPr>
          <a:xfrm>
            <a:off x="7194213" y="1268760"/>
            <a:ext cx="4896544" cy="2736304"/>
          </a:xfrm>
          <a:prstGeom prst="rect">
            <a:avLst/>
          </a:prstGeom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id="{6DB7C547-1566-7FB7-6317-C67341F99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8967" y="2994557"/>
            <a:ext cx="2859509" cy="523220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pPr algn="l"/>
            <a:r>
              <a:rPr lang="en-US" altLang="en-US" sz="2800" b="1" u="none" kern="1200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SEED COLLECTION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0051AE3A-6484-8DC4-7136-D1EBFB453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8542" y="908086"/>
            <a:ext cx="3427886" cy="523220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pPr algn="l"/>
            <a:r>
              <a:rPr lang="en-US" altLang="en-US" sz="2800" b="1" u="none" kern="1200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SEED GERMINATION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85C350C3-8C48-60C4-B049-DA4E183627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6381" y="4227915"/>
            <a:ext cx="3384376" cy="230832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Use species#/ batch# system to link relational databases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445C721-3632-1987-BA1B-301F43FB4427}"/>
              </a:ext>
            </a:extLst>
          </p:cNvPr>
          <p:cNvSpPr/>
          <p:nvPr/>
        </p:nvSpPr>
        <p:spPr bwMode="auto">
          <a:xfrm>
            <a:off x="1199456" y="1418366"/>
            <a:ext cx="648072" cy="360366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cs typeface="Angsana New" pitchFamily="18" charset="-34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8F3A12C-0D0C-6283-9568-01B57BBF73B5}"/>
              </a:ext>
            </a:extLst>
          </p:cNvPr>
          <p:cNvSpPr/>
          <p:nvPr/>
        </p:nvSpPr>
        <p:spPr bwMode="auto">
          <a:xfrm>
            <a:off x="6629542" y="3607390"/>
            <a:ext cx="648072" cy="360366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cs typeface="Angsana New" pitchFamily="18" charset="-34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FBBCDCC-E60C-29E6-EE87-8F8A15881416}"/>
              </a:ext>
            </a:extLst>
          </p:cNvPr>
          <p:cNvSpPr/>
          <p:nvPr/>
        </p:nvSpPr>
        <p:spPr bwMode="auto">
          <a:xfrm>
            <a:off x="10272464" y="1354190"/>
            <a:ext cx="648072" cy="360366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6217292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Text Box 2"/>
          <p:cNvSpPr txBox="1">
            <a:spLocks noChangeArrowheads="1"/>
          </p:cNvSpPr>
          <p:nvPr/>
        </p:nvSpPr>
        <p:spPr bwMode="auto">
          <a:xfrm>
            <a:off x="191344" y="116632"/>
            <a:ext cx="11881320" cy="707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Develop species suitability scoring systems and indices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422A67-5331-A5F4-9BD0-CEF9A41A0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633" y="980728"/>
            <a:ext cx="9720734" cy="5615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81160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Text Box 2"/>
          <p:cNvSpPr txBox="1">
            <a:spLocks noChangeArrowheads="1"/>
          </p:cNvSpPr>
          <p:nvPr/>
        </p:nvSpPr>
        <p:spPr bwMode="auto">
          <a:xfrm>
            <a:off x="-2348" y="476672"/>
            <a:ext cx="1219200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Why are FORRU’s Needed?</a:t>
            </a:r>
            <a:endParaRPr lang="en-US" sz="5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30851" name="Text Box 3"/>
          <p:cNvSpPr txBox="1">
            <a:spLocks noChangeArrowheads="1"/>
          </p:cNvSpPr>
          <p:nvPr/>
        </p:nvSpPr>
        <p:spPr bwMode="auto">
          <a:xfrm>
            <a:off x="129328" y="1844824"/>
            <a:ext cx="11928648" cy="48013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65125" indent="-365125" algn="ctr"/>
            <a:r>
              <a:rPr lang="en-GB" sz="34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Most forestry research has concentrated on economic forestry: plantations, agro-forestry, community forestry etc.</a:t>
            </a:r>
          </a:p>
          <a:p>
            <a:pPr marL="365125" indent="-365125" algn="ctr"/>
            <a:endParaRPr lang="en-GB" sz="34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marL="365125" indent="-365125" algn="ctr"/>
            <a:r>
              <a:rPr lang="en-GB" sz="34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Thousands of “non-commercial” tropical forest tree species have never been studied.</a:t>
            </a:r>
          </a:p>
          <a:p>
            <a:pPr marL="365125" indent="-365125" algn="ctr"/>
            <a:endParaRPr lang="en-GB" sz="34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marL="365125" indent="-365125" algn="ctr"/>
            <a:r>
              <a:rPr lang="en-GB" sz="34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Taxonomy mostly known but reproductive ecology, cultivation methods and performance on exposed sites  poorly understood.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5467B00-4BDF-AA80-F2E7-4C5F76180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65"/>
            <a:ext cx="11305255" cy="647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212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Text Box 2"/>
          <p:cNvSpPr txBox="1">
            <a:spLocks noChangeArrowheads="1"/>
          </p:cNvSpPr>
          <p:nvPr/>
        </p:nvSpPr>
        <p:spPr bwMode="auto">
          <a:xfrm>
            <a:off x="0" y="476672"/>
            <a:ext cx="12192000" cy="1015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6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Education and Outreach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551074-6737-A784-98F5-BF2EFE5643A3}"/>
              </a:ext>
            </a:extLst>
          </p:cNvPr>
          <p:cNvSpPr txBox="1"/>
          <p:nvPr/>
        </p:nvSpPr>
        <p:spPr>
          <a:xfrm>
            <a:off x="263352" y="1857013"/>
            <a:ext cx="600909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Workshops for government officers, NGOs and community groups starting  forest restoration;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In-depth training in best practices for practitioners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On-site technical support for project implementors;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School events e.g. </a:t>
            </a:r>
            <a:r>
              <a:rPr lang="en-US" sz="32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hlinkClick r:id="rId3"/>
              </a:rPr>
              <a:t>YFR project</a:t>
            </a:r>
            <a:endParaRPr lang="en-GB" sz="32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423A81-8FF0-3D31-681E-C1C2FB91AD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04376" y="2041124"/>
            <a:ext cx="5669990" cy="425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484071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6" descr="thai scan light"/>
          <p:cNvPicPr>
            <a:picLocks noChangeAspect="1" noChangeArrowheads="1"/>
          </p:cNvPicPr>
          <p:nvPr/>
        </p:nvPicPr>
        <p:blipFill>
          <a:blip r:embed="rId3" cstate="screen">
            <a:lum bright="-6000" contrast="20000"/>
          </a:blip>
          <a:srcRect/>
          <a:stretch>
            <a:fillRect/>
          </a:stretch>
        </p:blipFill>
        <p:spPr bwMode="auto">
          <a:xfrm>
            <a:off x="7464391" y="116632"/>
            <a:ext cx="2360262" cy="3240360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31749" name="Picture 27" descr="english scan light"/>
          <p:cNvPicPr>
            <a:picLocks noChangeAspect="1" noChangeArrowheads="1"/>
          </p:cNvPicPr>
          <p:nvPr/>
        </p:nvPicPr>
        <p:blipFill>
          <a:blip r:embed="rId4" cstate="screen">
            <a:lum bright="-6000" contrast="20000"/>
          </a:blip>
          <a:srcRect/>
          <a:stretch>
            <a:fillRect/>
          </a:stretch>
        </p:blipFill>
        <p:spPr bwMode="auto">
          <a:xfrm>
            <a:off x="1560563" y="982209"/>
            <a:ext cx="4045799" cy="5657972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11" name="Picture 39" descr="Veitnam cover.jpg"/>
          <p:cNvPicPr>
            <a:picLocks noChangeAspect="1"/>
          </p:cNvPicPr>
          <p:nvPr/>
        </p:nvPicPr>
        <p:blipFill>
          <a:blip r:embed="rId5" cstate="screen">
            <a:lum bright="-6000" contrast="20000"/>
          </a:blip>
          <a:srcRect/>
          <a:stretch>
            <a:fillRect/>
          </a:stretch>
        </p:blipFill>
        <p:spPr bwMode="auto">
          <a:xfrm>
            <a:off x="9751546" y="116632"/>
            <a:ext cx="2286016" cy="3214710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12" name="Picture 40" descr="Lao Cover.jpg"/>
          <p:cNvPicPr>
            <a:picLocks noChangeAspect="1"/>
          </p:cNvPicPr>
          <p:nvPr/>
        </p:nvPicPr>
        <p:blipFill>
          <a:blip r:embed="rId6" cstate="screen">
            <a:lum bright="-6000" contrast="20000"/>
          </a:blip>
          <a:srcRect/>
          <a:stretch>
            <a:fillRect/>
          </a:stretch>
        </p:blipFill>
        <p:spPr bwMode="auto">
          <a:xfrm>
            <a:off x="7465530" y="3429000"/>
            <a:ext cx="2286016" cy="3214710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" name="Picture 24" descr="khmer scan light"/>
          <p:cNvPicPr>
            <a:picLocks noChangeAspect="1" noChangeArrowheads="1"/>
          </p:cNvPicPr>
          <p:nvPr/>
        </p:nvPicPr>
        <p:blipFill>
          <a:blip r:embed="rId7" cstate="screen">
            <a:lum bright="-6000" contrast="20000"/>
          </a:blip>
          <a:srcRect/>
          <a:stretch>
            <a:fillRect/>
          </a:stretch>
        </p:blipFill>
        <p:spPr bwMode="auto">
          <a:xfrm>
            <a:off x="9751514" y="3429000"/>
            <a:ext cx="2286016" cy="3214710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5" name="Picture 25" descr="chinese scan light"/>
          <p:cNvPicPr>
            <a:picLocks noChangeAspect="1" noChangeArrowheads="1"/>
          </p:cNvPicPr>
          <p:nvPr/>
        </p:nvPicPr>
        <p:blipFill>
          <a:blip r:embed="rId8" cstate="screen">
            <a:lum bright="-6000" contrast="20000"/>
          </a:blip>
          <a:srcRect/>
          <a:stretch>
            <a:fillRect/>
          </a:stretch>
        </p:blipFill>
        <p:spPr bwMode="auto">
          <a:xfrm>
            <a:off x="8608538" y="1928802"/>
            <a:ext cx="2286016" cy="3175000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263352" y="116632"/>
            <a:ext cx="4429156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68288" indent="-268288"/>
            <a:r>
              <a:rPr lang="en-US" sz="3200" dirty="0">
                <a:solidFill>
                  <a:srgbClr val="FFFF99"/>
                </a:solidFill>
                <a:latin typeface="Calibri" pitchFamily="34" charset="0"/>
              </a:rPr>
              <a:t>Accessible publications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7464391" y="5809184"/>
            <a:ext cx="4608512" cy="830997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indent="-268288" algn="ctr">
              <a:spcBef>
                <a:spcPts val="0"/>
              </a:spcBef>
              <a:defRPr/>
            </a:pP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Translated into most </a:t>
            </a:r>
          </a:p>
          <a:p>
            <a:pPr marL="268288" indent="-268288" algn="ctr">
              <a:spcBef>
                <a:spcPts val="0"/>
              </a:spcBef>
              <a:defRPr/>
            </a:pP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regional languages,</a:t>
            </a: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1627462" y="4952461"/>
            <a:ext cx="3929090" cy="923330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indent="-268288" algn="ctr">
              <a:spcBef>
                <a:spcPts val="0"/>
              </a:spcBef>
              <a:defRPr/>
            </a:pPr>
            <a:r>
              <a:rPr lang="en-US" sz="27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Download free from:</a:t>
            </a:r>
          </a:p>
          <a:p>
            <a:pPr marL="268288" indent="-268288" algn="ctr">
              <a:spcBef>
                <a:spcPts val="0"/>
              </a:spcBef>
              <a:defRPr/>
            </a:pPr>
            <a:r>
              <a:rPr lang="en-US" sz="27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 www.forru.org</a:t>
            </a:r>
            <a:endParaRPr lang="th-TH" sz="2700" dirty="0" err="1">
              <a:solidFill>
                <a:schemeClr val="accent6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8" dur="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" dur="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1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51" y="989925"/>
            <a:ext cx="7862929" cy="1857388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en-US" b="1" dirty="0">
                <a:solidFill>
                  <a:srgbClr val="FFFF66"/>
                </a:solidFill>
                <a:effectLst/>
                <a:latin typeface="Calibri" pitchFamily="34" charset="0"/>
              </a:rPr>
              <a:t>A manual of research methods.</a:t>
            </a: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en-US" b="1" dirty="0">
                <a:solidFill>
                  <a:srgbClr val="FFFF66"/>
                </a:solidFill>
                <a:effectLst/>
                <a:latin typeface="Calibri" pitchFamily="34" charset="0"/>
              </a:rPr>
              <a:t>To start FORRU’s for other forest ecosystems.</a:t>
            </a:r>
            <a:endParaRPr lang="th-TH" b="1" dirty="0">
              <a:solidFill>
                <a:srgbClr val="FFFF66"/>
              </a:solidFill>
              <a:effectLst/>
              <a:latin typeface="Calibri" pitchFamily="34" charset="0"/>
            </a:endParaRPr>
          </a:p>
        </p:txBody>
      </p:sp>
      <p:pic>
        <p:nvPicPr>
          <p:cNvPr id="86020" name="Picture 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-1771260">
            <a:off x="888314" y="3075936"/>
            <a:ext cx="2478363" cy="353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1" name="Picture 9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68610" y="2668419"/>
            <a:ext cx="2507310" cy="3589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2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1781375">
            <a:off x="4871869" y="3059691"/>
            <a:ext cx="2382613" cy="3433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RfRTFE front cover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88834" y="245357"/>
            <a:ext cx="3678522" cy="5271875"/>
          </a:xfrm>
          <a:prstGeom prst="rect">
            <a:avLst/>
          </a:prstGeom>
          <a:ln w="38100">
            <a:solidFill>
              <a:srgbClr val="E9F769"/>
            </a:solidFill>
          </a:ln>
          <a:effectLst>
            <a:outerShdw blurRad="292100" dist="241300" dir="1800000" sx="104000" sy="104000" algn="tl" rotWithShape="0">
              <a:srgbClr val="003300">
                <a:alpha val="64706"/>
              </a:srgbClr>
            </a:outerShdw>
          </a:effec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8095154" y="5708362"/>
            <a:ext cx="3929090" cy="923330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indent="-268288" algn="ctr">
              <a:spcBef>
                <a:spcPts val="0"/>
              </a:spcBef>
              <a:defRPr/>
            </a:pPr>
            <a:r>
              <a:rPr lang="en-US" sz="27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Download free from:</a:t>
            </a:r>
          </a:p>
          <a:p>
            <a:pPr marL="268288" indent="-268288" algn="ctr">
              <a:spcBef>
                <a:spcPts val="0"/>
              </a:spcBef>
              <a:defRPr/>
            </a:pPr>
            <a:r>
              <a:rPr lang="en-US" sz="27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 www.forru.org</a:t>
            </a:r>
            <a:endParaRPr lang="th-TH" sz="2700" dirty="0" err="1">
              <a:solidFill>
                <a:schemeClr val="accent6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61125" y="71414"/>
            <a:ext cx="7752183" cy="7694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4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Passing on generic knowledge</a:t>
            </a:r>
            <a:endParaRPr lang="en-US" sz="40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0" y="6257925"/>
            <a:ext cx="7752184" cy="50783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indent="-268288" algn="ctr">
              <a:spcBef>
                <a:spcPts val="0"/>
              </a:spcBef>
              <a:defRPr/>
            </a:pPr>
            <a:r>
              <a:rPr lang="en-US" sz="27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Thai, English, Khmer, Lao, Chinese &amp; Indonesian </a:t>
            </a:r>
            <a:endParaRPr lang="th-TH" sz="2700" dirty="0" err="1">
              <a:solidFill>
                <a:schemeClr val="accent6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087CEF55-5685-87C5-6EBE-09C869BF5B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9065"/>
          <a:stretch/>
        </p:blipFill>
        <p:spPr>
          <a:xfrm>
            <a:off x="335360" y="-5099"/>
            <a:ext cx="6023992" cy="6826101"/>
          </a:xfrm>
          <a:prstGeom prst="rect">
            <a:avLst/>
          </a:prstGeom>
        </p:spPr>
      </p:pic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9EC8D0BE-2042-61E3-BD83-9228BE13C5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0"/>
            <a:ext cx="5224426" cy="6858000"/>
          </a:xfrm>
          <a:prstGeom prst="rect">
            <a:avLst/>
          </a:prstGeom>
        </p:spPr>
      </p:pic>
      <p:sp>
        <p:nvSpPr>
          <p:cNvPr id="4" name="Text Box 14">
            <a:extLst>
              <a:ext uri="{FF2B5EF4-FFF2-40B4-BE49-F238E27FC236}">
                <a16:creationId xmlns:a16="http://schemas.microsoft.com/office/drawing/2014/main" id="{3463E07F-426D-776C-C82B-C0DA7CBF2F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3095" y="5517232"/>
            <a:ext cx="6120680" cy="70173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indent="-268288" eaLnBrk="0" fontAlgn="base" hangingPunct="0">
              <a:lnSpc>
                <a:spcPct val="90000"/>
              </a:lnSpc>
              <a:spcAft>
                <a:spcPct val="0"/>
              </a:spcAft>
              <a:defRPr/>
            </a:pPr>
            <a:r>
              <a:rPr lang="en-GB" sz="4400" b="1" dirty="0">
                <a:solidFill>
                  <a:srgbClr val="00FF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Website: www.forru.org</a:t>
            </a:r>
            <a:endParaRPr lang="en-US" sz="4400" b="1" dirty="0">
              <a:solidFill>
                <a:srgbClr val="00FF00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55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2" descr="DSCF0008"/>
          <p:cNvPicPr>
            <a:picLocks noChangeAspect="1" noChangeArrowheads="1"/>
          </p:cNvPicPr>
          <p:nvPr/>
        </p:nvPicPr>
        <p:blipFill>
          <a:blip r:embed="rId2" cstate="screen">
            <a:lum/>
          </a:blip>
          <a:srcRect/>
          <a:stretch>
            <a:fillRect/>
          </a:stretch>
        </p:blipFill>
        <p:spPr bwMode="auto">
          <a:xfrm>
            <a:off x="1809750" y="3091664"/>
            <a:ext cx="4714878" cy="3552046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  <p:sp>
        <p:nvSpPr>
          <p:cNvPr id="6" name="Rectangle 49"/>
          <p:cNvSpPr>
            <a:spLocks noChangeArrowheads="1"/>
          </p:cNvSpPr>
          <p:nvPr/>
        </p:nvSpPr>
        <p:spPr bwMode="auto">
          <a:xfrm>
            <a:off x="3024166" y="142854"/>
            <a:ext cx="5857916" cy="161582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3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 FORRU for S. Thailand – Krabi, critically endangered tropical lowland evergreen forest.</a:t>
            </a:r>
          </a:p>
        </p:txBody>
      </p:sp>
      <p:pic>
        <p:nvPicPr>
          <p:cNvPr id="8" name="Picture 9" descr="darwinnewlogo"/>
          <p:cNvPicPr>
            <a:picLocks noChangeAspect="1" noChangeArrowheads="1"/>
          </p:cNvPicPr>
          <p:nvPr/>
        </p:nvPicPr>
        <p:blipFill>
          <a:blip r:embed="rId3" cstate="screen">
            <a:lum/>
          </a:blip>
          <a:srcRect/>
          <a:stretch>
            <a:fillRect/>
          </a:stretch>
        </p:blipFill>
        <p:spPr bwMode="auto">
          <a:xfrm>
            <a:off x="1666854" y="139690"/>
            <a:ext cx="1285874" cy="1610200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  <p:pic>
        <p:nvPicPr>
          <p:cNvPr id="10" name="Picture 9" descr="P9240283.JPG"/>
          <p:cNvPicPr>
            <a:picLocks noChangeAspect="1"/>
          </p:cNvPicPr>
          <p:nvPr/>
        </p:nvPicPr>
        <p:blipFill>
          <a:blip r:embed="rId4" cstate="screen">
            <a:lum/>
          </a:blip>
          <a:stretch>
            <a:fillRect/>
          </a:stretch>
        </p:blipFill>
        <p:spPr>
          <a:xfrm>
            <a:off x="7096132" y="2143117"/>
            <a:ext cx="3357568" cy="4476757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  <p:pic>
        <p:nvPicPr>
          <p:cNvPr id="7" name="Picture 4" descr="Gurney's Pitta.jpg"/>
          <p:cNvPicPr>
            <a:picLocks noChangeAspect="1"/>
          </p:cNvPicPr>
          <p:nvPr/>
        </p:nvPicPr>
        <p:blipFill>
          <a:blip r:embed="rId5" cstate="screen">
            <a:lum/>
          </a:blip>
          <a:srcRect/>
          <a:stretch>
            <a:fillRect/>
          </a:stretch>
        </p:blipFill>
        <p:spPr bwMode="auto">
          <a:xfrm>
            <a:off x="8810644" y="146557"/>
            <a:ext cx="1715906" cy="1710344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  <p:sp>
        <p:nvSpPr>
          <p:cNvPr id="11" name="Rectangle 10"/>
          <p:cNvSpPr/>
          <p:nvPr/>
        </p:nvSpPr>
        <p:spPr>
          <a:xfrm>
            <a:off x="1809720" y="1928803"/>
            <a:ext cx="52864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280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Ecological restoration focused on a flagship species – Gurney’s </a:t>
            </a:r>
            <a:r>
              <a:rPr lang="en-GB" sz="2800" dirty="0" err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Pitta</a:t>
            </a:r>
            <a:r>
              <a:rPr lang="en-GB" sz="280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.</a:t>
            </a:r>
            <a:endParaRPr lang="en-US" sz="28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9"/>
          <p:cNvSpPr>
            <a:spLocks noChangeArrowheads="1"/>
          </p:cNvSpPr>
          <p:nvPr/>
        </p:nvSpPr>
        <p:spPr bwMode="auto">
          <a:xfrm>
            <a:off x="2666976" y="106426"/>
            <a:ext cx="7929618" cy="110799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3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 FORRU for the Western Forest Complex – for Elephants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666976" y="1184491"/>
            <a:ext cx="60722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280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Reducing elephant-human conflicts around </a:t>
            </a:r>
            <a:r>
              <a:rPr lang="en-GB" sz="2800" dirty="0" err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Salak</a:t>
            </a:r>
            <a:r>
              <a:rPr lang="en-GB" sz="280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GB" sz="2800" dirty="0" err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Pra</a:t>
            </a:r>
            <a:r>
              <a:rPr lang="en-GB" sz="280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Wildlife Sanctuary. Forest corridors for elephant migration.</a:t>
            </a:r>
            <a:endParaRPr lang="en-US" sz="28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9" name="Picture 8" descr="PC160065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666876" y="190520"/>
            <a:ext cx="928662" cy="1238216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  <p:pic>
        <p:nvPicPr>
          <p:cNvPr id="13" name="Picture 12" descr="P9300115.JPG"/>
          <p:cNvPicPr>
            <a:picLocks noChangeAspect="1"/>
          </p:cNvPicPr>
          <p:nvPr/>
        </p:nvPicPr>
        <p:blipFill>
          <a:blip r:embed="rId3" cstate="screen">
            <a:lum/>
          </a:blip>
          <a:srcRect/>
          <a:stretch>
            <a:fillRect/>
          </a:stretch>
        </p:blipFill>
        <p:spPr>
          <a:xfrm>
            <a:off x="4810117" y="2643182"/>
            <a:ext cx="2786083" cy="4000528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  <p:pic>
        <p:nvPicPr>
          <p:cNvPr id="14" name="Picture 13" descr="P9300136.JPG"/>
          <p:cNvPicPr>
            <a:picLocks noChangeAspect="1"/>
          </p:cNvPicPr>
          <p:nvPr/>
        </p:nvPicPr>
        <p:blipFill>
          <a:blip r:embed="rId4" cstate="screen">
            <a:lum/>
          </a:blip>
          <a:srcRect/>
          <a:stretch>
            <a:fillRect/>
          </a:stretch>
        </p:blipFill>
        <p:spPr>
          <a:xfrm>
            <a:off x="1788740" y="2643183"/>
            <a:ext cx="2807062" cy="3976715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  <p:pic>
        <p:nvPicPr>
          <p:cNvPr id="16" name="Picture 15" descr="PC170024.jpg"/>
          <p:cNvPicPr>
            <a:picLocks noChangeAspect="1"/>
          </p:cNvPicPr>
          <p:nvPr/>
        </p:nvPicPr>
        <p:blipFill>
          <a:blip r:embed="rId5" cstate="screen">
            <a:lum/>
          </a:blip>
          <a:srcRect/>
          <a:stretch>
            <a:fillRect/>
          </a:stretch>
        </p:blipFill>
        <p:spPr>
          <a:xfrm>
            <a:off x="7893380" y="2643183"/>
            <a:ext cx="2560339" cy="4000529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  <p:pic>
        <p:nvPicPr>
          <p:cNvPr id="226306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666845" y="1785926"/>
            <a:ext cx="931941" cy="1143008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  <p:pic>
        <p:nvPicPr>
          <p:cNvPr id="226308" name="Picture 4" descr="Wild ele at Nong Rai Prik 12 June 07 (20%+crop)"/>
          <p:cNvPicPr>
            <a:picLocks noChangeAspect="1" noChangeArrowheads="1"/>
          </p:cNvPicPr>
          <p:nvPr/>
        </p:nvPicPr>
        <p:blipFill>
          <a:blip r:embed="rId7" cstate="screen">
            <a:lum/>
          </a:blip>
          <a:srcRect/>
          <a:stretch>
            <a:fillRect/>
          </a:stretch>
        </p:blipFill>
        <p:spPr bwMode="auto">
          <a:xfrm>
            <a:off x="8667768" y="785795"/>
            <a:ext cx="1809742" cy="1704975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9"/>
          <p:cNvSpPr>
            <a:spLocks noChangeArrowheads="1"/>
          </p:cNvSpPr>
          <p:nvPr/>
        </p:nvSpPr>
        <p:spPr bwMode="auto">
          <a:xfrm>
            <a:off x="2783632" y="223480"/>
            <a:ext cx="5857916" cy="147732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GB" sz="45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Franchising Abroad</a:t>
            </a:r>
          </a:p>
          <a:p>
            <a:pPr algn="ctr">
              <a:spcBef>
                <a:spcPts val="0"/>
              </a:spcBef>
              <a:defRPr/>
            </a:pPr>
            <a:r>
              <a:rPr lang="en-GB" sz="45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FORRU-Cambodia</a:t>
            </a:r>
          </a:p>
        </p:txBody>
      </p:sp>
      <p:pic>
        <p:nvPicPr>
          <p:cNvPr id="8" name="Picture 9" descr="darwinnewlogo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66854" y="139690"/>
            <a:ext cx="1285874" cy="1610200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  <p:pic>
        <p:nvPicPr>
          <p:cNvPr id="9" name="Picture 8" descr="P8110146.jpg"/>
          <p:cNvPicPr>
            <a:picLocks noChangeAspect="1"/>
          </p:cNvPicPr>
          <p:nvPr/>
        </p:nvPicPr>
        <p:blipFill>
          <a:blip r:embed="rId3" cstate="screen">
            <a:lum/>
          </a:blip>
          <a:stretch>
            <a:fillRect/>
          </a:stretch>
        </p:blipFill>
        <p:spPr>
          <a:xfrm>
            <a:off x="8435594" y="142852"/>
            <a:ext cx="2089562" cy="2786082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  <p:pic>
        <p:nvPicPr>
          <p:cNvPr id="14" name="Picture 13" descr="FORRU-Cambodia06-10-2009 11-13-59_001.JPG"/>
          <p:cNvPicPr>
            <a:picLocks noChangeAspect="1"/>
          </p:cNvPicPr>
          <p:nvPr/>
        </p:nvPicPr>
        <p:blipFill>
          <a:blip r:embed="rId4" cstate="screen">
            <a:lum/>
          </a:blip>
          <a:srcRect/>
          <a:stretch>
            <a:fillRect/>
          </a:stretch>
        </p:blipFill>
        <p:spPr>
          <a:xfrm>
            <a:off x="8024827" y="3143249"/>
            <a:ext cx="2473051" cy="3487615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  <p:pic>
        <p:nvPicPr>
          <p:cNvPr id="15" name="Picture 14" descr="FORRU-Cambodia06-10-2009 14-43-40_056.JPG"/>
          <p:cNvPicPr>
            <a:picLocks noChangeAspect="1"/>
          </p:cNvPicPr>
          <p:nvPr/>
        </p:nvPicPr>
        <p:blipFill>
          <a:blip r:embed="rId5" cstate="screen">
            <a:lum/>
          </a:blip>
          <a:stretch>
            <a:fillRect/>
          </a:stretch>
        </p:blipFill>
        <p:spPr>
          <a:xfrm>
            <a:off x="1809720" y="2071679"/>
            <a:ext cx="5857916" cy="4393437"/>
          </a:xfrm>
          <a:prstGeom prst="roundRect">
            <a:avLst>
              <a:gd name="adj" fmla="val 11111"/>
            </a:avLst>
          </a:prstGeom>
          <a:ln w="130175" cap="rnd">
            <a:noFill/>
            <a:prstDash val="solid"/>
          </a:ln>
          <a:effectLst>
            <a:outerShdw blurRad="101600" dist="50800" dir="7200000" sx="104000" sy="104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88900" contourW="50800" prstMaterial="matte">
            <a:bevelT w="165100" prst="coolSlant"/>
            <a:extrusionClr>
              <a:schemeClr val="tx1">
                <a:lumMod val="2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>
          <a:xfrm>
            <a:off x="1703512" y="116632"/>
            <a:ext cx="8774156" cy="6597352"/>
            <a:chOff x="-304800" y="-1143032"/>
            <a:chExt cx="6877064" cy="5572164"/>
          </a:xfrm>
        </p:grpSpPr>
        <p:pic>
          <p:nvPicPr>
            <p:cNvPr id="4" name="Picture 3" descr="southeast-asia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304800" y="-1143032"/>
              <a:ext cx="6877064" cy="5572164"/>
            </a:xfrm>
            <a:prstGeom prst="rect">
              <a:avLst/>
            </a:prstGeom>
          </p:spPr>
        </p:pic>
        <p:sp>
          <p:nvSpPr>
            <p:cNvPr id="20" name="Oval 19"/>
            <p:cNvSpPr/>
            <p:nvPr/>
          </p:nvSpPr>
          <p:spPr>
            <a:xfrm>
              <a:off x="1071538" y="1428736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2000232" y="1714488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1071538" y="2814633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928662" y="-428652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1142976" y="500042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5-Point Star 11"/>
            <p:cNvSpPr/>
            <p:nvPr/>
          </p:nvSpPr>
          <p:spPr>
            <a:xfrm>
              <a:off x="928662" y="642918"/>
              <a:ext cx="304800" cy="304800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Oval 9"/>
          <p:cNvSpPr/>
          <p:nvPr/>
        </p:nvSpPr>
        <p:spPr>
          <a:xfrm>
            <a:off x="9120337" y="3585943"/>
            <a:ext cx="261845" cy="2637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007769" y="6309321"/>
            <a:ext cx="261845" cy="2637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644406" y="6309321"/>
            <a:ext cx="261845" cy="2637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752185" y="5373217"/>
            <a:ext cx="261845" cy="2637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8400257" y="3029680"/>
            <a:ext cx="261845" cy="2637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115764" y="2279723"/>
            <a:ext cx="261845" cy="2637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659313" y="1412608"/>
            <a:ext cx="261845" cy="2637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528390" y="1798237"/>
            <a:ext cx="261845" cy="2637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546936" y="4083264"/>
            <a:ext cx="261845" cy="2637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38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500">
        <p:fade/>
      </p:transition>
    </mc:Choice>
    <mc:Fallback xmlns="">
      <p:transition spd="med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7" grpId="0" animBg="1"/>
      <p:bldP spid="18" grpId="0" animBg="1"/>
      <p:bldP spid="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4663" y="5013176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sz="4400" kern="0" dirty="0">
                <a:solidFill>
                  <a:srgbClr val="FFFF00"/>
                </a:solidFill>
                <a:latin typeface="Calibri" pitchFamily="34" charset="0"/>
              </a:rPr>
              <a:t>FORRU - CMU </a:t>
            </a:r>
          </a:p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GB" sz="4400" kern="0" dirty="0">
                <a:solidFill>
                  <a:srgbClr val="FFFF00"/>
                </a:solidFill>
                <a:latin typeface="Calibri" pitchFamily="34" charset="0"/>
              </a:rPr>
              <a:t>Thank you for listening</a:t>
            </a:r>
            <a:r>
              <a:rPr lang="en-GB" sz="3200" kern="0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44663" y="188640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kern="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Website: </a:t>
            </a:r>
            <a:r>
              <a:rPr lang="en-GB" sz="4400" kern="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hlinkClick r:id="rId3"/>
              </a:rPr>
              <a:t>www.forru.org</a:t>
            </a:r>
            <a:endParaRPr lang="en-GB" kern="0" dirty="0">
              <a:solidFill>
                <a:schemeClr val="accent6">
                  <a:lumMod val="60000"/>
                  <a:lumOff val="40000"/>
                </a:schemeClr>
              </a:solidFill>
              <a:latin typeface="Calibri" pitchFamily="34" charset="0"/>
            </a:endParaRPr>
          </a:p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kern="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Facebook: </a:t>
            </a:r>
            <a:r>
              <a:rPr lang="en-GB" sz="4400" kern="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hlinkClick r:id="rId3"/>
              </a:rPr>
              <a:t>Forru Cmu </a:t>
            </a:r>
            <a:endParaRPr lang="en-US" sz="4400" kern="0" dirty="0">
              <a:solidFill>
                <a:schemeClr val="accent6">
                  <a:lumMod val="60000"/>
                  <a:lumOff val="40000"/>
                </a:schemeClr>
              </a:solidFill>
              <a:latin typeface="Calibri" pitchFamily="34" charset="0"/>
              <a:hlinkClick r:id="rId3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1" y="188639"/>
            <a:ext cx="4871216" cy="6558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AutoShape 2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0" name="AutoShape 4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2" name="AutoShape 6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60" y="640085"/>
            <a:ext cx="720079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FCA7816-4862-3B14-47D2-11BDA459AA0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1355937" y="1804907"/>
            <a:ext cx="4349325" cy="284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83351"/>
      </p:ext>
    </p:extLst>
  </p:cSld>
  <p:clrMapOvr>
    <a:masterClrMapping/>
  </p:clrMapOvr>
  <p:transition advTm="23857"/>
  <p:extLst>
    <p:ext uri="{3A86A75C-4F4B-4683-9AE1-C65F6400EC91}">
      <p14:laserTraceLst xmlns:p14="http://schemas.microsoft.com/office/powerpoint/2010/main">
        <p14:tracePtLst>
          <p14:tracePt t="2291" x="9018588" y="5795963"/>
          <p14:tracePt t="2308" x="8850313" y="5473700"/>
          <p14:tracePt t="2326" x="8599488" y="5187950"/>
          <p14:tracePt t="2342" x="8331200" y="4857750"/>
          <p14:tracePt t="2359" x="8161338" y="4625975"/>
          <p14:tracePt t="2379" x="7885113" y="4090988"/>
          <p14:tracePt t="2393" x="7813675" y="3813175"/>
          <p14:tracePt t="2410" x="7769225" y="3517900"/>
          <p14:tracePt t="2426" x="7732713" y="3278188"/>
          <p14:tracePt t="2442" x="7732713" y="3170238"/>
          <p14:tracePt t="2459" x="7732713" y="3125788"/>
          <p14:tracePt t="2476" x="7707313" y="3027363"/>
          <p14:tracePt t="2493" x="7697788" y="2982913"/>
          <p14:tracePt t="2510" x="7688263" y="2946400"/>
          <p14:tracePt t="2543" x="7688263" y="2928938"/>
          <p14:tracePt t="2561" x="7688263" y="2911475"/>
          <p14:tracePt t="2586" x="7661275" y="2857500"/>
          <p14:tracePt t="2595" x="7581900" y="2660650"/>
          <p14:tracePt t="2612" x="7581900" y="2473325"/>
          <p14:tracePt t="2627" x="7599363" y="2312988"/>
          <p14:tracePt t="2651" x="7554913" y="2116138"/>
          <p14:tracePt t="2674" x="7278688" y="1857375"/>
          <p14:tracePt t="2681" x="6929438" y="1581150"/>
          <p14:tracePt t="2694" x="6626225" y="1374775"/>
          <p14:tracePt t="2711" x="6242050" y="1143000"/>
          <p14:tracePt t="2730" x="6170613" y="1089025"/>
          <p14:tracePt t="2745" x="6153150" y="1062038"/>
          <p14:tracePt t="2761" x="6108700" y="1044575"/>
          <p14:tracePt t="2778" x="6089650" y="1036638"/>
          <p14:tracePt t="2794" x="6018213" y="1000125"/>
          <p14:tracePt t="2811" x="5921375" y="965200"/>
          <p14:tracePt t="2828" x="5867400" y="955675"/>
          <p14:tracePt t="2845" x="5795963" y="928688"/>
          <p14:tracePt t="2862" x="5670550" y="893763"/>
          <p14:tracePt t="2879" x="5367338" y="795338"/>
          <p14:tracePt t="2895" x="5214938" y="741363"/>
          <p14:tracePt t="2913" x="4786313" y="660400"/>
          <p14:tracePt t="2930" x="4598988" y="633413"/>
          <p14:tracePt t="2945" x="4483100" y="598488"/>
          <p14:tracePt t="2962" x="4286250" y="571500"/>
          <p14:tracePt t="2978" x="4160838" y="554038"/>
          <p14:tracePt t="2995" x="4089400" y="554038"/>
          <p14:tracePt t="3012" x="4027488" y="544513"/>
          <p14:tracePt t="3029" x="4017963" y="544513"/>
          <p14:tracePt t="3049" x="3884613" y="500063"/>
          <p14:tracePt t="3066" x="3795713" y="465138"/>
          <p14:tracePt t="3083" x="3652838" y="411163"/>
          <p14:tracePt t="3097" x="3517900" y="366713"/>
          <p14:tracePt t="3114" x="3357563" y="322263"/>
          <p14:tracePt t="3130" x="3187700" y="303213"/>
          <p14:tracePt t="3147" x="3044825" y="295275"/>
          <p14:tracePt t="3163" x="2938463" y="295275"/>
          <p14:tracePt t="3180" x="2822575" y="285750"/>
          <p14:tracePt t="3197" x="2714625" y="285750"/>
          <p14:tracePt t="3213" x="2670175" y="285750"/>
          <p14:tracePt t="3230" x="2482850" y="285750"/>
          <p14:tracePt t="3247" x="2339975" y="285750"/>
          <p14:tracePt t="3265" x="2017713" y="268288"/>
          <p14:tracePt t="3283" x="1847850" y="268288"/>
          <p14:tracePt t="3297" x="1714500" y="268288"/>
          <p14:tracePt t="3314" x="1589088" y="268288"/>
          <p14:tracePt t="3332" x="1536700" y="268288"/>
          <p14:tracePt t="3348" x="1517650" y="285750"/>
          <p14:tracePt t="3364" x="1500188" y="295275"/>
          <p14:tracePt t="3381" x="1490663" y="303213"/>
          <p14:tracePt t="3398" x="1482725" y="312738"/>
          <p14:tracePt t="3414" x="1455738" y="330200"/>
          <p14:tracePt t="3431" x="1411288" y="347663"/>
          <p14:tracePt t="3450" x="1312863" y="446088"/>
          <p14:tracePt t="3466" x="1258888" y="473075"/>
          <p14:tracePt t="3482" x="1187450" y="536575"/>
          <p14:tracePt t="3499" x="1125538" y="581025"/>
          <p14:tracePt t="3515" x="1081088" y="642938"/>
          <p14:tracePt t="3532" x="1062038" y="669925"/>
          <p14:tracePt t="3549" x="1054100" y="696913"/>
          <p14:tracePt t="3566" x="1044575" y="704850"/>
          <p14:tracePt t="3582" x="1036638" y="731838"/>
          <p14:tracePt t="3599" x="1027113" y="750888"/>
          <p14:tracePt t="3616" x="1017588" y="776288"/>
          <p14:tracePt t="3634" x="1000125" y="812800"/>
          <p14:tracePt t="3650" x="973138" y="830263"/>
          <p14:tracePt t="3666" x="965200" y="874713"/>
          <p14:tracePt t="3683" x="946150" y="901700"/>
          <p14:tracePt t="3699" x="938213" y="946150"/>
          <p14:tracePt t="3716" x="928688" y="973138"/>
          <p14:tracePt t="3733" x="911225" y="1027113"/>
          <p14:tracePt t="3753" x="901700" y="1098550"/>
          <p14:tracePt t="3767" x="901700" y="1108075"/>
          <p14:tracePt t="3784" x="901700" y="1125538"/>
          <p14:tracePt t="3802" x="901700" y="1160463"/>
          <p14:tracePt t="3817" x="911225" y="1196975"/>
          <p14:tracePt t="3834" x="911225" y="1214438"/>
          <p14:tracePt t="3850" x="938213" y="1250950"/>
          <p14:tracePt t="3867" x="946150" y="1295400"/>
          <p14:tracePt t="3883" x="973138" y="1322388"/>
          <p14:tracePt t="3900" x="1009650" y="1357313"/>
          <p14:tracePt t="3917" x="1062038" y="1401763"/>
          <p14:tracePt t="3934" x="1108075" y="1446213"/>
          <p14:tracePt t="3951" x="1160463" y="1465263"/>
          <p14:tracePt t="3970" x="1241425" y="1500188"/>
          <p14:tracePt t="3986" x="1312863" y="1517650"/>
          <p14:tracePt t="4001" x="1374775" y="1544638"/>
          <p14:tracePt t="4019" x="1411288" y="1554163"/>
          <p14:tracePt t="4035" x="1527175" y="1581150"/>
          <p14:tracePt t="4051" x="1643063" y="1608138"/>
          <p14:tracePt t="4068" x="1795463" y="1625600"/>
          <p14:tracePt t="4085" x="1928813" y="1652588"/>
          <p14:tracePt t="4102" x="2054225" y="1660525"/>
          <p14:tracePt t="4118" x="2116138" y="1660525"/>
          <p14:tracePt t="4135" x="2232025" y="1660525"/>
          <p14:tracePt t="4153" x="2330450" y="1652588"/>
          <p14:tracePt t="4171" x="2465388" y="1643063"/>
          <p14:tracePt t="4187" x="2509838" y="1643063"/>
          <p14:tracePt t="4202" x="2598738" y="1643063"/>
          <p14:tracePt t="4219" x="2670175" y="1633538"/>
          <p14:tracePt t="4235" x="2751138" y="1608138"/>
          <p14:tracePt t="4253" x="2803525" y="1608138"/>
          <p14:tracePt t="4272" x="2874963" y="1608138"/>
          <p14:tracePt t="4286" x="2901950" y="1608138"/>
          <p14:tracePt t="4303" x="2938463" y="1608138"/>
          <p14:tracePt t="4322" x="2965450" y="1608138"/>
          <p14:tracePt t="4338" x="3017838" y="1608138"/>
          <p14:tracePt t="4354" x="3062288" y="1608138"/>
          <p14:tracePt t="4370" x="3143250" y="1608138"/>
          <p14:tracePt t="4386" x="3224213" y="1598613"/>
          <p14:tracePt t="4404" x="3303588" y="1598613"/>
          <p14:tracePt t="4420" x="3357563" y="1598613"/>
          <p14:tracePt t="4437" x="3367088" y="1598613"/>
          <p14:tracePt t="4470" x="3402013" y="1598613"/>
          <p14:tracePt t="4487" x="3429000" y="1598613"/>
          <p14:tracePt t="4506" x="3482975" y="1589088"/>
          <p14:tracePt t="4520" x="3500438" y="1581150"/>
          <p14:tracePt t="4538" x="3544888" y="1554163"/>
          <p14:tracePt t="4554" x="3562350" y="1544638"/>
          <p14:tracePt t="4571" x="3616325" y="1509713"/>
          <p14:tracePt t="4588" x="3652838" y="1500188"/>
          <p14:tracePt t="4604" x="3697288" y="1473200"/>
          <p14:tracePt t="4621" x="3705225" y="1473200"/>
          <p14:tracePt t="4658" x="3724275" y="1446213"/>
          <p14:tracePt t="4672" x="3751263" y="1438275"/>
          <p14:tracePt t="4688" x="3759200" y="1438275"/>
          <p14:tracePt t="4706" x="3776663" y="1411288"/>
          <p14:tracePt t="4722" x="3795713" y="1384300"/>
          <p14:tracePt t="4739" x="3840163" y="1330325"/>
          <p14:tracePt t="4755" x="3857625" y="1295400"/>
          <p14:tracePt t="4775" x="3875088" y="1268413"/>
          <p14:tracePt t="4789" x="3884613" y="1258888"/>
          <p14:tracePt t="4805" x="3884613" y="1223963"/>
          <p14:tracePt t="4822" x="3884613" y="1196975"/>
          <p14:tracePt t="4839" x="3884613" y="1169988"/>
          <p14:tracePt t="4856" x="3884613" y="1133475"/>
          <p14:tracePt t="4874" x="3884613" y="1089025"/>
          <p14:tracePt t="4891" x="3884613" y="1036638"/>
          <p14:tracePt t="4907" x="3884613" y="1009650"/>
          <p14:tracePt t="4923" x="3867150" y="990600"/>
          <p14:tracePt t="4941" x="3857625" y="955675"/>
          <p14:tracePt t="4956" x="3848100" y="928688"/>
          <p14:tracePt t="4973" x="3840163" y="919163"/>
          <p14:tracePt t="4990" x="3830638" y="901700"/>
          <p14:tracePt t="5007" x="3830638" y="874713"/>
          <p14:tracePt t="5023" x="3822700" y="866775"/>
          <p14:tracePt t="5058" x="3803650" y="857250"/>
          <p14:tracePt t="5075" x="3776663" y="822325"/>
          <p14:tracePt t="5091" x="3759200" y="803275"/>
          <p14:tracePt t="5107" x="3714750" y="785813"/>
          <p14:tracePt t="5124" x="3687763" y="776288"/>
          <p14:tracePt t="5142" x="3643313" y="758825"/>
          <p14:tracePt t="5158" x="3616325" y="758825"/>
          <p14:tracePt t="5174" x="3598863" y="758825"/>
          <p14:tracePt t="5191" x="3554413" y="741363"/>
          <p14:tracePt t="5209" x="3473450" y="741363"/>
          <p14:tracePt t="5227" x="3394075" y="741363"/>
          <p14:tracePt t="5242" x="3276600" y="714375"/>
          <p14:tracePt t="5258" x="3232150" y="714375"/>
          <p14:tracePt t="5275" x="3152775" y="714375"/>
          <p14:tracePt t="5292" x="3081338" y="714375"/>
          <p14:tracePt t="5308" x="2973388" y="696913"/>
          <p14:tracePt t="5325" x="2874963" y="696913"/>
          <p14:tracePt t="5342" x="2751138" y="687388"/>
          <p14:tracePt t="5359" x="2643188" y="687388"/>
          <p14:tracePt t="5377" x="2562225" y="687388"/>
          <p14:tracePt t="5381" x="2500313" y="687388"/>
          <p14:tracePt t="5393" x="2446338" y="687388"/>
          <p14:tracePt t="5410" x="2339975" y="687388"/>
          <p14:tracePt t="5427" x="2276475" y="687388"/>
          <p14:tracePt t="5443" x="2232025" y="687388"/>
          <p14:tracePt t="5459" x="2214563" y="687388"/>
          <p14:tracePt t="5475" x="2143125" y="687388"/>
          <p14:tracePt t="5492" x="2116138" y="687388"/>
          <p14:tracePt t="5510" x="2017713" y="687388"/>
          <p14:tracePt t="5527" x="1919288" y="687388"/>
          <p14:tracePt t="5543" x="1803400" y="669925"/>
          <p14:tracePt t="5560" x="1714500" y="652463"/>
          <p14:tracePt t="5578" x="1581150" y="652463"/>
          <p14:tracePt t="5595" x="1509713" y="633413"/>
          <p14:tracePt t="5611" x="1455738" y="633413"/>
          <p14:tracePt t="5628" x="1384300" y="633413"/>
          <p14:tracePt t="5643" x="1347788" y="633413"/>
          <p14:tracePt t="5662" x="1322388" y="633413"/>
          <p14:tracePt t="5677" x="1295400" y="633413"/>
          <p14:tracePt t="5694" x="1276350" y="633413"/>
          <p14:tracePt t="5711" x="1231900" y="642938"/>
          <p14:tracePt t="5727" x="1196975" y="660400"/>
          <p14:tracePt t="5744" x="1152525" y="687388"/>
          <p14:tracePt t="5763" x="1116013" y="704850"/>
          <p14:tracePt t="5778" x="1089025" y="714375"/>
          <p14:tracePt t="5795" x="1071563" y="731838"/>
          <p14:tracePt t="5811" x="1062038" y="731838"/>
          <p14:tracePt t="5829" x="1044575" y="758825"/>
          <p14:tracePt t="5846" x="1036638" y="785813"/>
          <p14:tracePt t="5861" x="1027113" y="830263"/>
          <p14:tracePt t="5878" x="1017588" y="884238"/>
          <p14:tracePt t="5883" x="1017588" y="928688"/>
          <p14:tracePt t="5895" x="1017588" y="938213"/>
          <p14:tracePt t="5913" x="1036638" y="1027113"/>
          <p14:tracePt t="5931" x="1054100" y="1081088"/>
          <p14:tracePt t="5948" x="1081088" y="1125538"/>
          <p14:tracePt t="5962" x="1098550" y="1152525"/>
          <p14:tracePt t="5980" x="1108075" y="1169988"/>
          <p14:tracePt t="5995" x="1116013" y="1187450"/>
          <p14:tracePt t="6012" x="1152525" y="1231900"/>
          <p14:tracePt t="6029" x="1179513" y="1250950"/>
          <p14:tracePt t="6045" x="1187450" y="1268413"/>
          <p14:tracePt t="6064" x="1204913" y="1285875"/>
          <p14:tracePt t="6080" x="1231900" y="1312863"/>
          <p14:tracePt t="6097" x="1295400" y="1347788"/>
          <p14:tracePt t="6116" x="1393825" y="1393825"/>
          <p14:tracePt t="6130" x="1465263" y="1428750"/>
          <p14:tracePt t="6146" x="1562100" y="1482725"/>
          <p14:tracePt t="6165" x="1687513" y="1517650"/>
          <p14:tracePt t="6179" x="1857375" y="1544638"/>
          <p14:tracePt t="6196" x="1928813" y="1581150"/>
          <p14:tracePt t="6213" x="2205038" y="1589088"/>
          <p14:tracePt t="6231" x="2295525" y="1608138"/>
          <p14:tracePt t="6247" x="2374900" y="1608138"/>
          <p14:tracePt t="6264" x="2589213" y="1598613"/>
          <p14:tracePt t="6283" x="2768600" y="1598613"/>
          <p14:tracePt t="6299" x="2813050" y="1598613"/>
          <p14:tracePt t="6314" x="2884488" y="1598613"/>
          <p14:tracePt t="6332" x="2901950" y="1589088"/>
          <p14:tracePt t="6347" x="2919413" y="1581150"/>
          <p14:tracePt t="6364" x="2946400" y="1571625"/>
          <p14:tracePt t="6381" x="2990850" y="1554163"/>
          <p14:tracePt t="6387" x="3027363" y="1536700"/>
          <p14:tracePt t="6397" x="3108325" y="1509713"/>
          <p14:tracePt t="6414" x="3170238" y="1509713"/>
          <p14:tracePt t="6431" x="3259138" y="1509713"/>
          <p14:tracePt t="6448" x="3367088" y="1509713"/>
          <p14:tracePt t="6464" x="3402013" y="1517650"/>
          <p14:tracePt t="6482" x="3455988" y="1536700"/>
          <p14:tracePt t="6498" x="3473450" y="1536700"/>
          <p14:tracePt t="6516" x="3490913" y="1536700"/>
          <p14:tracePt t="6533" x="3544888" y="1536700"/>
          <p14:tracePt t="6548" x="3608388" y="1536700"/>
          <p14:tracePt t="6566" x="3643313" y="1536700"/>
          <p14:tracePt t="6599" x="3687763" y="1536700"/>
          <p14:tracePt t="6615" x="3732213" y="1527175"/>
          <p14:tracePt t="6632" x="3759200" y="1517650"/>
          <p14:tracePt t="6650" x="3776663" y="1517650"/>
          <p14:tracePt t="6779" x="3786188" y="1517650"/>
          <p14:tracePt t="6786" x="3795713" y="1517650"/>
          <p14:tracePt t="6818" x="3848100" y="1544638"/>
          <p14:tracePt t="6826" x="3946525" y="1608138"/>
          <p14:tracePt t="6835" x="4017963" y="1643063"/>
          <p14:tracePt t="6851" x="4205288" y="1741488"/>
          <p14:tracePt t="6867" x="4340225" y="1803400"/>
          <p14:tracePt t="6883" x="4510088" y="1928813"/>
          <p14:tracePt t="6900" x="4670425" y="2017713"/>
          <p14:tracePt t="6918" x="4759325" y="2081213"/>
          <p14:tracePt t="6933" x="4830763" y="2125663"/>
          <p14:tracePt t="6951" x="4867275" y="2179638"/>
          <p14:tracePt t="6967" x="4956175" y="2241550"/>
          <p14:tracePt t="6986" x="5099050" y="2312988"/>
          <p14:tracePt t="7004" x="5207000" y="2357438"/>
          <p14:tracePt t="7019" x="5313363" y="2401888"/>
          <p14:tracePt t="7035" x="5340350" y="2411413"/>
          <p14:tracePt t="7052" x="5367338" y="2428875"/>
          <p14:tracePt t="7084" x="5384800" y="2428875"/>
          <p14:tracePt t="7102" x="5402263" y="2428875"/>
          <p14:tracePt t="7119" x="5510213" y="2428875"/>
          <p14:tracePt t="7135" x="5599113" y="2420938"/>
          <p14:tracePt t="7152" x="5867400" y="2420938"/>
          <p14:tracePt t="7168" x="5956300" y="2428875"/>
          <p14:tracePt t="7185" x="6000750" y="2428875"/>
          <p14:tracePt t="7202" x="6054725" y="2438400"/>
          <p14:tracePt t="7237" x="6064250" y="2438400"/>
          <p14:tracePt t="7252" x="6064250" y="2446338"/>
          <p14:tracePt t="7269" x="6072188" y="2465388"/>
          <p14:tracePt t="7286" x="6089650" y="2482850"/>
          <p14:tracePt t="7302" x="6089650" y="2509838"/>
          <p14:tracePt t="7451" x="6072188" y="2482850"/>
          <p14:tracePt t="7459" x="6064250" y="2465388"/>
          <p14:tracePt t="7485" x="6010275" y="2393950"/>
          <p14:tracePt t="7491" x="5946775" y="2322513"/>
          <p14:tracePt t="7505" x="5768975" y="2179638"/>
          <p14:tracePt t="7520" x="5554663" y="2044700"/>
          <p14:tracePt t="7537" x="5143500" y="1795463"/>
          <p14:tracePt t="7555" x="4992688" y="1724025"/>
          <p14:tracePt t="7571" x="4795838" y="1660525"/>
          <p14:tracePt t="7588" x="4518025" y="1571625"/>
          <p14:tracePt t="7604" x="4429125" y="1544638"/>
          <p14:tracePt t="7621" x="4357688" y="1509713"/>
          <p14:tracePt t="7637" x="4340225" y="1509713"/>
          <p14:tracePt t="7654" x="4330700" y="1509713"/>
          <p14:tracePt t="7692" x="4303713" y="1500188"/>
          <p14:tracePt t="7725" x="4214813" y="1465263"/>
          <p14:tracePt t="7739" x="4125913" y="1438275"/>
          <p14:tracePt t="7755" x="3938588" y="1347788"/>
          <p14:tracePt t="7772" x="3697288" y="1250950"/>
          <p14:tracePt t="7788" x="3527425" y="1143000"/>
          <p14:tracePt t="7806" x="3438525" y="1089025"/>
          <p14:tracePt t="7825" x="3394075" y="1062038"/>
          <p14:tracePt t="7883" x="3394075" y="1054100"/>
          <p14:tracePt t="7893" x="3394075" y="1044575"/>
          <p14:tracePt t="7899" x="3384550" y="1044575"/>
          <p14:tracePt t="7909" x="3384550" y="1036638"/>
          <p14:tracePt t="7956" x="3384550" y="1027113"/>
          <p14:tracePt t="7963" x="3384550" y="1017588"/>
          <p14:tracePt t="7972" x="3375025" y="1009650"/>
          <p14:tracePt t="7989" x="3375025" y="990600"/>
          <p14:tracePt t="8693" x="3384550" y="990600"/>
          <p14:tracePt t="8716" x="3394075" y="990600"/>
          <p14:tracePt t="8733" x="3402013" y="990600"/>
          <p14:tracePt t="8748" x="3411538" y="990600"/>
          <p14:tracePt t="8756" x="3419475" y="1009650"/>
          <p14:tracePt t="8764" x="3455988" y="1017588"/>
          <p14:tracePt t="8780" x="3509963" y="1071563"/>
          <p14:tracePt t="8797" x="3608388" y="1116013"/>
          <p14:tracePt t="8813" x="3697288" y="1196975"/>
          <p14:tracePt t="8830" x="3795713" y="1258888"/>
          <p14:tracePt t="8845" x="3929063" y="1330325"/>
          <p14:tracePt t="8864" x="4081463" y="1428750"/>
          <p14:tracePt t="8893" x="4214813" y="1517650"/>
          <p14:tracePt t="8908" x="4313238" y="1581150"/>
          <p14:tracePt t="8924" x="4367213" y="1616075"/>
          <p14:tracePt t="8940" x="4402138" y="1652588"/>
          <p14:tracePt t="8956" x="4411663" y="1660525"/>
          <p14:tracePt t="8965" x="4411663" y="1670050"/>
          <p14:tracePt t="8979" x="4419600" y="1679575"/>
          <p14:tracePt t="9012" x="4419600" y="1687513"/>
          <p14:tracePt t="9036" x="4419600" y="1697038"/>
          <p14:tracePt t="9052" x="4429125" y="1704975"/>
          <p14:tracePt t="9068" x="4429125" y="1714500"/>
          <p14:tracePt t="9085" x="4446588" y="1758950"/>
          <p14:tracePt t="9100" x="4473575" y="1812925"/>
          <p14:tracePt t="9112" x="4554538" y="1911350"/>
          <p14:tracePt t="9133" x="4751388" y="2116138"/>
          <p14:tracePt t="9148" x="4867275" y="2197100"/>
          <p14:tracePt t="9163" x="4938713" y="2241550"/>
          <p14:tracePt t="9180" x="5010150" y="2322513"/>
          <p14:tracePt t="9196" x="5045075" y="2357438"/>
          <p14:tracePt t="9213" x="5089525" y="2411413"/>
          <p14:tracePt t="9230" x="5180013" y="2492375"/>
          <p14:tracePt t="9246" x="5232400" y="2544763"/>
          <p14:tracePt t="9263" x="5367338" y="2660650"/>
          <p14:tracePt t="9280" x="5438775" y="2732088"/>
          <p14:tracePt t="9298" x="5492750" y="2822575"/>
          <p14:tracePt t="9316" x="5581650" y="2911475"/>
          <p14:tracePt t="9333" x="5653088" y="3009900"/>
          <p14:tracePt t="9348" x="5732463" y="3098800"/>
          <p14:tracePt t="9364" x="5778500" y="3143250"/>
          <p14:tracePt t="9381" x="5795963" y="3187700"/>
          <p14:tracePt t="9397" x="5813425" y="3206750"/>
          <p14:tracePt t="9414" x="5813425" y="3224213"/>
          <p14:tracePt t="9431" x="5822950" y="3224213"/>
          <p14:tracePt t="9448" x="5822950" y="3232150"/>
          <p14:tracePt t="9855" x="5813425" y="3232150"/>
          <p14:tracePt t="10996" x="5813425" y="3241675"/>
          <p14:tracePt t="12398" x="5813425" y="3251200"/>
          <p14:tracePt t="12413" x="5822950" y="3251200"/>
          <p14:tracePt t="12439" x="5830888" y="3251200"/>
          <p14:tracePt t="12462" x="5830888" y="3259138"/>
          <p14:tracePt t="12472" x="5840413" y="3278188"/>
          <p14:tracePt t="12481" x="5849938" y="3313113"/>
          <p14:tracePt t="12498" x="5875338" y="3367088"/>
          <p14:tracePt t="12515" x="5894388" y="3411538"/>
          <p14:tracePt t="12533" x="5902325" y="3446463"/>
          <p14:tracePt t="12549" x="5921375" y="3509963"/>
          <p14:tracePt t="12566" x="5921375" y="3536950"/>
          <p14:tracePt t="12582" x="5921375" y="3581400"/>
          <p14:tracePt t="12598" x="5911850" y="3662363"/>
          <p14:tracePt t="12615" x="5911850" y="3768725"/>
          <p14:tracePt t="12632" x="5911850" y="3840163"/>
          <p14:tracePt t="12649" x="5902325" y="3884613"/>
          <p14:tracePt t="12665" x="5902325" y="3938588"/>
          <p14:tracePt t="12682" x="5902325" y="3992563"/>
          <p14:tracePt t="12701" x="5902325" y="4044950"/>
          <p14:tracePt t="12717" x="5911850" y="4125913"/>
          <p14:tracePt t="12733" x="5911850" y="4170363"/>
          <p14:tracePt t="12750" x="5929313" y="4224338"/>
          <p14:tracePt t="12766" x="5929313" y="4278313"/>
          <p14:tracePt t="12784" x="5929313" y="4313238"/>
          <p14:tracePt t="12800" x="5929313" y="4349750"/>
          <p14:tracePt t="12817" x="5929313" y="4384675"/>
          <p14:tracePt t="12833" x="5938838" y="4448175"/>
          <p14:tracePt t="12850" x="5938838" y="4483100"/>
          <p14:tracePt t="12866" x="5956300" y="4537075"/>
          <p14:tracePt t="12884" x="5973763" y="4598988"/>
          <p14:tracePt t="12901" x="5983288" y="4652963"/>
          <p14:tracePt t="12917" x="5992813" y="4706938"/>
          <p14:tracePt t="12933" x="6018213" y="4759325"/>
          <p14:tracePt t="12950" x="6027738" y="4786313"/>
          <p14:tracePt t="12967" x="6037263" y="4840288"/>
          <p14:tracePt t="12985" x="6054725" y="4894263"/>
          <p14:tracePt t="13000" x="6072188" y="4948238"/>
          <p14:tracePt t="13018" x="6081713" y="4992688"/>
          <p14:tracePt t="13034" x="6081713" y="5019675"/>
          <p14:tracePt t="13051" x="6081713" y="5037138"/>
          <p14:tracePt t="13070" x="6081713" y="5045075"/>
          <p14:tracePt t="13085" x="6089650" y="5072063"/>
          <p14:tracePt t="13101" x="6089650" y="5099050"/>
          <p14:tracePt t="13118" x="6089650" y="5116513"/>
          <p14:tracePt t="13134" x="6089650" y="5143500"/>
          <p14:tracePt t="13151" x="6089650" y="5180013"/>
          <p14:tracePt t="13169" x="6089650" y="5197475"/>
          <p14:tracePt t="13207" x="6089650" y="5214938"/>
          <p14:tracePt t="13218" x="6089650" y="5224463"/>
          <p14:tracePt t="13237" x="6089650" y="5251450"/>
          <p14:tracePt t="13254" x="6081713" y="5278438"/>
          <p14:tracePt t="13270" x="6072188" y="5305425"/>
          <p14:tracePt t="13287" x="6072188" y="5330825"/>
          <p14:tracePt t="13303" x="6072188" y="5349875"/>
          <p14:tracePt t="13319" x="6064250" y="5357813"/>
          <p14:tracePt t="13336" x="6064250" y="5367338"/>
          <p14:tracePt t="13543" x="6064250" y="5376863"/>
          <p14:tracePt t="13589" x="6054725" y="5376863"/>
          <p14:tracePt t="13622" x="6054725" y="5384800"/>
          <p14:tracePt t="13694" x="6045200" y="5384800"/>
          <p14:tracePt t="13758" x="6037263" y="5384800"/>
          <p14:tracePt t="13822" x="6027738" y="5384800"/>
          <p14:tracePt t="13837" x="6018213" y="5384800"/>
          <p14:tracePt t="13854" x="6010275" y="5384800"/>
          <p14:tracePt t="13870" x="5992813" y="5376863"/>
          <p14:tracePt t="13880" x="5965825" y="5367338"/>
          <p14:tracePt t="13888" x="5929313" y="5357813"/>
          <p14:tracePt t="13905" x="5867400" y="5322888"/>
          <p14:tracePt t="13923" x="5741988" y="5251450"/>
          <p14:tracePt t="13943" x="5537200" y="5143500"/>
          <p14:tracePt t="13957" x="5313363" y="5010150"/>
          <p14:tracePt t="13975" x="5072063" y="4876800"/>
          <p14:tracePt t="13991" x="4956175" y="4830763"/>
          <p14:tracePt t="14006" x="4902200" y="4813300"/>
          <p14:tracePt t="14039" x="4902200" y="4805363"/>
          <p14:tracePt t="14063" x="4894263" y="4805363"/>
          <p14:tracePt t="14077" x="4894263" y="4795838"/>
          <p14:tracePt t="14119" x="4902200" y="4795838"/>
          <p14:tracePt t="14125" x="4911725" y="4795838"/>
          <p14:tracePt t="14140" x="4929188" y="4795838"/>
          <p14:tracePt t="14159" x="4946650" y="4795838"/>
          <p14:tracePt t="14319" x="4956175" y="4795838"/>
          <p14:tracePt t="14327" x="4965700" y="4795838"/>
          <p14:tracePt t="14342" x="4992688" y="4795838"/>
          <p14:tracePt t="14358" x="5072063" y="4786313"/>
          <p14:tracePt t="14375" x="5187950" y="4778375"/>
          <p14:tracePt t="14391" x="5268913" y="4768850"/>
          <p14:tracePt t="14409" x="5322888" y="4751388"/>
          <p14:tracePt t="14427" x="5330825" y="4751388"/>
          <p14:tracePt t="15118" x="5322888" y="4741863"/>
          <p14:tracePt t="15126" x="5295900" y="4733925"/>
          <p14:tracePt t="15134" x="5259388" y="4724400"/>
          <p14:tracePt t="15151" x="5197475" y="4724400"/>
          <p14:tracePt t="15162" x="5126038" y="4697413"/>
          <p14:tracePt t="15181" x="4884738" y="4652963"/>
          <p14:tracePt t="15198" x="4732338" y="4608513"/>
          <p14:tracePt t="15214" x="4348163" y="4483100"/>
          <p14:tracePt t="15231" x="3983038" y="4384675"/>
          <p14:tracePt t="15246" x="3697288" y="4268788"/>
          <p14:tracePt t="15263" x="3581400" y="4206875"/>
          <p14:tracePt t="15280" x="3517900" y="4179888"/>
          <p14:tracePt t="15296" x="3509963" y="4170363"/>
          <p14:tracePt t="15313" x="3429000" y="4081463"/>
          <p14:tracePt t="15330" x="3276600" y="3956050"/>
          <p14:tracePt t="15350" x="3017838" y="3805238"/>
          <p14:tracePt t="15366" x="2830513" y="3697288"/>
          <p14:tracePt t="15383" x="2679700" y="3571875"/>
          <p14:tracePt t="15398" x="2500313" y="3482975"/>
          <p14:tracePt t="15414" x="2374900" y="3429000"/>
          <p14:tracePt t="15431" x="2286000" y="3367088"/>
          <p14:tracePt t="15449" x="2232025" y="3340100"/>
          <p14:tracePt t="15464" x="2224088" y="3340100"/>
          <p14:tracePt t="15481" x="2179638" y="3322638"/>
          <p14:tracePt t="15497" x="2125663" y="3303588"/>
          <p14:tracePt t="15515" x="1965325" y="3241675"/>
          <p14:tracePt t="15531" x="1822450" y="3241675"/>
          <p14:tracePt t="15550" x="1455738" y="3214688"/>
          <p14:tracePt t="15566" x="1268413" y="3214688"/>
          <p14:tracePt t="15582" x="1169988" y="3214688"/>
          <p14:tracePt t="15599" x="1125538" y="3214688"/>
          <p14:tracePt t="15702" x="1125538" y="3224213"/>
          <p14:tracePt t="15710" x="1116013" y="3232150"/>
          <p14:tracePt t="15720" x="1116013" y="3241675"/>
          <p14:tracePt t="15734" x="1089025" y="3268663"/>
          <p14:tracePt t="15749" x="1044575" y="3313113"/>
          <p14:tracePt t="15766" x="990600" y="3349625"/>
          <p14:tracePt t="15783" x="901700" y="3402013"/>
          <p14:tracePt t="15799" x="857250" y="3421063"/>
          <p14:tracePt t="15816" x="830263" y="3429000"/>
          <p14:tracePt t="15927" x="830263" y="3438525"/>
          <p14:tracePt t="15952" x="830263" y="3446463"/>
          <p14:tracePt t="15966" x="830263" y="3455988"/>
          <p14:tracePt t="16031" x="830263" y="3465513"/>
          <p14:tracePt t="16431" x="830263" y="3473450"/>
          <p14:tracePt t="16495" x="830263" y="3482975"/>
          <p14:tracePt t="16502" x="830263" y="3492500"/>
          <p14:tracePt t="16510" x="839788" y="3500438"/>
          <p14:tracePt t="16520" x="847725" y="3517900"/>
          <p14:tracePt t="16538" x="874713" y="3563938"/>
          <p14:tracePt t="16553" x="901700" y="3598863"/>
          <p14:tracePt t="16570" x="901700" y="3616325"/>
          <p14:tracePt t="16587" x="911225" y="3625850"/>
          <p14:tracePt t="16620" x="919163" y="3635375"/>
          <p14:tracePt t="16816" x="928688" y="3635375"/>
          <p14:tracePt t="16840" x="928688" y="3643313"/>
          <p14:tracePt t="16864" x="938213" y="3643313"/>
          <p14:tracePt t="16870" x="946150" y="3643313"/>
          <p14:tracePt t="17303" x="955675" y="3643313"/>
          <p14:tracePt t="17631" x="965200" y="3643313"/>
          <p14:tracePt t="17662" x="973138" y="3643313"/>
          <p14:tracePt t="17678" x="982663" y="3643313"/>
          <p14:tracePt t="17695" x="990600" y="3643313"/>
          <p14:tracePt t="17704" x="990600" y="3652838"/>
          <p14:tracePt t="17713" x="1000125" y="3652838"/>
          <p14:tracePt t="17727" x="1009650" y="3662363"/>
          <p14:tracePt t="17744" x="1027113" y="3670300"/>
          <p14:tracePt t="17799" x="1036638" y="3670300"/>
          <p14:tracePt t="17818" x="1044575" y="3670300"/>
          <p14:tracePt t="17832" x="1054100" y="3670300"/>
          <p14:tracePt t="17865" x="1062038" y="3670300"/>
          <p14:tracePt t="17887" x="1071563" y="3670300"/>
          <p14:tracePt t="17904" x="1081088" y="3670300"/>
          <p14:tracePt t="17911" x="1089025" y="3670300"/>
          <p14:tracePt t="17927" x="1098550" y="3670300"/>
          <p14:tracePt t="17934" x="1108075" y="3670300"/>
          <p14:tracePt t="17952" x="1116013" y="3670300"/>
          <p14:tracePt t="17967" x="1125538" y="3670300"/>
          <p14:tracePt t="17978" x="1133475" y="3670300"/>
          <p14:tracePt t="17998" x="1152525" y="3662363"/>
          <p14:tracePt t="18012" x="1169988" y="3662363"/>
          <p14:tracePt t="18028" x="1204913" y="3662363"/>
          <p14:tracePt t="18047" x="1258888" y="3662363"/>
          <p14:tracePt t="18063" x="1276350" y="3662363"/>
          <p14:tracePt t="18095" x="1285875" y="3662363"/>
          <p14:tracePt t="18112" x="1322388" y="3662363"/>
          <p14:tracePt t="18130" x="1401763" y="3652838"/>
          <p14:tracePt t="18146" x="1598613" y="3635375"/>
          <p14:tracePt t="18162" x="1731963" y="3652838"/>
          <p14:tracePt t="18179" x="1839913" y="3670300"/>
          <p14:tracePt t="18197" x="1928813" y="3670300"/>
          <p14:tracePt t="18214" x="1982788" y="3670300"/>
          <p14:tracePt t="18229" x="1990725" y="3670300"/>
          <p14:tracePt t="18273" x="2000250" y="3670300"/>
          <p14:tracePt t="18295" x="2000250" y="3679825"/>
          <p14:tracePt t="18311" x="2009775" y="3679825"/>
          <p14:tracePt t="18391" x="2017713" y="3679825"/>
          <p14:tracePt t="18407" x="2027238" y="3679825"/>
          <p14:tracePt t="18423" x="2036763" y="3679825"/>
          <p14:tracePt t="18432" x="2044700" y="3679825"/>
          <p14:tracePt t="18448" x="2054225" y="3679825"/>
          <p14:tracePt t="18471" x="2062163" y="3679825"/>
          <p14:tracePt t="18480" x="2071688" y="3679825"/>
          <p14:tracePt t="18497" x="2089150" y="3670300"/>
          <p14:tracePt t="18517" x="2098675" y="3670300"/>
          <p14:tracePt t="18777" x="2108200" y="3670300"/>
          <p14:tracePt t="18799" x="2108200" y="3662363"/>
          <p14:tracePt t="18832" x="2116138" y="3662363"/>
          <p14:tracePt t="18880" x="2125663" y="3662363"/>
          <p14:tracePt t="19072" x="2160588" y="3662363"/>
          <p14:tracePt t="19079" x="2179638" y="3662363"/>
          <p14:tracePt t="19088" x="2214563" y="3662363"/>
          <p14:tracePt t="19102" x="2276475" y="3662363"/>
          <p14:tracePt t="19120" x="2357438" y="3679825"/>
          <p14:tracePt t="19136" x="2428875" y="3679825"/>
          <p14:tracePt t="19151" x="2446338" y="3679825"/>
          <p14:tracePt t="19168" x="2455863" y="3679825"/>
          <p14:tracePt t="19184" x="2455863" y="3687763"/>
          <p14:tracePt t="19218" x="2473325" y="3687763"/>
          <p14:tracePt t="19235" x="2509838" y="3687763"/>
          <p14:tracePt t="19252" x="2571750" y="3687763"/>
          <p14:tracePt t="19268" x="2705100" y="3687763"/>
          <p14:tracePt t="19289" x="2768600" y="3687763"/>
          <p14:tracePt t="19302" x="2795588" y="3687763"/>
          <p14:tracePt t="19320" x="2822575" y="3687763"/>
          <p14:tracePt t="19377" x="2830513" y="3687763"/>
          <p14:tracePt t="19384" x="2840038" y="3687763"/>
          <p14:tracePt t="19408" x="2857500" y="3687763"/>
          <p14:tracePt t="19415" x="2867025" y="3687763"/>
          <p14:tracePt t="19423" x="2894013" y="3697288"/>
          <p14:tracePt t="19436" x="2928938" y="3697288"/>
          <p14:tracePt t="19453" x="3036888" y="3697288"/>
          <p14:tracePt t="19473" x="3214688" y="3724275"/>
          <p14:tracePt t="19487" x="3394075" y="3733800"/>
          <p14:tracePt t="19503" x="3562350" y="3751263"/>
          <p14:tracePt t="19521" x="3670300" y="3759200"/>
          <p14:tracePt t="19537" x="3697288" y="3778250"/>
          <p14:tracePt t="19553" x="3705225" y="3778250"/>
          <p14:tracePt t="20640" x="3705225" y="3786188"/>
          <p14:tracePt t="20648" x="3697288" y="3795713"/>
          <p14:tracePt t="20660" x="3687763" y="3795713"/>
          <p14:tracePt t="20677" x="3679825" y="3805238"/>
          <p14:tracePt t="20693" x="3670300" y="3813175"/>
          <p14:tracePt t="20712" x="3652838" y="3830638"/>
          <p14:tracePt t="20728" x="3616325" y="3857625"/>
          <p14:tracePt t="20743" x="3589338" y="3884613"/>
          <p14:tracePt t="20760" x="3571875" y="3929063"/>
          <p14:tracePt t="20777" x="3571875" y="3948113"/>
          <p14:tracePt t="20794" x="3571875" y="3973513"/>
          <p14:tracePt t="20810" x="3571875" y="3992563"/>
          <p14:tracePt t="20827" x="3581400" y="4037013"/>
          <p14:tracePt t="20844" x="3625850" y="4081463"/>
          <p14:tracePt t="20860" x="3670300" y="4135438"/>
          <p14:tracePt t="20877" x="3714750" y="4170363"/>
          <p14:tracePt t="20894" x="3768725" y="4206875"/>
          <p14:tracePt t="20912" x="3813175" y="4206875"/>
          <p14:tracePt t="20928" x="3840163" y="4206875"/>
          <p14:tracePt t="20944" x="3867150" y="4206875"/>
          <p14:tracePt t="20961" x="3902075" y="4214813"/>
          <p14:tracePt t="20978" x="3929063" y="4224338"/>
          <p14:tracePt t="20996" x="3946525" y="4233863"/>
          <p14:tracePt t="21028" x="3956050" y="4233863"/>
          <p14:tracePt t="21048" x="3973513" y="4233863"/>
          <p14:tracePt t="21064" x="3990975" y="4241800"/>
          <p14:tracePt t="21079" x="4062413" y="4268788"/>
          <p14:tracePt t="21096" x="4089400" y="4286250"/>
          <p14:tracePt t="21111" x="4133850" y="4305300"/>
          <p14:tracePt t="21129" x="4152900" y="4305300"/>
          <p14:tracePt t="21146" x="4170363" y="4313238"/>
          <p14:tracePt t="21162" x="4187825" y="4313238"/>
          <p14:tracePt t="21180" x="4197350" y="4313238"/>
          <p14:tracePt t="21196" x="4224338" y="4322763"/>
          <p14:tracePt t="21312" x="4224338" y="4330700"/>
          <p14:tracePt t="21984" x="4224338" y="4295775"/>
          <p14:tracePt t="21994" x="4241800" y="4251325"/>
          <p14:tracePt t="22002" x="4268788" y="4152900"/>
          <p14:tracePt t="22017" x="4340225" y="3992563"/>
          <p14:tracePt t="22033" x="4438650" y="3938588"/>
          <p14:tracePt t="22050" x="4589463" y="3830638"/>
          <p14:tracePt t="22068" x="4598988" y="3830638"/>
          <p14:tracePt t="22129" x="4598988" y="3822700"/>
        </p14:tracePtLst>
      </p14:laserTrace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898" name="Text Box 2"/>
          <p:cNvSpPr txBox="1">
            <a:spLocks noChangeArrowheads="1"/>
          </p:cNvSpPr>
          <p:nvPr/>
        </p:nvSpPr>
        <p:spPr bwMode="auto">
          <a:xfrm>
            <a:off x="299088" y="476672"/>
            <a:ext cx="6552728" cy="144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What sort of information should FORRU’s generate? 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32899" name="Text Box 3"/>
          <p:cNvSpPr txBox="1">
            <a:spLocks noChangeArrowheads="1"/>
          </p:cNvSpPr>
          <p:nvPr/>
        </p:nvSpPr>
        <p:spPr bwMode="auto">
          <a:xfrm>
            <a:off x="550319" y="2492896"/>
            <a:ext cx="6121745" cy="3785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rgbClr val="F0801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Ecosystem Level</a:t>
            </a:r>
            <a:r>
              <a:rPr lang="en-GB" sz="40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– mechanisms of natural forest regeneration and how they can be accelerated – ANR methods.</a:t>
            </a:r>
            <a:endParaRPr lang="en-GB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12329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1568" y="116632"/>
            <a:ext cx="4969088" cy="6624736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946" name="Text Box 2"/>
          <p:cNvSpPr txBox="1">
            <a:spLocks noChangeArrowheads="1"/>
          </p:cNvSpPr>
          <p:nvPr/>
        </p:nvSpPr>
        <p:spPr bwMode="auto">
          <a:xfrm>
            <a:off x="454208" y="599197"/>
            <a:ext cx="6408712" cy="144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What sort of information should FORRU’s generate? 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34947" name="Text Box 3"/>
          <p:cNvSpPr txBox="1">
            <a:spLocks noChangeArrowheads="1"/>
          </p:cNvSpPr>
          <p:nvPr/>
        </p:nvSpPr>
        <p:spPr bwMode="auto">
          <a:xfrm>
            <a:off x="670618" y="2564904"/>
            <a:ext cx="6192302" cy="3477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4400" dirty="0">
                <a:solidFill>
                  <a:srgbClr val="F0801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 reference forest ecosystem </a:t>
            </a:r>
            <a:r>
              <a:rPr lang="en-GB" sz="44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– reproductive ecology: phenology, pollination, seed dispersal etc.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718273-16BD-2F66-6ACE-D0D97A80B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3448" y="204042"/>
            <a:ext cx="4837437" cy="644991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2A4749-5D79-A0C0-19BA-58AAADD38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89" y="1340768"/>
            <a:ext cx="12192000" cy="5139050"/>
          </a:xfrm>
          <a:prstGeom prst="rect">
            <a:avLst/>
          </a:prstGeom>
        </p:spPr>
      </p:pic>
      <p:sp>
        <p:nvSpPr>
          <p:cNvPr id="6" name="Text Box 2">
            <a:extLst>
              <a:ext uri="{FF2B5EF4-FFF2-40B4-BE49-F238E27FC236}">
                <a16:creationId xmlns:a16="http://schemas.microsoft.com/office/drawing/2014/main" id="{5CF0F42F-A3AD-F574-C472-6821633F2F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6688" y="260648"/>
            <a:ext cx="12192000" cy="7694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Sp</a:t>
            </a:r>
            <a:r>
              <a:rPr lang="en-GB" sz="44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ecies</a:t>
            </a: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(</a:t>
            </a:r>
            <a:r>
              <a:rPr lang="en-GB" sz="4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Styrax benzoides</a:t>
            </a: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) – Phenology Profile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AE6C62D-59EB-07D0-B013-3D97BDC382F7}"/>
              </a:ext>
            </a:extLst>
          </p:cNvPr>
          <p:cNvCxnSpPr/>
          <p:nvPr/>
        </p:nvCxnSpPr>
        <p:spPr bwMode="auto">
          <a:xfrm>
            <a:off x="2783632" y="2204864"/>
            <a:ext cx="0" cy="10081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7B9226-1EF1-A496-3C3E-6C4F17EBB382}"/>
              </a:ext>
            </a:extLst>
          </p:cNvPr>
          <p:cNvCxnSpPr/>
          <p:nvPr/>
        </p:nvCxnSpPr>
        <p:spPr bwMode="auto">
          <a:xfrm>
            <a:off x="5951984" y="2204864"/>
            <a:ext cx="0" cy="10081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5AAE20D-9D6F-9A38-381C-E57797D3DAC1}"/>
              </a:ext>
            </a:extLst>
          </p:cNvPr>
          <p:cNvCxnSpPr/>
          <p:nvPr/>
        </p:nvCxnSpPr>
        <p:spPr bwMode="auto">
          <a:xfrm>
            <a:off x="8832304" y="2204864"/>
            <a:ext cx="0" cy="10081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721CB39-6C8E-67BF-20D9-E8B40380FAD3}"/>
              </a:ext>
            </a:extLst>
          </p:cNvPr>
          <p:cNvCxnSpPr/>
          <p:nvPr/>
        </p:nvCxnSpPr>
        <p:spPr bwMode="auto">
          <a:xfrm>
            <a:off x="11568608" y="2204864"/>
            <a:ext cx="0" cy="10081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3FED3156-585A-EF02-FA16-38C1EB96B773}"/>
              </a:ext>
            </a:extLst>
          </p:cNvPr>
          <p:cNvSpPr txBox="1"/>
          <p:nvPr/>
        </p:nvSpPr>
        <p:spPr>
          <a:xfrm>
            <a:off x="839417" y="1818692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OPTIMUM SEED COLLECTION TIME - NOVEMBER</a:t>
            </a:r>
            <a:endParaRPr lang="en-GB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1200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42" name="Text Box 2"/>
          <p:cNvSpPr txBox="1">
            <a:spLocks noChangeArrowheads="1"/>
          </p:cNvSpPr>
          <p:nvPr/>
        </p:nvSpPr>
        <p:spPr bwMode="auto">
          <a:xfrm>
            <a:off x="397348" y="264467"/>
            <a:ext cx="9299051" cy="144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What sort of information should FORRU’s generate? 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39043" name="Text Box 3"/>
          <p:cNvSpPr txBox="1">
            <a:spLocks noChangeArrowheads="1"/>
          </p:cNvSpPr>
          <p:nvPr/>
        </p:nvSpPr>
        <p:spPr bwMode="auto">
          <a:xfrm>
            <a:off x="368151" y="2638121"/>
            <a:ext cx="5224374" cy="3323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4200" dirty="0">
                <a:solidFill>
                  <a:srgbClr val="F0801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 nursery - </a:t>
            </a:r>
            <a:r>
              <a:rPr lang="en-GB" sz="42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dormancy and germination; seedling growth – response to treatments.</a:t>
            </a:r>
          </a:p>
        </p:txBody>
      </p:sp>
      <p:pic>
        <p:nvPicPr>
          <p:cNvPr id="1239045" name="Picture 5" descr="Afzelia xylo seedling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7968" y="2006698"/>
            <a:ext cx="6114529" cy="4586835"/>
          </a:xfrm>
          <a:prstGeom prst="rect">
            <a:avLst/>
          </a:prstGeom>
        </p:spPr>
      </p:pic>
      <p:pic>
        <p:nvPicPr>
          <p:cNvPr id="1239044" name="Picture 4" descr="fruits (Apr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56440" y="103186"/>
            <a:ext cx="2021842" cy="3097088"/>
          </a:xfrm>
          <a:prstGeom prst="rect">
            <a:avLst/>
          </a:prstGeom>
          <a:effectLst>
            <a:outerShdw blurRad="76200" dist="63500" dir="8100000" sx="102000" sy="102000" algn="tr" rotWithShape="0">
              <a:prstClr val="black">
                <a:alpha val="57000"/>
              </a:prstClr>
            </a:outerShdw>
          </a:effectLst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59C71ED-746D-0406-CD42-E3956623FE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4300"/>
          <a:stretch/>
        </p:blipFill>
        <p:spPr>
          <a:xfrm>
            <a:off x="1199456" y="28463"/>
            <a:ext cx="10083682" cy="685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25615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090" name="Text Box 2"/>
          <p:cNvSpPr txBox="1">
            <a:spLocks noChangeArrowheads="1"/>
          </p:cNvSpPr>
          <p:nvPr/>
        </p:nvSpPr>
        <p:spPr bwMode="auto">
          <a:xfrm>
            <a:off x="335360" y="455243"/>
            <a:ext cx="4269163" cy="2800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What sort of information should FORRU’s generate? 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41091" name="Text Box 3"/>
          <p:cNvSpPr txBox="1">
            <a:spLocks noChangeArrowheads="1"/>
          </p:cNvSpPr>
          <p:nvPr/>
        </p:nvSpPr>
        <p:spPr bwMode="auto">
          <a:xfrm>
            <a:off x="242104" y="3540435"/>
            <a:ext cx="4701768" cy="286232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F0801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 trials plots - </a:t>
            </a:r>
            <a:r>
              <a:rPr lang="en-GB" sz="36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care and performance of planted trees (survival/ growth), attractiveness to wildlife.</a:t>
            </a:r>
            <a:endParaRPr lang="en-GB" sz="32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124109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3387" y="548681"/>
            <a:ext cx="6995227" cy="571567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811E5FC-E68A-54B3-132D-F834F0C237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0" b="7800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3F6266FC-DC91-DEB9-DE25-A42A2E735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188640"/>
            <a:ext cx="9361040" cy="707886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pPr algn="l"/>
            <a:r>
              <a:rPr lang="en-US" altLang="en-US" sz="4000" b="1" u="none" kern="1200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Access to reference forest – phenology trail</a:t>
            </a:r>
          </a:p>
        </p:txBody>
      </p:sp>
    </p:spTree>
    <p:extLst>
      <p:ext uri="{BB962C8B-B14F-4D97-AF65-F5344CB8AC3E}">
        <p14:creationId xmlns:p14="http://schemas.microsoft.com/office/powerpoint/2010/main" val="426772046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forests.ppt">
  <a:themeElements>
    <a:clrScheme name="">
      <a:dk1>
        <a:srgbClr val="438E00"/>
      </a:dk1>
      <a:lt1>
        <a:srgbClr val="A2FFA3"/>
      </a:lt1>
      <a:dk2>
        <a:srgbClr val="387600"/>
      </a:dk2>
      <a:lt2>
        <a:srgbClr val="3365FB"/>
      </a:lt2>
      <a:accent1>
        <a:srgbClr val="00FF00"/>
      </a:accent1>
      <a:accent2>
        <a:srgbClr val="FAFD00"/>
      </a:accent2>
      <a:accent3>
        <a:srgbClr val="AEBDAA"/>
      </a:accent3>
      <a:accent4>
        <a:srgbClr val="8ADA8B"/>
      </a:accent4>
      <a:accent5>
        <a:srgbClr val="AAFFAA"/>
      </a:accent5>
      <a:accent6>
        <a:srgbClr val="E3E500"/>
      </a:accent6>
      <a:hlink>
        <a:srgbClr val="FF5008"/>
      </a:hlink>
      <a:folHlink>
        <a:srgbClr val="A3F25F"/>
      </a:folHlink>
    </a:clrScheme>
    <a:fontScheme name="forests.ppt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  <a:cs typeface="Angsana New" pitchFamily="18" charset="-34"/>
          </a:defRPr>
        </a:defPPr>
      </a:lstStyle>
    </a:lnDef>
  </a:objectDefaults>
  <a:extraClrSchemeLst>
    <a:extraClrScheme>
      <a:clrScheme name="forests.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rests.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19247</TotalTime>
  <Words>508</Words>
  <Application>Microsoft Office PowerPoint</Application>
  <PresentationFormat>Widescreen</PresentationFormat>
  <Paragraphs>72</Paragraphs>
  <Slides>29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Book Antiqua</vt:lpstr>
      <vt:lpstr>Calibri</vt:lpstr>
      <vt:lpstr>Times New Roman</vt:lpstr>
      <vt:lpstr>forests.ppt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Forest Restoration Research Unit</dc:title>
  <dc:creator>Steve</dc:creator>
  <cp:lastModifiedBy>Stephen Elliott</cp:lastModifiedBy>
  <cp:revision>327</cp:revision>
  <dcterms:modified xsi:type="dcterms:W3CDTF">2022-07-24T04:37:37Z</dcterms:modified>
</cp:coreProperties>
</file>