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0" r:id="rId1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3489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9043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589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DAFD1-CD98-FBCB-6C9F-C7F1180E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9158" y="6392927"/>
            <a:ext cx="2057400" cy="365125"/>
          </a:xfrm>
        </p:spPr>
        <p:txBody>
          <a:bodyPr/>
          <a:lstStyle/>
          <a:p>
            <a:fld id="{BAFEEDC0-0C3C-491D-B1AB-9F6C3BC0C490}" type="slidenum">
              <a:rPr lang="th-TH" smtClean="0"/>
              <a:t>‹#›</a:t>
            </a:fld>
            <a:endParaRPr lang="th-TH"/>
          </a:p>
        </p:txBody>
      </p:sp>
      <p:pic>
        <p:nvPicPr>
          <p:cNvPr id="3" name="Picture 2" descr="Aerial photo of the river flowing through the forest">
            <a:extLst>
              <a:ext uri="{FF2B5EF4-FFF2-40B4-BE49-F238E27FC236}">
                <a16:creationId xmlns:a16="http://schemas.microsoft.com/office/drawing/2014/main" id="{5CB7D876-C653-B2D0-8A19-E56FDE2D4A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99" r="43362"/>
          <a:stretch/>
        </p:blipFill>
        <p:spPr>
          <a:xfrm>
            <a:off x="0" y="0"/>
            <a:ext cx="9559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8706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465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6046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437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827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3734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3541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805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9074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59D6B-670C-4C9E-912C-53DEE986D465}" type="datetimeFigureOut">
              <a:rPr lang="th-TH" smtClean="0"/>
              <a:t>25/07/65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118A4-F7A4-4A93-88F7-E7E52404654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99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475655" y="404664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Seeds for the Future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4581128"/>
            <a:ext cx="76338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Seed is a foundation for forest restoration and conservation projects. To maintain their viability, seed should be collected, stored, and treated properly.</a:t>
            </a:r>
            <a:endParaRPr lang="th-TH" dirty="0"/>
          </a:p>
        </p:txBody>
      </p:sp>
      <p:pic>
        <p:nvPicPr>
          <p:cNvPr id="1026" name="Picture 2" descr="Indian gooseber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617" y="1902856"/>
            <a:ext cx="3509120" cy="233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17965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115616" y="169472"/>
            <a:ext cx="3880374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Identify Seed Storage Behavior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403648" y="2780928"/>
            <a:ext cx="763385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Seed can be identified to </a:t>
            </a:r>
            <a:r>
              <a:rPr lang="en-US" sz="2400" dirty="0">
                <a:solidFill>
                  <a:srgbClr val="FF0000"/>
                </a:solidFill>
              </a:rPr>
              <a:t>three</a:t>
            </a:r>
            <a:r>
              <a:rPr lang="en-US" sz="2400" dirty="0"/>
              <a:t> groups following their response to dry condition or seed storage behaviors.</a:t>
            </a:r>
          </a:p>
          <a:p>
            <a:endParaRPr lang="en-US" sz="2400" dirty="0"/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Orthodox seed </a:t>
            </a:r>
            <a:r>
              <a:rPr lang="en-US" sz="2400" dirty="0"/>
              <a:t>– seeds can tolerance to desiccation and reduce percent moisture content to at least 5% without damage or lost the viability to germination. The longevity is increased by decreasing of seed storage moisture content and temperature. 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Recalcitrant seed 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Intermediate seed</a:t>
            </a:r>
          </a:p>
        </p:txBody>
      </p:sp>
      <p:pic>
        <p:nvPicPr>
          <p:cNvPr id="10242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9472"/>
            <a:ext cx="2797157" cy="246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31846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9"/>
            <a:ext cx="3880374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Identify Seed Storage Behavior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2852936"/>
            <a:ext cx="763385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Seed can be identified to</a:t>
            </a:r>
            <a:r>
              <a:rPr lang="en-US" sz="2400" dirty="0">
                <a:solidFill>
                  <a:srgbClr val="FF0000"/>
                </a:solidFill>
              </a:rPr>
              <a:t> three </a:t>
            </a:r>
            <a:r>
              <a:rPr lang="en-US" sz="2400" dirty="0"/>
              <a:t>groups following their response to dry condition or seed storage behaviors.</a:t>
            </a:r>
          </a:p>
          <a:p>
            <a:endParaRPr lang="en-US" sz="2400" dirty="0"/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Orthodox seed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Recalcitrant seed </a:t>
            </a:r>
            <a:r>
              <a:rPr lang="en-US" sz="2400" dirty="0"/>
              <a:t>– seeds cannot survive desiccation below a comparative high moisture content, responses to loss of water in seed. Recalcitrant seed can be damaged by remaining water that creates ice crystals during conventional storage.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Intermediate seed</a:t>
            </a:r>
          </a:p>
        </p:txBody>
      </p:sp>
      <p:pic>
        <p:nvPicPr>
          <p:cNvPr id="5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060" y="169472"/>
            <a:ext cx="2835257" cy="232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15774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9"/>
            <a:ext cx="3880374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Identify Seed Storage Behavior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75606" y="2708920"/>
            <a:ext cx="763385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Seed can be identified to </a:t>
            </a:r>
            <a:r>
              <a:rPr lang="en-US" sz="2400" dirty="0">
                <a:solidFill>
                  <a:srgbClr val="FF0000"/>
                </a:solidFill>
              </a:rPr>
              <a:t>three </a:t>
            </a:r>
            <a:r>
              <a:rPr lang="en-US" sz="2400" dirty="0"/>
              <a:t>groups following their response to dry condition or seed storage behaviors.</a:t>
            </a:r>
          </a:p>
          <a:p>
            <a:endParaRPr lang="en-US" sz="2400" dirty="0"/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Orthodox seed 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Recalcitrant seed </a:t>
            </a:r>
          </a:p>
          <a:p>
            <a:pPr fontAlgn="t"/>
            <a:r>
              <a:rPr lang="en-US" sz="2400" dirty="0">
                <a:solidFill>
                  <a:srgbClr val="FF0000"/>
                </a:solidFill>
              </a:rPr>
              <a:t>Intermediate seed </a:t>
            </a:r>
            <a:r>
              <a:rPr lang="en-US" sz="2400" dirty="0"/>
              <a:t>– seed has the combination characteristic between orthodox and recalcitrant seed. Intermediate seed is able to survive desiccation to dry seed storage moisture content, sometime 7-10% moisture content. However, it is sensitive to low temperature storage.</a:t>
            </a:r>
          </a:p>
        </p:txBody>
      </p:sp>
      <p:pic>
        <p:nvPicPr>
          <p:cNvPr id="5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931" y="169472"/>
            <a:ext cx="2747386" cy="22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54251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9"/>
            <a:ext cx="3880374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FORRU Mission on Seeds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320361" y="4581128"/>
            <a:ext cx="395637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/>
              <a:t>Our mission is to do research studies about tree species that related to species conservation and forest restoration project.</a:t>
            </a:r>
          </a:p>
        </p:txBody>
      </p:sp>
      <p:pic>
        <p:nvPicPr>
          <p:cNvPr id="12290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97225"/>
            <a:ext cx="3293096" cy="49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23428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403648" y="404664"/>
            <a:ext cx="7120734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Global Tree Seed Bank Program</a:t>
            </a:r>
            <a:endParaRPr lang="th-TH" sz="3600" dirty="0">
              <a:latin typeface="+mj-lt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5494"/>
            <a:ext cx="9198377" cy="517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29511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331137" y="4231079"/>
            <a:ext cx="76338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Securing some of the most threatened, rare and useful tree species in the world.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Funded by the Garfield Weston Foundation and </a:t>
            </a:r>
            <a:r>
              <a:rPr lang="en-US" b="1" dirty="0" err="1"/>
              <a:t>co-ordinated</a:t>
            </a:r>
            <a:r>
              <a:rPr lang="en-US" b="1" dirty="0"/>
              <a:t> by the Royal Botanic Gardens, Kew.</a:t>
            </a:r>
            <a:endParaRPr lang="th-TH" b="1" dirty="0"/>
          </a:p>
        </p:txBody>
      </p:sp>
      <p:pic>
        <p:nvPicPr>
          <p:cNvPr id="1026" name="Picture 2" descr="Indian gooseber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103" y="1700808"/>
            <a:ext cx="3509120" cy="233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403648" y="404664"/>
            <a:ext cx="7120734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Global Tree Seed Bank Program</a:t>
            </a:r>
            <a:endParaRPr lang="th-TH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047090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4581128"/>
            <a:ext cx="763385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The </a:t>
            </a:r>
            <a:r>
              <a:rPr lang="en-US" b="1" dirty="0" err="1"/>
              <a:t>programme</a:t>
            </a:r>
            <a:r>
              <a:rPr lang="en-US" b="1" dirty="0"/>
              <a:t> has collected over 3000 species and aims to collect a further 2000 species in its current phase. </a:t>
            </a:r>
            <a:endParaRPr lang="th-TH" b="1" dirty="0"/>
          </a:p>
        </p:txBody>
      </p:sp>
      <p:pic>
        <p:nvPicPr>
          <p:cNvPr id="1026" name="Picture 2" descr="Indian gooseber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617" y="1902856"/>
            <a:ext cx="3509120" cy="233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403648" y="404664"/>
            <a:ext cx="7120734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Global Tree Seed Bank Program</a:t>
            </a:r>
            <a:endParaRPr lang="th-TH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5306978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164021" y="4221088"/>
            <a:ext cx="763385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In Thailand, project partners Bangkok Forestry Herbarium (BKF) and FORRU-CMU will together collect and conserve seeds of at least 300 native Thai tree and shrub species.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BKF and FORRU will also produce conservation assessments and distribution maps on 225 Thai woody species with support from Plant Assessment Unit (PAU) of the Royal Botanic Gardens, Kew. </a:t>
            </a:r>
            <a:endParaRPr lang="th-TH" sz="2200" b="1" dirty="0"/>
          </a:p>
        </p:txBody>
      </p:sp>
      <p:pic>
        <p:nvPicPr>
          <p:cNvPr id="1026" name="Picture 2" descr="Indian gooseber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756" y="1730217"/>
            <a:ext cx="3509120" cy="233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403648" y="404664"/>
            <a:ext cx="7120734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Global Tree Seed Bank Program</a:t>
            </a:r>
            <a:endParaRPr lang="th-TH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12953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NOTE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763688" y="2708920"/>
            <a:ext cx="666225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Thank you very much for your attention.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Now, let’s see some seeds 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Please also visit FORRU.org.</a:t>
            </a:r>
          </a:p>
        </p:txBody>
      </p:sp>
    </p:spTree>
    <p:extLst>
      <p:ext uri="{BB962C8B-B14F-4D97-AF65-F5344CB8AC3E}">
        <p14:creationId xmlns:p14="http://schemas.microsoft.com/office/powerpoint/2010/main" val="210282398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for the Future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45024" y="4690666"/>
            <a:ext cx="76338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Seed collection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Seed banking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Seed storage for seedbank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Identify seed storage behavior</a:t>
            </a:r>
            <a:endParaRPr lang="th-TH" dirty="0"/>
          </a:p>
        </p:txBody>
      </p:sp>
      <p:pic>
        <p:nvPicPr>
          <p:cNvPr id="2050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74916"/>
            <a:ext cx="4666919" cy="31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1313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Collection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45023" y="3645024"/>
            <a:ext cx="763385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At least one seed collection trip is needed every month.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Fruit or seed trees are usually collected when they are fully ripe (changing their colors/attracting seed-dispersing animals/starting to split open).</a:t>
            </a:r>
            <a:endParaRPr lang="th-TH" i="1" dirty="0"/>
          </a:p>
        </p:txBody>
      </p:sp>
      <p:pic>
        <p:nvPicPr>
          <p:cNvPr id="2052" name="Picture 4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399644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03174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Collection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58625" y="3384574"/>
            <a:ext cx="763385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One of the most important things to maintain genetic diversity, fruits/seeds should be collected from many trees, at least 10 parent trees.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 To select vigor seeds and eliminate fungi infection, the various types of processing required depends on the fruit types.</a:t>
            </a:r>
            <a:endParaRPr lang="th-TH" i="1" dirty="0"/>
          </a:p>
        </p:txBody>
      </p:sp>
      <p:pic>
        <p:nvPicPr>
          <p:cNvPr id="2052" name="Picture 4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79" y="404664"/>
            <a:ext cx="399644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88348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Banking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150948" y="4437112"/>
            <a:ext cx="76338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Seed bank project has important objectives to conserve diversity of plant/tree species through their seeds and keep seed resources for forest restoration project. </a:t>
            </a:r>
            <a:endParaRPr lang="th-TH" i="1" dirty="0"/>
          </a:p>
        </p:txBody>
      </p:sp>
      <p:pic>
        <p:nvPicPr>
          <p:cNvPr id="3074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56932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5021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90886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Banking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4437112"/>
            <a:ext cx="76338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The mission of seedbank includes many procedures such as seed collection and identification, seed cleaning and pre-processing of storage and suitable storing methods.</a:t>
            </a:r>
            <a:endParaRPr lang="th-TH" i="1" dirty="0"/>
          </a:p>
        </p:txBody>
      </p:sp>
      <p:pic>
        <p:nvPicPr>
          <p:cNvPr id="3074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64671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Storage for Banking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5116898"/>
            <a:ext cx="763385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The suitable storage of seed after seed collection is very important  to preserve their vigor and vitality. </a:t>
            </a:r>
            <a:endParaRPr lang="th-TH" i="1" dirty="0"/>
          </a:p>
        </p:txBody>
      </p:sp>
      <p:pic>
        <p:nvPicPr>
          <p:cNvPr id="7170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948538"/>
            <a:ext cx="4301210" cy="286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0718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Storage for Banking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32063" y="4206567"/>
            <a:ext cx="76338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Some seeds can last from a few years to a hundred years.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In contrast, some species cannot survive under desiccation  or resist the effects of drying, so seeds cannot be stored conventionally.</a:t>
            </a:r>
            <a:endParaRPr lang="th-TH" i="1" dirty="0"/>
          </a:p>
        </p:txBody>
      </p:sp>
      <p:pic>
        <p:nvPicPr>
          <p:cNvPr id="9218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38" y="942791"/>
            <a:ext cx="4526868" cy="30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1390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646506-10F5-AB91-C082-977ACA831402}"/>
              </a:ext>
            </a:extLst>
          </p:cNvPr>
          <p:cNvSpPr txBox="1"/>
          <p:nvPr/>
        </p:nvSpPr>
        <p:spPr>
          <a:xfrm>
            <a:off x="1267690" y="260648"/>
            <a:ext cx="3232301" cy="168789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Seed Storage for Banking</a:t>
            </a:r>
            <a:endParaRPr lang="th-TH" sz="36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6CEDAD-BBFC-6CD3-87D2-F4489EB2ED8E}"/>
              </a:ext>
            </a:extLst>
          </p:cNvPr>
          <p:cNvSpPr txBox="1"/>
          <p:nvPr/>
        </p:nvSpPr>
        <p:spPr>
          <a:xfrm>
            <a:off x="1267690" y="4484922"/>
            <a:ext cx="76338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i="1" dirty="0"/>
              <a:t>Therefore, the morphological characteristic and seed storage behaviors are essential information to determine the appropriate storage method for each species.</a:t>
            </a:r>
            <a:endParaRPr lang="th-TH" i="1" dirty="0"/>
          </a:p>
        </p:txBody>
      </p:sp>
      <p:pic>
        <p:nvPicPr>
          <p:cNvPr id="9218" name="Picture 2" descr="s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40768"/>
            <a:ext cx="4526868" cy="30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44144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663</Words>
  <Application>Microsoft Office PowerPoint</Application>
  <PresentationFormat>On-screen Show (4:3)</PresentationFormat>
  <Paragraphs>61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Stephen Elliott</cp:lastModifiedBy>
  <cp:revision>9</cp:revision>
  <dcterms:created xsi:type="dcterms:W3CDTF">2022-07-23T13:44:34Z</dcterms:created>
  <dcterms:modified xsi:type="dcterms:W3CDTF">2022-07-25T01:25:50Z</dcterms:modified>
</cp:coreProperties>
</file>