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4"/>
  </p:sldMasterIdLst>
  <p:notesMasterIdLst>
    <p:notesMasterId r:id="rId17"/>
  </p:notesMasterIdLst>
  <p:sldIdLst>
    <p:sldId id="256" r:id="rId5"/>
    <p:sldId id="263" r:id="rId6"/>
    <p:sldId id="259" r:id="rId7"/>
    <p:sldId id="264" r:id="rId8"/>
    <p:sldId id="265" r:id="rId9"/>
    <p:sldId id="266" r:id="rId10"/>
    <p:sldId id="260" r:id="rId11"/>
    <p:sldId id="262" r:id="rId12"/>
    <p:sldId id="257" r:id="rId13"/>
    <p:sldId id="267" r:id="rId14"/>
    <p:sldId id="261" r:id="rId15"/>
    <p:sldId id="258" r:id="rId16"/>
  </p:sldIdLst>
  <p:sldSz cx="12192000" cy="6858000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DFF7A8-7CC9-1013-15C8-E017154211A7}" v="119" dt="2023-04-25T10:13:59.955"/>
    <p1510:client id="{5128B61A-7B32-7333-6626-A32DF11872EA}" v="27" dt="2023-04-25T12:57:14.685"/>
    <p1510:client id="{51C48591-5FDB-4902-8409-54E31613F8EA}" v="228" dt="2023-04-26T09:18:12.491"/>
    <p1510:client id="{97FC081D-93E1-619C-0E80-A1D0B09B0225}" v="2" dt="2023-04-26T11:44:42.918"/>
    <p1510:client id="{AFC93286-A3F2-4130-2001-06494790D25F}" v="34" dt="2023-04-25T11:50:38.4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slide" Target="slides/slide9.xml" Id="rId13" /><Relationship Type="http://schemas.openxmlformats.org/officeDocument/2006/relationships/presProps" Target="presProps.xml" Id="rId18" /><Relationship Type="http://schemas.openxmlformats.org/officeDocument/2006/relationships/customXml" Target="../customXml/item3.xml" Id="rId3" /><Relationship Type="http://schemas.openxmlformats.org/officeDocument/2006/relationships/tableStyles" Target="tableStyles.xml" Id="rId21" /><Relationship Type="http://schemas.openxmlformats.org/officeDocument/2006/relationships/slide" Target="slides/slide3.xml" Id="rId7" /><Relationship Type="http://schemas.openxmlformats.org/officeDocument/2006/relationships/slide" Target="slides/slide8.xml" Id="rId12" /><Relationship Type="http://schemas.openxmlformats.org/officeDocument/2006/relationships/notesMaster" Target="notesMasters/notesMaster1.xml" Id="rId17" /><Relationship Type="http://schemas.openxmlformats.org/officeDocument/2006/relationships/customXml" Target="../customXml/item2.xml" Id="rId2" /><Relationship Type="http://schemas.openxmlformats.org/officeDocument/2006/relationships/slide" Target="slides/slide12.xml" Id="rId16" /><Relationship Type="http://schemas.openxmlformats.org/officeDocument/2006/relationships/theme" Target="theme/theme1.xml" Id="rId20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slide" Target="slides/slide7.xml" Id="rId11" /><Relationship Type="http://schemas.openxmlformats.org/officeDocument/2006/relationships/slide" Target="slides/slide1.xml" Id="rId5" /><Relationship Type="http://schemas.openxmlformats.org/officeDocument/2006/relationships/slide" Target="slides/slide11.xml" Id="rId15" /><Relationship Type="http://schemas.microsoft.com/office/2015/10/relationships/revisionInfo" Target="revisionInfo.xml" Id="rId23" /><Relationship Type="http://schemas.openxmlformats.org/officeDocument/2006/relationships/slide" Target="slides/slide6.xml" Id="rId10" /><Relationship Type="http://schemas.openxmlformats.org/officeDocument/2006/relationships/viewProps" Target="viewProps.xml" Id="rId19" /><Relationship Type="http://schemas.openxmlformats.org/officeDocument/2006/relationships/slideMaster" Target="slideMasters/slideMaster1.xml" Id="rId4" /><Relationship Type="http://schemas.openxmlformats.org/officeDocument/2006/relationships/slide" Target="slides/slide5.xml" Id="rId9" /><Relationship Type="http://schemas.openxmlformats.org/officeDocument/2006/relationships/slide" Target="slides/slide10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6F608-1C8A-42D8-8F42-5BA490B2D5D5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C35E1-9D50-440E-B71C-0CF56E0300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8620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9C35E1-9D50-440E-B71C-0CF56E0300B8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55749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>
              <a:cs typeface="Calibri"/>
            </a:endParaRPr>
          </a:p>
          <a:p>
            <a:endParaRPr lang="fi-FI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C35E1-9D50-440E-B71C-0CF56E0300B8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4282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9C35E1-9D50-440E-B71C-0CF56E0300B8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146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9C35E1-9D50-440E-B71C-0CF56E0300B8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1809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 typeface="Arial"/>
              <a:buNone/>
            </a:pPr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9C35E1-9D50-440E-B71C-0CF56E0300B8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5936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C35E1-9D50-440E-B71C-0CF56E0300B8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6200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9C35E1-9D50-440E-B71C-0CF56E0300B8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36024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  <a:p>
            <a:endParaRPr lang="fi-FI">
              <a:cs typeface="Calibri" panose="020F0502020204030204"/>
            </a:endParaRPr>
          </a:p>
          <a:p>
            <a:endParaRPr lang="fi-FI">
              <a:cs typeface="Calibri" panose="020F0502020204030204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C35E1-9D50-440E-B71C-0CF56E0300B8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6428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9C35E1-9D50-440E-B71C-0CF56E0300B8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5274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347218" y="932688"/>
            <a:ext cx="9497566" cy="4548124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algn="ctr">
              <a:defRPr b="0" i="0">
                <a:latin typeface="Gotham-Bold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98" y="246888"/>
            <a:ext cx="11640440" cy="5813760"/>
          </a:xfrm>
          <a:prstGeom prst="rect">
            <a:avLst/>
          </a:prstGeom>
        </p:spPr>
      </p:pic>
      <p:grpSp>
        <p:nvGrpSpPr>
          <p:cNvPr id="12" name="Ryhmä 11"/>
          <p:cNvGrpSpPr/>
          <p:nvPr/>
        </p:nvGrpSpPr>
        <p:grpSpPr bwMode="white">
          <a:xfrm>
            <a:off x="347250" y="260248"/>
            <a:ext cx="2491200" cy="2334818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3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0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/>
              <a:t>CLICK TO ADD TITLE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64518" y="4347056"/>
            <a:ext cx="103632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err="1"/>
              <a:t>Click</a:t>
            </a:r>
            <a:r>
              <a:rPr lang="fi-FI" noProof="0"/>
              <a:t> to </a:t>
            </a:r>
            <a:r>
              <a:rPr lang="fi-FI" noProof="0" err="1"/>
              <a:t>add</a:t>
            </a:r>
            <a:r>
              <a:rPr lang="fi-FI" noProof="0"/>
              <a:t> </a:t>
            </a:r>
            <a:r>
              <a:rPr lang="fi-FI" noProof="0" err="1"/>
              <a:t>subtitle</a:t>
            </a:r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3937809805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38667" y="254000"/>
            <a:ext cx="11514667" cy="5905500"/>
          </a:xfrm>
          <a:solidFill>
            <a:srgbClr val="7F7F7F"/>
          </a:solidFill>
        </p:spPr>
        <p:txBody>
          <a:bodyPr anchor="ctr"/>
          <a:lstStyle>
            <a:lvl1pPr algn="ctr">
              <a:defRPr b="0" i="0">
                <a:latin typeface="+mj-lt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sp>
        <p:nvSpPr>
          <p:cNvPr id="15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36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/>
              <a:t>CLICK TO ADD TEXT</a:t>
            </a:r>
          </a:p>
        </p:txBody>
      </p:sp>
      <p:grpSp>
        <p:nvGrpSpPr>
          <p:cNvPr id="16" name="Ryhmä 15"/>
          <p:cNvGrpSpPr/>
          <p:nvPr/>
        </p:nvGrpSpPr>
        <p:grpSpPr bwMode="black">
          <a:xfrm>
            <a:off x="334478" y="263539"/>
            <a:ext cx="1397690" cy="1309952"/>
            <a:chOff x="1311275" y="373063"/>
            <a:chExt cx="6524625" cy="6115050"/>
          </a:xfrm>
          <a:solidFill>
            <a:srgbClr val="FFFFFF"/>
          </a:solidFill>
        </p:grpSpPr>
        <p:sp>
          <p:nvSpPr>
            <p:cNvPr id="17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1073632028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864000" y="1988840"/>
            <a:ext cx="581319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/>
            </a:lvl1pPr>
          </a:lstStyle>
          <a:p>
            <a:pPr lvl="0"/>
            <a:r>
              <a:rPr lang="fi-FI"/>
              <a:t>CLICK TO ADD TITLE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63571" y="2996953"/>
            <a:ext cx="5908493" cy="316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err="1"/>
              <a:t>Click</a:t>
            </a:r>
            <a:r>
              <a:rPr lang="fi-FI" noProof="0"/>
              <a:t> to </a:t>
            </a:r>
            <a:r>
              <a:rPr lang="fi-FI" noProof="0" err="1"/>
              <a:t>add</a:t>
            </a:r>
            <a:r>
              <a:rPr lang="fi-FI" noProof="0"/>
              <a:t> </a:t>
            </a:r>
            <a:r>
              <a:rPr lang="fi-FI" noProof="0" err="1"/>
              <a:t>text</a:t>
            </a:r>
            <a:endParaRPr lang="fi-FI" noProof="0"/>
          </a:p>
          <a:p>
            <a:pPr lvl="1"/>
            <a:r>
              <a:rPr lang="fi-FI" noProof="0"/>
              <a:t>Second </a:t>
            </a:r>
            <a:r>
              <a:rPr lang="fi-FI" noProof="0" err="1"/>
              <a:t>level</a:t>
            </a:r>
            <a:endParaRPr lang="fi-FI" noProof="0"/>
          </a:p>
          <a:p>
            <a:pPr lvl="2"/>
            <a:r>
              <a:rPr lang="fi-FI" noProof="0"/>
              <a:t>Third </a:t>
            </a:r>
            <a:r>
              <a:rPr lang="fi-FI" noProof="0" err="1"/>
              <a:t>level</a:t>
            </a:r>
            <a:endParaRPr lang="fi-FI" noProof="0"/>
          </a:p>
          <a:p>
            <a:pPr lvl="3"/>
            <a:r>
              <a:rPr lang="fi-FI" noProof="0" err="1"/>
              <a:t>Fourth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fi-FI" noProof="0"/>
          </a:p>
          <a:p>
            <a:pPr lvl="4"/>
            <a:r>
              <a:rPr lang="fi-FI" noProof="0" err="1"/>
              <a:t>Fifth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73333" y="254000"/>
            <a:ext cx="5080000" cy="5905500"/>
          </a:xfrm>
          <a:solidFill>
            <a:srgbClr val="7F7F7F"/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Gotham-Bold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090938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864000" y="1988840"/>
            <a:ext cx="581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/>
            </a:lvl1pPr>
          </a:lstStyle>
          <a:p>
            <a:pPr lvl="0"/>
            <a:r>
              <a:rPr lang="fi-FI"/>
              <a:t>CLICK TO ADD TITLE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63200" y="2996953"/>
            <a:ext cx="5907600" cy="3169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Gotham Narrow Book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Gotham Narrow Book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Gotham Narrow Book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Gotham Narrow Book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Gotham Narrow Book"/>
                <a:cs typeface="Gotham Narrow Book"/>
              </a:defRPr>
            </a:lvl5pPr>
          </a:lstStyle>
          <a:p>
            <a:pPr lvl="0"/>
            <a:r>
              <a:rPr lang="fi-FI" noProof="0" err="1"/>
              <a:t>Click</a:t>
            </a:r>
            <a:r>
              <a:rPr lang="fi-FI" noProof="0"/>
              <a:t> to </a:t>
            </a:r>
            <a:r>
              <a:rPr lang="fi-FI" noProof="0" err="1"/>
              <a:t>add</a:t>
            </a:r>
            <a:r>
              <a:rPr lang="fi-FI" noProof="0"/>
              <a:t> </a:t>
            </a:r>
            <a:r>
              <a:rPr lang="fi-FI" noProof="0" err="1"/>
              <a:t>text</a:t>
            </a:r>
            <a:endParaRPr lang="fi-FI" noProof="0"/>
          </a:p>
          <a:p>
            <a:pPr lvl="1"/>
            <a:r>
              <a:rPr lang="fi-FI" noProof="0"/>
              <a:t>Second </a:t>
            </a:r>
            <a:r>
              <a:rPr lang="fi-FI" noProof="0" err="1"/>
              <a:t>level</a:t>
            </a:r>
            <a:endParaRPr lang="fi-FI" noProof="0"/>
          </a:p>
          <a:p>
            <a:pPr lvl="2"/>
            <a:r>
              <a:rPr lang="fi-FI" noProof="0"/>
              <a:t>Third </a:t>
            </a:r>
            <a:r>
              <a:rPr lang="fi-FI" noProof="0" err="1"/>
              <a:t>level</a:t>
            </a:r>
            <a:endParaRPr lang="fi-FI" noProof="0"/>
          </a:p>
          <a:p>
            <a:pPr lvl="3"/>
            <a:r>
              <a:rPr lang="fi-FI" noProof="0" err="1"/>
              <a:t>Fourth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fi-FI" noProof="0"/>
          </a:p>
          <a:p>
            <a:pPr lvl="4"/>
            <a:r>
              <a:rPr lang="fi-FI" noProof="0" err="1"/>
              <a:t>Fifth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en-US" noProof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68000" y="254000"/>
            <a:ext cx="5080000" cy="2952750"/>
          </a:xfrm>
          <a:solidFill>
            <a:srgbClr val="7F7F7F"/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+mj-lt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768075" y="3212976"/>
            <a:ext cx="5080000" cy="2952750"/>
          </a:xfrm>
          <a:solidFill>
            <a:schemeClr val="tx1">
              <a:lumMod val="65000"/>
              <a:lumOff val="35000"/>
            </a:schemeClr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+mj-lt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5618846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914466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i-FI"/>
              <a:t>Muokkaa perustyyl. napsautt.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89189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0007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38667" y="254000"/>
            <a:ext cx="11514667" cy="59055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algn="ctr">
              <a:defRPr b="0" i="0">
                <a:latin typeface="Gotham-Bold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55" y="213767"/>
            <a:ext cx="11507462" cy="5985866"/>
          </a:xfrm>
          <a:prstGeom prst="rect">
            <a:avLst/>
          </a:prstGeom>
        </p:spPr>
      </p:pic>
      <p:grpSp>
        <p:nvGrpSpPr>
          <p:cNvPr id="12" name="Ryhmä 11"/>
          <p:cNvGrpSpPr/>
          <p:nvPr/>
        </p:nvGrpSpPr>
        <p:grpSpPr bwMode="white">
          <a:xfrm>
            <a:off x="347250" y="260248"/>
            <a:ext cx="2491200" cy="2334818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3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0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/>
              <a:t>CLICK TO ADD TITLE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14400" y="4267200"/>
            <a:ext cx="103632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err="1"/>
              <a:t>Click</a:t>
            </a:r>
            <a:r>
              <a:rPr lang="fi-FI" noProof="0"/>
              <a:t> to </a:t>
            </a:r>
            <a:r>
              <a:rPr lang="fi-FI" noProof="0" err="1"/>
              <a:t>add</a:t>
            </a:r>
            <a:r>
              <a:rPr lang="fi-FI" noProof="0"/>
              <a:t> </a:t>
            </a:r>
            <a:r>
              <a:rPr lang="fi-FI" noProof="0" err="1"/>
              <a:t>subtitle</a:t>
            </a:r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369874537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38667" y="254000"/>
            <a:ext cx="11514667" cy="59055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algn="ctr">
              <a:defRPr b="0" i="0">
                <a:latin typeface="Gotham-Bold"/>
                <a:cs typeface="Gotham-Bold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/>
              <a:t>CLICK TO ADD TITLE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14400" y="4267200"/>
            <a:ext cx="103632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err="1"/>
              <a:t>Click</a:t>
            </a:r>
            <a:r>
              <a:rPr lang="fi-FI" noProof="0"/>
              <a:t> to </a:t>
            </a:r>
            <a:r>
              <a:rPr lang="fi-FI" noProof="0" err="1"/>
              <a:t>add</a:t>
            </a:r>
            <a:r>
              <a:rPr lang="fi-FI" noProof="0"/>
              <a:t> </a:t>
            </a:r>
            <a:r>
              <a:rPr lang="fi-FI" noProof="0" err="1"/>
              <a:t>subtitle</a:t>
            </a:r>
            <a:endParaRPr lang="fi-FI" noProof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grpSp>
        <p:nvGrpSpPr>
          <p:cNvPr id="12" name="Ryhmä 11"/>
          <p:cNvGrpSpPr/>
          <p:nvPr/>
        </p:nvGrpSpPr>
        <p:grpSpPr bwMode="white">
          <a:xfrm>
            <a:off x="347250" y="260248"/>
            <a:ext cx="2491200" cy="2334818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3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2306643425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" b="3125"/>
          <a:stretch/>
        </p:blipFill>
        <p:spPr bwMode="ltGray">
          <a:xfrm>
            <a:off x="338667" y="254000"/>
            <a:ext cx="11514667" cy="5905500"/>
          </a:xfrm>
          <a:prstGeom prst="rect">
            <a:avLst/>
          </a:prstGeom>
        </p:spPr>
      </p:pic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914400" y="4267200"/>
            <a:ext cx="103632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err="1"/>
              <a:t>Click</a:t>
            </a:r>
            <a:r>
              <a:rPr lang="fi-FI" noProof="0"/>
              <a:t> to </a:t>
            </a:r>
            <a:r>
              <a:rPr lang="fi-FI" noProof="0" err="1"/>
              <a:t>add</a:t>
            </a:r>
            <a:r>
              <a:rPr lang="fi-FI" noProof="0"/>
              <a:t> </a:t>
            </a:r>
            <a:r>
              <a:rPr lang="fi-FI" noProof="0" err="1"/>
              <a:t>subtitle</a:t>
            </a:r>
            <a:endParaRPr lang="fi-FI" noProof="0"/>
          </a:p>
        </p:txBody>
      </p:sp>
      <p:sp>
        <p:nvSpPr>
          <p:cNvPr id="1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/>
              <a:t>CLICK TO ADD TITLE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grpSp>
        <p:nvGrpSpPr>
          <p:cNvPr id="12" name="Ryhmä 11"/>
          <p:cNvGrpSpPr/>
          <p:nvPr/>
        </p:nvGrpSpPr>
        <p:grpSpPr bwMode="black">
          <a:xfrm>
            <a:off x="347250" y="260248"/>
            <a:ext cx="2491200" cy="2334818"/>
            <a:chOff x="1311275" y="373063"/>
            <a:chExt cx="6524625" cy="6115050"/>
          </a:xfrm>
          <a:solidFill>
            <a:srgbClr val="000000"/>
          </a:solidFill>
        </p:grpSpPr>
        <p:sp>
          <p:nvSpPr>
            <p:cNvPr id="14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65738921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slide 4 Helsin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00" y="254000"/>
            <a:ext cx="11512373" cy="5905500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ctrTitle"/>
          </p:nvPr>
        </p:nvSpPr>
        <p:spPr bwMode="white">
          <a:xfrm>
            <a:off x="911424" y="3140968"/>
            <a:ext cx="10363200" cy="12961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>
            <a:lvl1pPr algn="ctr">
              <a:lnSpc>
                <a:spcPct val="70000"/>
              </a:lnSpc>
              <a:defRPr sz="6000" baseline="0">
                <a:solidFill>
                  <a:schemeClr val="bg1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/>
              <a:t>Muokkaa perustyyl. napsautt.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grpSp>
        <p:nvGrpSpPr>
          <p:cNvPr id="13" name="Ryhmä 12"/>
          <p:cNvGrpSpPr/>
          <p:nvPr/>
        </p:nvGrpSpPr>
        <p:grpSpPr bwMode="white">
          <a:xfrm>
            <a:off x="347250" y="260248"/>
            <a:ext cx="2491200" cy="2334818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4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2310086618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36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/>
              <a:t>CLICK TO ADD SUBHEADING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1506223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35360" y="716436"/>
            <a:ext cx="11521280" cy="1225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 anchor="t" anchorCtr="0"/>
          <a:lstStyle>
            <a:lvl1pPr algn="ctr">
              <a:defRPr sz="4000"/>
            </a:lvl1pPr>
          </a:lstStyle>
          <a:p>
            <a:pPr lvl="0"/>
            <a:r>
              <a:rPr lang="fi-FI"/>
              <a:t>CLICK TO ADD TITLE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335360" y="2204865"/>
            <a:ext cx="1152128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92075" indent="0" algn="ctr">
              <a:lnSpc>
                <a:spcPct val="80000"/>
              </a:lnSpc>
              <a:buClr>
                <a:schemeClr val="tx1"/>
              </a:buClr>
              <a:buFont typeface="Arial"/>
              <a:buNone/>
              <a:defRPr>
                <a:latin typeface="+mj-lt"/>
                <a:cs typeface="Gotham narrow bold"/>
              </a:defRPr>
            </a:lvl1pPr>
            <a:lvl2pPr marL="382588" indent="0" algn="ctr">
              <a:lnSpc>
                <a:spcPct val="80000"/>
              </a:lnSpc>
              <a:buFont typeface="Arial"/>
              <a:buNone/>
              <a:defRPr>
                <a:latin typeface="Gotham Narrow Book"/>
                <a:cs typeface="Gotham Narrow Book"/>
              </a:defRPr>
            </a:lvl2pPr>
            <a:lvl3pPr marL="76517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3pPr>
            <a:lvl4pPr marL="124142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4pPr>
            <a:lvl5pPr marL="171767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5pPr>
          </a:lstStyle>
          <a:p>
            <a:r>
              <a:rPr lang="en-US"/>
              <a:t>Click to add subtitle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18067543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72997" y="2204865"/>
            <a:ext cx="1102951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err="1"/>
              <a:t>Click</a:t>
            </a:r>
            <a:r>
              <a:rPr lang="fi-FI" noProof="0"/>
              <a:t> to </a:t>
            </a:r>
            <a:r>
              <a:rPr lang="fi-FI" noProof="0" err="1"/>
              <a:t>add</a:t>
            </a:r>
            <a:r>
              <a:rPr lang="fi-FI" noProof="0"/>
              <a:t> </a:t>
            </a:r>
            <a:r>
              <a:rPr lang="fi-FI" noProof="0" err="1"/>
              <a:t>text</a:t>
            </a:r>
            <a:endParaRPr lang="fi-FI" noProof="0"/>
          </a:p>
          <a:p>
            <a:pPr lvl="1"/>
            <a:r>
              <a:rPr lang="fi-FI" noProof="0"/>
              <a:t>Second </a:t>
            </a:r>
            <a:r>
              <a:rPr lang="fi-FI" noProof="0" err="1"/>
              <a:t>level</a:t>
            </a:r>
            <a:endParaRPr lang="fi-FI" noProof="0"/>
          </a:p>
          <a:p>
            <a:pPr lvl="2"/>
            <a:r>
              <a:rPr lang="fi-FI" noProof="0"/>
              <a:t>Third </a:t>
            </a:r>
            <a:r>
              <a:rPr lang="fi-FI" noProof="0" err="1"/>
              <a:t>level</a:t>
            </a:r>
            <a:endParaRPr lang="fi-FI" noProof="0"/>
          </a:p>
          <a:p>
            <a:pPr lvl="3"/>
            <a:r>
              <a:rPr lang="fi-FI" noProof="0" err="1"/>
              <a:t>Fourth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fi-FI" noProof="0"/>
          </a:p>
          <a:p>
            <a:pPr lvl="4"/>
            <a:r>
              <a:rPr lang="fi-FI" noProof="0" err="1"/>
              <a:t>Fifth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en-US" noProof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789130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as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774000" y="2204865"/>
            <a:ext cx="528058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err="1"/>
              <a:t>Click</a:t>
            </a:r>
            <a:r>
              <a:rPr lang="fi-FI" noProof="0"/>
              <a:t> to </a:t>
            </a:r>
            <a:r>
              <a:rPr lang="fi-FI" noProof="0" err="1"/>
              <a:t>add</a:t>
            </a:r>
            <a:r>
              <a:rPr lang="fi-FI" noProof="0"/>
              <a:t> </a:t>
            </a:r>
            <a:r>
              <a:rPr lang="fi-FI" noProof="0" err="1"/>
              <a:t>text</a:t>
            </a:r>
            <a:endParaRPr lang="fi-FI" noProof="0"/>
          </a:p>
          <a:p>
            <a:pPr lvl="1"/>
            <a:r>
              <a:rPr lang="fi-FI" noProof="0"/>
              <a:t>Second </a:t>
            </a:r>
            <a:r>
              <a:rPr lang="fi-FI" noProof="0" err="1"/>
              <a:t>level</a:t>
            </a:r>
            <a:endParaRPr lang="fi-FI" noProof="0"/>
          </a:p>
          <a:p>
            <a:pPr lvl="2"/>
            <a:r>
              <a:rPr lang="fi-FI" noProof="0"/>
              <a:t>Third </a:t>
            </a:r>
            <a:r>
              <a:rPr lang="fi-FI" noProof="0" err="1"/>
              <a:t>level</a:t>
            </a:r>
            <a:endParaRPr lang="fi-FI" noProof="0"/>
          </a:p>
          <a:p>
            <a:pPr lvl="3"/>
            <a:r>
              <a:rPr lang="fi-FI" noProof="0" err="1"/>
              <a:t>Fourth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fi-FI" noProof="0"/>
          </a:p>
          <a:p>
            <a:pPr lvl="4"/>
            <a:r>
              <a:rPr lang="fi-FI" noProof="0" err="1"/>
              <a:t>Fifth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en-US" noProof="0"/>
          </a:p>
        </p:txBody>
      </p:sp>
      <p:sp>
        <p:nvSpPr>
          <p:cNvPr id="11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6480043" y="2204865"/>
            <a:ext cx="528058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err="1"/>
              <a:t>Click</a:t>
            </a:r>
            <a:r>
              <a:rPr lang="fi-FI" noProof="0"/>
              <a:t> to </a:t>
            </a:r>
            <a:r>
              <a:rPr lang="fi-FI" noProof="0" err="1"/>
              <a:t>add</a:t>
            </a:r>
            <a:r>
              <a:rPr lang="fi-FI" noProof="0"/>
              <a:t> </a:t>
            </a:r>
            <a:r>
              <a:rPr lang="fi-FI" noProof="0" err="1"/>
              <a:t>text</a:t>
            </a:r>
            <a:endParaRPr lang="fi-FI" noProof="0"/>
          </a:p>
          <a:p>
            <a:pPr lvl="1"/>
            <a:r>
              <a:rPr lang="fi-FI" noProof="0"/>
              <a:t>Second </a:t>
            </a:r>
            <a:r>
              <a:rPr lang="fi-FI" noProof="0" err="1"/>
              <a:t>level</a:t>
            </a:r>
            <a:endParaRPr lang="fi-FI" noProof="0"/>
          </a:p>
          <a:p>
            <a:pPr lvl="2"/>
            <a:r>
              <a:rPr lang="fi-FI" noProof="0"/>
              <a:t>Third </a:t>
            </a:r>
            <a:r>
              <a:rPr lang="fi-FI" noProof="0" err="1"/>
              <a:t>level</a:t>
            </a:r>
            <a:endParaRPr lang="fi-FI" noProof="0"/>
          </a:p>
          <a:p>
            <a:pPr lvl="3"/>
            <a:r>
              <a:rPr lang="fi-FI" noProof="0" err="1"/>
              <a:t>Fourth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fi-FI" noProof="0"/>
          </a:p>
          <a:p>
            <a:pPr lvl="4"/>
            <a:r>
              <a:rPr lang="fi-FI" noProof="0" err="1"/>
              <a:t>Fifth</a:t>
            </a:r>
            <a:r>
              <a:rPr lang="fi-FI" noProof="0"/>
              <a:t> </a:t>
            </a:r>
            <a:r>
              <a:rPr lang="fi-FI" noProof="0" err="1"/>
              <a:t>level</a:t>
            </a:r>
            <a:endParaRPr lang="en-US" noProof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87277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Kuva 108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49" y="6238875"/>
            <a:ext cx="2086443" cy="55102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" b="3125"/>
          <a:stretch/>
        </p:blipFill>
        <p:spPr bwMode="hidden">
          <a:xfrm>
            <a:off x="338667" y="254000"/>
            <a:ext cx="11514667" cy="5905500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063552" y="802411"/>
            <a:ext cx="9722048" cy="97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Muokkaa perustyyl. napsautt.</a:t>
            </a:r>
            <a:endParaRPr lang="en-GB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63552" y="1981200"/>
            <a:ext cx="972204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0261600" y="6189117"/>
            <a:ext cx="91440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</a:defRPr>
            </a:lvl1pPr>
          </a:lstStyle>
          <a:p>
            <a:fld id="{B6112D10-F608-40AB-9F8D-1687939C68FA}" type="datetimeFigureOut">
              <a:rPr lang="fi-FI" smtClean="0"/>
              <a:t>26.4.2023</a:t>
            </a:fld>
            <a:endParaRPr lang="fi-F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6000" y="6189117"/>
            <a:ext cx="68064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</a:defRPr>
            </a:lvl1pPr>
          </a:lstStyle>
          <a:p>
            <a:fld id="{30E3E996-24D5-478D-9F81-1F6CE0110153}" type="slidenum">
              <a:rPr lang="fi-FI" smtClean="0"/>
              <a:t>‹#›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6768000" y="6189217"/>
            <a:ext cx="3744000" cy="576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grpSp>
        <p:nvGrpSpPr>
          <p:cNvPr id="12" name="Ryhmä 11"/>
          <p:cNvGrpSpPr/>
          <p:nvPr/>
        </p:nvGrpSpPr>
        <p:grpSpPr bwMode="black">
          <a:xfrm>
            <a:off x="334478" y="263539"/>
            <a:ext cx="1397690" cy="1309952"/>
            <a:chOff x="1311275" y="373063"/>
            <a:chExt cx="6524625" cy="6115050"/>
          </a:xfrm>
          <a:solidFill>
            <a:schemeClr val="tx1"/>
          </a:solidFill>
        </p:grpSpPr>
        <p:sp>
          <p:nvSpPr>
            <p:cNvPr id="13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316884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 kern="1200" cap="all" baseline="0">
          <a:solidFill>
            <a:schemeClr val="tx1"/>
          </a:solidFill>
          <a:latin typeface="+mj-lt"/>
          <a:ea typeface="+mj-ea"/>
          <a:cs typeface="Gotham Narrow Bold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Clr>
          <a:schemeClr val="accent1"/>
        </a:buClr>
        <a:buSzPct val="10000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3175" algn="l" rtl="0" eaLnBrk="1" fontAlgn="base" hangingPunct="1">
        <a:spcBef>
          <a:spcPct val="0"/>
        </a:spcBef>
        <a:spcAft>
          <a:spcPct val="50000"/>
        </a:spcAft>
        <a:buClr>
          <a:schemeClr val="tx1"/>
        </a:buClr>
        <a:buSzPct val="100000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5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9050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edu.flinga.fi/s/EJP2B8Y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inglink.com/mediacard/1415437731697262595" TargetMode="External"/><Relationship Id="rId2" Type="http://schemas.openxmlformats.org/officeDocument/2006/relationships/hyperlink" Target="https://www.thinglink.com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thinglink.com/mediacard/1659359967246811138" TargetMode="External"/><Relationship Id="rId5" Type="http://schemas.openxmlformats.org/officeDocument/2006/relationships/hyperlink" Target="https://h5p.org/content-types-and-applications" TargetMode="External"/><Relationship Id="rId4" Type="http://schemas.openxmlformats.org/officeDocument/2006/relationships/hyperlink" Target="https://h5p.org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studies.helsinki.fi/instructions/article/digital-examinations-moodle" TargetMode="External"/><Relationship Id="rId7" Type="http://schemas.openxmlformats.org/officeDocument/2006/relationships/hyperlink" Target="https://e-exam.fi/in-english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helsinki.fi/fi/unitube/video/41e239cc-f43e-4ae6-b009-b4d49dc2765c" TargetMode="External"/><Relationship Id="rId5" Type="http://schemas.openxmlformats.org/officeDocument/2006/relationships/hyperlink" Target="https://teaching.helsinki.fi/instructions/article/artificial-intelligence-teaching" TargetMode="External"/><Relationship Id="rId4" Type="http://schemas.openxmlformats.org/officeDocument/2006/relationships/hyperlink" Target="https://studies.helsinki.fi/instructions/article/using-ai-support-learni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campus.fi/course/index.php?categoryid=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courses.mooc.fi/org/uh-inar/courses/introduction-to-sustainability" TargetMode="External"/><Relationship Id="rId5" Type="http://schemas.openxmlformats.org/officeDocument/2006/relationships/hyperlink" Target="https://www.mooc.fi/en/#courses" TargetMode="External"/><Relationship Id="rId4" Type="http://schemas.openxmlformats.org/officeDocument/2006/relationships/hyperlink" Target="https://digicampus.fi/course/view.php?id=3548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K3jquTcX8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://www.nordtouch.fi/" TargetMode="External"/><Relationship Id="rId4" Type="http://schemas.openxmlformats.org/officeDocument/2006/relationships/hyperlink" Target="https://presemo.helsinki.fi/oteviikk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E-</a:t>
            </a:r>
            <a:r>
              <a:rPr lang="fi-FI" err="1"/>
              <a:t>learning</a:t>
            </a:r>
            <a:r>
              <a:rPr lang="fi-FI"/>
              <a:t> at </a:t>
            </a:r>
            <a:r>
              <a:rPr lang="fi-FI" err="1"/>
              <a:t>the</a:t>
            </a:r>
            <a:r>
              <a:rPr lang="fi-FI"/>
              <a:t> </a:t>
            </a:r>
            <a:r>
              <a:rPr lang="fi-FI" err="1"/>
              <a:t>University</a:t>
            </a:r>
            <a:r>
              <a:rPr lang="fi-FI"/>
              <a:t> of Helsinki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>
                <a:solidFill>
                  <a:schemeClr val="tx1"/>
                </a:solidFill>
                <a:cs typeface="Arial"/>
              </a:rPr>
              <a:t>Outi valkama &amp; </a:t>
            </a:r>
            <a:r>
              <a:rPr lang="fi-FI" err="1">
                <a:solidFill>
                  <a:schemeClr val="tx1"/>
                </a:solidFill>
                <a:cs typeface="Arial"/>
              </a:rPr>
              <a:t>kristian</a:t>
            </a:r>
            <a:r>
              <a:rPr lang="fi-FI">
                <a:solidFill>
                  <a:schemeClr val="tx1"/>
                </a:solidFill>
                <a:cs typeface="Arial"/>
              </a:rPr>
              <a:t> </a:t>
            </a:r>
            <a:r>
              <a:rPr lang="fi-FI" err="1">
                <a:solidFill>
                  <a:schemeClr val="tx1"/>
                </a:solidFill>
                <a:cs typeface="Arial"/>
              </a:rPr>
              <a:t>lindqvist</a:t>
            </a:r>
            <a:br>
              <a:rPr lang="fi-FI">
                <a:solidFill>
                  <a:schemeClr val="tx1"/>
                </a:solidFill>
                <a:cs typeface="Arial"/>
              </a:rPr>
            </a:br>
            <a:endParaRPr lang="fi-FI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058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hart, diagram, bubble chart&#10;&#10;Description automatically generated">
            <a:extLst>
              <a:ext uri="{FF2B5EF4-FFF2-40B4-BE49-F238E27FC236}">
                <a16:creationId xmlns:a16="http://schemas.microsoft.com/office/drawing/2014/main" id="{F74BF13B-E247-A144-F9C0-208D62218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91" y="194903"/>
            <a:ext cx="7511591" cy="3459471"/>
          </a:xfrm>
          <a:prstGeom prst="rect">
            <a:avLst/>
          </a:prstGeom>
        </p:spPr>
      </p:pic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8035BFE3-070A-4109-CC96-86B68F531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252" y="1957769"/>
            <a:ext cx="6590153" cy="4197712"/>
          </a:xfrm>
          <a:prstGeom prst="rect">
            <a:avLst/>
          </a:prstGeom>
        </p:spPr>
      </p:pic>
      <p:pic>
        <p:nvPicPr>
          <p:cNvPr id="5" name="Picture 5" descr="Qr code&#10;&#10;Description automatically generated">
            <a:extLst>
              <a:ext uri="{FF2B5EF4-FFF2-40B4-BE49-F238E27FC236}">
                <a16:creationId xmlns:a16="http://schemas.microsoft.com/office/drawing/2014/main" id="{AE97B270-DC83-9998-DA07-65020EC481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068" y="3592398"/>
            <a:ext cx="2438400" cy="2438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94B242-21C1-F721-8F18-2168319E22CE}"/>
              </a:ext>
            </a:extLst>
          </p:cNvPr>
          <p:cNvSpPr txBox="1"/>
          <p:nvPr/>
        </p:nvSpPr>
        <p:spPr bwMode="auto">
          <a:xfrm>
            <a:off x="2878318" y="6197422"/>
            <a:ext cx="357590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2000" u="sng">
                <a:solidFill>
                  <a:srgbClr val="0091D0"/>
                </a:solidFill>
                <a:cs typeface="Arial"/>
                <a:hlinkClick r:id="rId5"/>
              </a:rPr>
              <a:t>https://edu.flinga.fi/s/EJP2B8Y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3319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New </a:t>
            </a:r>
            <a:r>
              <a:rPr lang="fi-FI" err="1"/>
              <a:t>forms</a:t>
            </a:r>
            <a:r>
              <a:rPr lang="fi-FI"/>
              <a:t> of </a:t>
            </a:r>
            <a:r>
              <a:rPr lang="fi-FI" err="1"/>
              <a:t>learning</a:t>
            </a:r>
            <a:r>
              <a:rPr lang="fi-FI"/>
              <a:t> </a:t>
            </a:r>
            <a:r>
              <a:rPr lang="fi-FI" err="1"/>
              <a:t>materials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fi-FI" err="1"/>
              <a:t>Thinglink</a:t>
            </a:r>
            <a:r>
              <a:rPr lang="fi-FI"/>
              <a:t> </a:t>
            </a:r>
            <a:r>
              <a:rPr lang="fi-FI">
                <a:hlinkClick r:id="rId2"/>
              </a:rPr>
              <a:t>https://www.thinglink.com/</a:t>
            </a:r>
            <a:r>
              <a:rPr lang="fi-FI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/>
              <a:t> </a:t>
            </a:r>
            <a:r>
              <a:rPr lang="fi-FI">
                <a:hlinkClick r:id="rId3"/>
              </a:rPr>
              <a:t>Virtual </a:t>
            </a:r>
            <a:r>
              <a:rPr lang="fi-FI" err="1">
                <a:hlinkClick r:id="rId3"/>
              </a:rPr>
              <a:t>tour</a:t>
            </a:r>
            <a:r>
              <a:rPr lang="fi-FI">
                <a:hlinkClick r:id="rId3"/>
              </a:rPr>
              <a:t> of </a:t>
            </a:r>
            <a:r>
              <a:rPr lang="fi-FI" err="1">
                <a:hlinkClick r:id="rId3"/>
              </a:rPr>
              <a:t>Research</a:t>
            </a:r>
            <a:r>
              <a:rPr lang="fi-FI">
                <a:hlinkClick r:id="rId3"/>
              </a:rPr>
              <a:t> </a:t>
            </a:r>
            <a:r>
              <a:rPr lang="fi-FI" err="1">
                <a:hlinkClick r:id="rId3"/>
              </a:rPr>
              <a:t>Dairy</a:t>
            </a:r>
            <a:r>
              <a:rPr lang="fi-FI">
                <a:hlinkClick r:id="rId3"/>
              </a:rPr>
              <a:t> </a:t>
            </a:r>
            <a:r>
              <a:rPr lang="fi-FI" err="1">
                <a:hlinkClick r:id="rId3"/>
              </a:rPr>
              <a:t>Barn</a:t>
            </a:r>
            <a:r>
              <a:rPr lang="fi-FI">
                <a:hlinkClick r:id="rId3"/>
              </a:rPr>
              <a:t> </a:t>
            </a:r>
            <a:endParaRPr lang="fi-FI"/>
          </a:p>
          <a:p>
            <a:pPr marL="0" indent="0"/>
            <a:r>
              <a:rPr lang="fi-FI"/>
              <a:t>H5P </a:t>
            </a:r>
            <a:r>
              <a:rPr lang="fi-FI">
                <a:hlinkClick r:id="rId4"/>
              </a:rPr>
              <a:t>https://h5p.org/</a:t>
            </a:r>
            <a:r>
              <a:rPr lang="fi-FI"/>
              <a:t> </a:t>
            </a:r>
          </a:p>
          <a:p>
            <a:pPr marL="725488" lvl="1" indent="-342900">
              <a:buFont typeface="Arial" panose="020B0604020202020204" pitchFamily="34" charset="0"/>
              <a:buChar char="•"/>
            </a:pPr>
            <a:r>
              <a:rPr lang="fi-FI" err="1"/>
              <a:t>Richer</a:t>
            </a:r>
            <a:r>
              <a:rPr lang="fi-FI"/>
              <a:t> HTML5-content</a:t>
            </a:r>
          </a:p>
          <a:p>
            <a:pPr marL="725488" lvl="1" indent="-342900">
              <a:buFont typeface="Arial" panose="020B0604020202020204" pitchFamily="34" charset="0"/>
              <a:buChar char="•"/>
            </a:pPr>
            <a:r>
              <a:rPr lang="fi-FI" err="1">
                <a:hlinkClick r:id="rId5"/>
              </a:rPr>
              <a:t>Examples</a:t>
            </a:r>
            <a:r>
              <a:rPr lang="fi-FI">
                <a:hlinkClick r:id="rId5"/>
              </a:rPr>
              <a:t> of </a:t>
            </a:r>
            <a:r>
              <a:rPr lang="fi-FI" err="1">
                <a:hlinkClick r:id="rId5"/>
              </a:rPr>
              <a:t>all</a:t>
            </a:r>
            <a:r>
              <a:rPr lang="fi-FI">
                <a:hlinkClick r:id="rId5"/>
              </a:rPr>
              <a:t> H5P-tools </a:t>
            </a:r>
            <a:r>
              <a:rPr lang="fi-FI" err="1">
                <a:hlinkClick r:id="rId5"/>
              </a:rPr>
              <a:t>here</a:t>
            </a:r>
            <a:endParaRPr lang="fi-FI"/>
          </a:p>
          <a:p>
            <a:pPr marL="725488" lvl="1" indent="-342900">
              <a:buFont typeface="Arial" panose="020B0604020202020204" pitchFamily="34" charset="0"/>
              <a:buChar char="•"/>
            </a:pPr>
            <a:r>
              <a:rPr lang="fi-FI"/>
              <a:t>Moodle </a:t>
            </a:r>
            <a:r>
              <a:rPr lang="fi-FI" err="1"/>
              <a:t>integration</a:t>
            </a:r>
            <a:r>
              <a:rPr lang="fi-FI"/>
              <a:t> (</a:t>
            </a:r>
            <a:r>
              <a:rPr lang="fi-FI" err="1"/>
              <a:t>grades</a:t>
            </a:r>
            <a:r>
              <a:rPr lang="fi-FI"/>
              <a:t>, </a:t>
            </a:r>
            <a:r>
              <a:rPr lang="fi-FI" err="1"/>
              <a:t>activity</a:t>
            </a:r>
            <a:r>
              <a:rPr lang="fi-FI"/>
              <a:t> </a:t>
            </a:r>
            <a:r>
              <a:rPr lang="fi-FI" err="1"/>
              <a:t>completion</a:t>
            </a:r>
            <a:r>
              <a:rPr lang="fi-FI"/>
              <a:t>)</a:t>
            </a:r>
          </a:p>
          <a:p>
            <a:pPr marL="0" indent="0"/>
            <a:r>
              <a:rPr lang="fi-FI" err="1"/>
              <a:t>Unitube</a:t>
            </a:r>
            <a:r>
              <a:rPr lang="fi-FI"/>
              <a:t> </a:t>
            </a:r>
            <a:r>
              <a:rPr lang="fi-FI" err="1"/>
              <a:t>Studios</a:t>
            </a:r>
            <a:endParaRPr lang="fi-FI"/>
          </a:p>
          <a:p>
            <a:pPr lvl="2">
              <a:buFont typeface="Arial" panose="020B0604020202020204" pitchFamily="34" charset="0"/>
              <a:buChar char="•"/>
            </a:pPr>
            <a:r>
              <a:rPr lang="fi-FI"/>
              <a:t> </a:t>
            </a:r>
            <a:r>
              <a:rPr lang="fi-FI">
                <a:hlinkClick r:id="rId6"/>
              </a:rPr>
              <a:t>360-degree </a:t>
            </a:r>
            <a:r>
              <a:rPr lang="fi-FI" err="1">
                <a:hlinkClick r:id="rId6"/>
              </a:rPr>
              <a:t>presentation</a:t>
            </a:r>
            <a:r>
              <a:rPr lang="fi-FI">
                <a:hlinkClick r:id="rId6"/>
              </a:rPr>
              <a:t> of Viikki Studio</a:t>
            </a:r>
            <a:endParaRPr lang="fi-FI"/>
          </a:p>
          <a:p>
            <a:pPr marL="0" indent="0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65529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Digital </a:t>
            </a:r>
            <a:r>
              <a:rPr lang="fi-FI" err="1"/>
              <a:t>exams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063552" y="1626669"/>
            <a:ext cx="9722048" cy="4316931"/>
          </a:xfrm>
        </p:spPr>
        <p:txBody>
          <a:bodyPr>
            <a:normAutofit fontScale="77500" lnSpcReduction="20000"/>
          </a:bodyPr>
          <a:lstStyle/>
          <a:p>
            <a:pPr marL="0" indent="0"/>
            <a:r>
              <a:rPr lang="fi-FI"/>
              <a:t>Moodle </a:t>
            </a:r>
            <a:r>
              <a:rPr lang="fi-FI" err="1"/>
              <a:t>hall</a:t>
            </a:r>
            <a:r>
              <a:rPr lang="fi-FI"/>
              <a:t> </a:t>
            </a:r>
            <a:r>
              <a:rPr lang="fi-FI" err="1"/>
              <a:t>exams</a:t>
            </a:r>
            <a:endParaRPr lang="fi-FI"/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>
                <a:hlinkClick r:id="rId3"/>
              </a:rPr>
              <a:t>BYOD </a:t>
            </a:r>
            <a:r>
              <a:rPr lang="fi-FI" err="1">
                <a:hlinkClick r:id="rId3"/>
              </a:rPr>
              <a:t>exams</a:t>
            </a:r>
            <a:endParaRPr lang="fi-FI">
              <a:cs typeface="Arial" panose="020B0604020202020204"/>
            </a:endParaRPr>
          </a:p>
          <a:p>
            <a:pPr marL="1295082" lvl="2" indent="-342900">
              <a:buFont typeface="Arial" panose="020B0604020202020204" pitchFamily="34" charset="0"/>
              <a:buChar char="•"/>
            </a:pPr>
            <a:r>
              <a:rPr lang="fi-FI"/>
              <a:t>supervised </a:t>
            </a:r>
            <a:r>
              <a:rPr lang="fi-FI" err="1"/>
              <a:t>exams</a:t>
            </a:r>
            <a:endParaRPr lang="fi-FI"/>
          </a:p>
          <a:p>
            <a:pPr marL="1295082" lvl="2" indent="-342900">
              <a:buFont typeface="Arial" panose="020B0604020202020204" pitchFamily="34" charset="0"/>
              <a:buChar char="•"/>
            </a:pPr>
            <a:r>
              <a:rPr lang="fi-FI"/>
              <a:t>SEB </a:t>
            </a:r>
            <a:r>
              <a:rPr lang="fi-FI" err="1"/>
              <a:t>restricted</a:t>
            </a:r>
            <a:r>
              <a:rPr lang="fi-FI"/>
              <a:t> </a:t>
            </a:r>
            <a:r>
              <a:rPr lang="fi-FI" err="1"/>
              <a:t>exams</a:t>
            </a:r>
            <a:endParaRPr lang="fi-FI"/>
          </a:p>
          <a:p>
            <a:pPr marL="1295082" lvl="2" indent="-342900">
              <a:buFont typeface="Arial" panose="020B0604020202020204" pitchFamily="34" charset="0"/>
              <a:buChar char="•"/>
            </a:pPr>
            <a:r>
              <a:rPr lang="fi-FI"/>
              <a:t>Home </a:t>
            </a:r>
            <a:r>
              <a:rPr lang="fi-FI" err="1"/>
              <a:t>exams</a:t>
            </a:r>
            <a:endParaRPr lang="fi-FI">
              <a:cs typeface="Arial" panose="020B0604020202020204"/>
            </a:endParaRPr>
          </a:p>
          <a:p>
            <a:pPr marL="1295082" lvl="2" indent="-342900">
              <a:buFont typeface="Arial" panose="020B0604020202020204" pitchFamily="34" charset="0"/>
              <a:buChar char="•"/>
            </a:pPr>
            <a:r>
              <a:rPr lang="fi-FI"/>
              <a:t>Open </a:t>
            </a:r>
            <a:r>
              <a:rPr lang="fi-FI" err="1"/>
              <a:t>book</a:t>
            </a:r>
            <a:r>
              <a:rPr lang="fi-FI"/>
              <a:t> </a:t>
            </a:r>
            <a:r>
              <a:rPr lang="fi-FI" err="1"/>
              <a:t>exams</a:t>
            </a:r>
            <a:r>
              <a:rPr lang="fi-FI"/>
              <a:t> </a:t>
            </a:r>
            <a:endParaRPr lang="fi-FI">
              <a:cs typeface="Arial"/>
            </a:endParaRPr>
          </a:p>
          <a:p>
            <a:pPr marL="0" lvl="1" indent="0"/>
            <a:r>
              <a:rPr lang="fi-FI"/>
              <a:t>AI </a:t>
            </a:r>
            <a:r>
              <a:rPr lang="fi-FI" err="1"/>
              <a:t>instructions</a:t>
            </a:r>
            <a:endParaRPr lang="fi-FI" err="1">
              <a:cs typeface="Arial" panose="020B0604020202020204"/>
            </a:endParaRP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fi-FI" sz="2100" err="1"/>
              <a:t>Instructions</a:t>
            </a:r>
            <a:r>
              <a:rPr lang="fi-FI" sz="2100"/>
              <a:t> for </a:t>
            </a:r>
            <a:r>
              <a:rPr lang="fi-FI" sz="2100" err="1"/>
              <a:t>students</a:t>
            </a:r>
            <a:r>
              <a:rPr lang="fi-FI" sz="2100"/>
              <a:t> </a:t>
            </a:r>
            <a:r>
              <a:rPr lang="fi-FI" sz="2100">
                <a:hlinkClick r:id="rId4"/>
              </a:rPr>
              <a:t>https://studies.helsinki.fi/instructions/article/using-ai-support-learning</a:t>
            </a:r>
            <a:r>
              <a:rPr lang="fi-FI" sz="2100"/>
              <a:t> </a:t>
            </a:r>
            <a:endParaRPr lang="fi-FI" sz="2100">
              <a:cs typeface="Arial" panose="020B0604020202020204"/>
            </a:endParaRP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fi-FI" sz="2100" err="1"/>
              <a:t>Instructions</a:t>
            </a:r>
            <a:r>
              <a:rPr lang="fi-FI" sz="2100"/>
              <a:t> for </a:t>
            </a:r>
            <a:r>
              <a:rPr lang="fi-FI" sz="2100" err="1"/>
              <a:t>teachers</a:t>
            </a:r>
            <a:r>
              <a:rPr lang="fi-FI" sz="2100"/>
              <a:t> </a:t>
            </a:r>
            <a:r>
              <a:rPr lang="fi-FI" sz="2100">
                <a:hlinkClick r:id="rId5"/>
              </a:rPr>
              <a:t>https://teaching.helsinki.fi/instructions/article/artificial-intelligence-teaching</a:t>
            </a:r>
            <a:r>
              <a:rPr lang="fi-FI" sz="2100"/>
              <a:t> </a:t>
            </a:r>
            <a:endParaRPr lang="fi-FI" sz="2100">
              <a:cs typeface="Arial" panose="020B0604020202020204"/>
            </a:endParaRPr>
          </a:p>
          <a:p>
            <a:pPr marL="0" indent="0"/>
            <a:r>
              <a:rPr lang="fi-FI" err="1"/>
              <a:t>Examinarium</a:t>
            </a:r>
            <a:r>
              <a:rPr lang="fi-FI"/>
              <a:t> –</a:t>
            </a:r>
            <a:r>
              <a:rPr lang="fi-FI" err="1"/>
              <a:t>exam</a:t>
            </a:r>
            <a:r>
              <a:rPr lang="fi-FI"/>
              <a:t> </a:t>
            </a:r>
            <a:r>
              <a:rPr lang="fi-FI" err="1"/>
              <a:t>space</a:t>
            </a:r>
            <a:endParaRPr lang="fi-FI"/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 err="1"/>
              <a:t>Self-service</a:t>
            </a:r>
            <a:r>
              <a:rPr lang="fi-FI"/>
              <a:t> </a:t>
            </a:r>
            <a:r>
              <a:rPr lang="fi-FI" err="1"/>
              <a:t>exam</a:t>
            </a:r>
            <a:r>
              <a:rPr lang="fi-FI"/>
              <a:t> </a:t>
            </a:r>
            <a:r>
              <a:rPr lang="fi-FI" err="1"/>
              <a:t>room</a:t>
            </a:r>
            <a:r>
              <a:rPr lang="fi-FI"/>
              <a:t> </a:t>
            </a:r>
            <a:r>
              <a:rPr lang="fi-FI" err="1"/>
              <a:t>with</a:t>
            </a:r>
            <a:r>
              <a:rPr lang="fi-FI"/>
              <a:t> video </a:t>
            </a:r>
            <a:r>
              <a:rPr lang="fi-FI" err="1"/>
              <a:t>surveillance</a:t>
            </a:r>
            <a:endParaRPr lang="fi-FI">
              <a:cs typeface="Arial" panose="020B0604020202020204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>
                <a:hlinkClick r:id="rId6"/>
              </a:rPr>
              <a:t>https://www.helsinki.fi/fi/unitube/video/41e239cc-f43e-4ae6-b009-b4d49dc2765c</a:t>
            </a:r>
            <a:r>
              <a:rPr lang="fi-FI"/>
              <a:t> </a:t>
            </a:r>
            <a:endParaRPr lang="fi-FI">
              <a:cs typeface="Arial" panose="020B0604020202020204"/>
            </a:endParaRPr>
          </a:p>
          <a:p>
            <a:pPr marL="72517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fi-FI">
                <a:ea typeface="+mn-lt"/>
                <a:cs typeface="+mn-lt"/>
                <a:hlinkClick r:id="rId7"/>
              </a:rPr>
              <a:t>https://e-exam.fi/in-english/</a:t>
            </a:r>
            <a:r>
              <a:rPr lang="fi-FI">
                <a:ea typeface="+mn-lt"/>
                <a:cs typeface="+mn-lt"/>
              </a:rPr>
              <a:t> </a:t>
            </a:r>
            <a:endParaRPr lang="fi-FI">
              <a:cs typeface="Arial"/>
            </a:endParaRPr>
          </a:p>
          <a:p>
            <a:pPr marL="0" indent="0"/>
            <a:endParaRPr lang="fi-FI"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0C5B77-CC65-D2FE-C92C-E848DF5EDB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699911"/>
            <a:ext cx="4332845" cy="259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80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E621E-2B6C-BB4E-E024-7796D43D2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Educational technology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496FD-ADDC-9364-E5CB-B314CE3B3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>
                <a:cs typeface="Arial" panose="020B0604020202020204"/>
              </a:rPr>
              <a:t>Supported tools for e-learning</a:t>
            </a:r>
            <a:endParaRPr lang="en-US"/>
          </a:p>
          <a:p>
            <a:pPr marL="382270" lvl="1">
              <a:buClr>
                <a:srgbClr val="000000"/>
              </a:buClr>
              <a:buFont typeface="Arial"/>
              <a:buChar char="•"/>
            </a:pPr>
            <a:r>
              <a:rPr lang="en-US">
                <a:cs typeface="Arial" panose="020B0604020202020204"/>
              </a:rPr>
              <a:t> License or own installations</a:t>
            </a:r>
          </a:p>
          <a:p>
            <a:pPr marL="382270" lvl="1">
              <a:buClr>
                <a:srgbClr val="000000"/>
              </a:buClr>
              <a:buFont typeface="Arial"/>
              <a:buChar char="•"/>
            </a:pPr>
            <a:r>
              <a:rPr lang="en-US">
                <a:cs typeface="Arial" panose="020B0604020202020204"/>
              </a:rPr>
              <a:t> Technical and pedagogical support for teachers </a:t>
            </a:r>
          </a:p>
          <a:p>
            <a:pPr marL="382270" lvl="1">
              <a:buClr>
                <a:srgbClr val="000000"/>
              </a:buClr>
              <a:buFont typeface="Arial"/>
              <a:buChar char="•"/>
            </a:pPr>
            <a:r>
              <a:rPr lang="en-US">
                <a:cs typeface="Arial" panose="020B0604020202020204"/>
              </a:rPr>
              <a:t> Instructions and training</a:t>
            </a:r>
          </a:p>
          <a:p>
            <a:pPr marL="382270" lvl="1">
              <a:buClr>
                <a:srgbClr val="000000"/>
              </a:buClr>
              <a:buFont typeface="Arial"/>
              <a:buChar char="•"/>
            </a:pPr>
            <a:r>
              <a:rPr lang="en-US">
                <a:cs typeface="Arial" panose="020B0604020202020204"/>
              </a:rPr>
              <a:t> Moodle, EXAM, </a:t>
            </a:r>
            <a:r>
              <a:rPr lang="en-US" err="1">
                <a:cs typeface="Arial" panose="020B0604020202020204"/>
              </a:rPr>
              <a:t>Presemo</a:t>
            </a:r>
            <a:r>
              <a:rPr lang="en-US">
                <a:cs typeface="Arial" panose="020B0604020202020204"/>
              </a:rPr>
              <a:t>, </a:t>
            </a:r>
            <a:r>
              <a:rPr lang="en-US" err="1">
                <a:cs typeface="Arial" panose="020B0604020202020204"/>
              </a:rPr>
              <a:t>Flinga</a:t>
            </a:r>
            <a:r>
              <a:rPr lang="en-US">
                <a:cs typeface="Arial" panose="020B0604020202020204"/>
              </a:rPr>
              <a:t>, Zoom, </a:t>
            </a:r>
            <a:r>
              <a:rPr lang="en-US" err="1">
                <a:cs typeface="Arial" panose="020B0604020202020204"/>
              </a:rPr>
              <a:t>Unitube</a:t>
            </a:r>
            <a:r>
              <a:rPr lang="en-US">
                <a:cs typeface="Arial" panose="020B0604020202020204"/>
              </a:rPr>
              <a:t>-studios</a:t>
            </a:r>
          </a:p>
          <a:p>
            <a:pPr marL="382270" lvl="1" indent="0">
              <a:buClr>
                <a:srgbClr val="000000"/>
              </a:buClr>
            </a:pPr>
            <a:endParaRPr lang="en-US"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8092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Moodle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063552" y="1613140"/>
            <a:ext cx="9722048" cy="4330460"/>
          </a:xfrm>
        </p:spPr>
        <p:txBody>
          <a:bodyPr/>
          <a:lstStyle/>
          <a:p>
            <a:pPr marL="0" indent="0"/>
            <a:r>
              <a:rPr lang="fi-FI"/>
              <a:t>Learning management </a:t>
            </a:r>
            <a:r>
              <a:rPr lang="fi-FI" err="1"/>
              <a:t>system</a:t>
            </a:r>
            <a:r>
              <a:rPr lang="fi-FI"/>
              <a:t> </a:t>
            </a:r>
            <a:r>
              <a:rPr lang="fi-FI">
                <a:hlinkClick r:id="rId3"/>
              </a:rPr>
              <a:t>https://moodle.com/</a:t>
            </a:r>
            <a:endParaRPr lang="fi-FI"/>
          </a:p>
          <a:p>
            <a:pPr marL="382270" lvl="1">
              <a:buFont typeface="Arial" panose="020B0604020202020204" pitchFamily="34" charset="0"/>
              <a:buChar char="•"/>
            </a:pPr>
            <a:r>
              <a:rPr lang="fi-FI"/>
              <a:t> </a:t>
            </a:r>
            <a:r>
              <a:rPr lang="fi-FI" err="1"/>
              <a:t>Own</a:t>
            </a:r>
            <a:r>
              <a:rPr lang="fi-FI"/>
              <a:t> </a:t>
            </a:r>
            <a:r>
              <a:rPr lang="fi-FI" err="1"/>
              <a:t>local</a:t>
            </a:r>
            <a:r>
              <a:rPr lang="fi-FI"/>
              <a:t> </a:t>
            </a:r>
            <a:r>
              <a:rPr lang="fi-FI" err="1"/>
              <a:t>servers</a:t>
            </a:r>
            <a:r>
              <a:rPr lang="fi-FI"/>
              <a:t> and </a:t>
            </a:r>
            <a:r>
              <a:rPr lang="fi-FI" err="1"/>
              <a:t>technical</a:t>
            </a:r>
            <a:r>
              <a:rPr lang="fi-FI"/>
              <a:t> </a:t>
            </a:r>
            <a:r>
              <a:rPr lang="fi-FI" err="1"/>
              <a:t>support</a:t>
            </a:r>
            <a:r>
              <a:rPr lang="fi-FI"/>
              <a:t> </a:t>
            </a:r>
            <a:endParaRPr lang="fi-FI">
              <a:cs typeface="Arial"/>
            </a:endParaRPr>
          </a:p>
          <a:p>
            <a:pPr marL="382270" lvl="1">
              <a:buFont typeface="Arial" panose="020B0604020202020204" pitchFamily="34" charset="0"/>
              <a:buChar char="•"/>
            </a:pPr>
            <a:r>
              <a:rPr lang="fi-FI"/>
              <a:t> </a:t>
            </a:r>
            <a:r>
              <a:rPr lang="fi-FI" err="1"/>
              <a:t>The</a:t>
            </a:r>
            <a:r>
              <a:rPr lang="fi-FI"/>
              <a:t> Moodle team </a:t>
            </a:r>
            <a:r>
              <a:rPr lang="fi-FI" err="1"/>
              <a:t>supports</a:t>
            </a:r>
            <a:r>
              <a:rPr lang="fi-FI"/>
              <a:t> </a:t>
            </a:r>
            <a:r>
              <a:rPr lang="fi-FI" err="1"/>
              <a:t>teachers</a:t>
            </a:r>
            <a:endParaRPr lang="fi-FI">
              <a:cs typeface="Arial" panose="020B0604020202020204"/>
            </a:endParaRPr>
          </a:p>
          <a:p>
            <a:pPr marL="0" indent="0"/>
            <a:r>
              <a:rPr lang="fi-FI" err="1"/>
              <a:t>Used</a:t>
            </a:r>
            <a:r>
              <a:rPr lang="fi-FI"/>
              <a:t> on </a:t>
            </a:r>
            <a:r>
              <a:rPr lang="fi-FI" err="1"/>
              <a:t>almost</a:t>
            </a:r>
            <a:r>
              <a:rPr lang="fi-FI"/>
              <a:t> </a:t>
            </a:r>
            <a:r>
              <a:rPr lang="fi-FI" err="1"/>
              <a:t>all</a:t>
            </a:r>
            <a:r>
              <a:rPr lang="fi-FI"/>
              <a:t> </a:t>
            </a:r>
            <a:r>
              <a:rPr lang="fi-FI" err="1"/>
              <a:t>courses</a:t>
            </a:r>
            <a:r>
              <a:rPr lang="fi-FI"/>
              <a:t> (</a:t>
            </a:r>
            <a:r>
              <a:rPr lang="fi-FI" err="1"/>
              <a:t>blended</a:t>
            </a:r>
            <a:r>
              <a:rPr lang="fi-FI"/>
              <a:t> </a:t>
            </a:r>
            <a:r>
              <a:rPr lang="fi-FI" err="1"/>
              <a:t>learning</a:t>
            </a:r>
            <a:r>
              <a:rPr lang="fi-FI"/>
              <a:t>)</a:t>
            </a: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/>
              <a:t>Learning </a:t>
            </a:r>
            <a:r>
              <a:rPr lang="fi-FI" err="1"/>
              <a:t>materials</a:t>
            </a:r>
            <a:endParaRPr lang="fi-FI">
              <a:cs typeface="Arial" panose="020B0604020202020204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 err="1"/>
              <a:t>Assignments</a:t>
            </a:r>
            <a:r>
              <a:rPr lang="fi-FI"/>
              <a:t>, </a:t>
            </a:r>
            <a:r>
              <a:rPr lang="fi-FI" err="1"/>
              <a:t>discussions</a:t>
            </a:r>
            <a:r>
              <a:rPr lang="fi-FI"/>
              <a:t> </a:t>
            </a:r>
            <a:endParaRPr lang="fi-FI">
              <a:cs typeface="Arial" panose="020B0604020202020204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 err="1"/>
              <a:t>Exams</a:t>
            </a:r>
            <a:endParaRPr lang="fi-FI">
              <a:cs typeface="Arial" panose="020B0604020202020204"/>
            </a:endParaRPr>
          </a:p>
          <a:p>
            <a:pPr marL="0" indent="0"/>
            <a:r>
              <a:rPr lang="fi-FI"/>
              <a:t>Sisu </a:t>
            </a:r>
            <a:r>
              <a:rPr lang="fi-FI" err="1"/>
              <a:t>integration</a:t>
            </a:r>
            <a:r>
              <a:rPr lang="fi-FI"/>
              <a:t> (</a:t>
            </a:r>
            <a:r>
              <a:rPr lang="fi-FI" err="1"/>
              <a:t>Study</a:t>
            </a:r>
            <a:r>
              <a:rPr lang="fi-FI"/>
              <a:t> </a:t>
            </a:r>
            <a:r>
              <a:rPr lang="fi-FI" err="1"/>
              <a:t>information</a:t>
            </a:r>
            <a:r>
              <a:rPr lang="fi-FI"/>
              <a:t> </a:t>
            </a:r>
            <a:r>
              <a:rPr lang="fi-FI" err="1"/>
              <a:t>system</a:t>
            </a:r>
            <a:r>
              <a:rPr lang="fi-FI"/>
              <a:t>)</a:t>
            </a: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 err="1"/>
              <a:t>Registered</a:t>
            </a:r>
            <a:r>
              <a:rPr lang="fi-FI"/>
              <a:t> </a:t>
            </a:r>
            <a:r>
              <a:rPr lang="fi-FI" err="1"/>
              <a:t>students</a:t>
            </a:r>
            <a:r>
              <a:rPr lang="fi-FI"/>
              <a:t> </a:t>
            </a:r>
            <a:r>
              <a:rPr lang="fi-FI" err="1"/>
              <a:t>enrolled</a:t>
            </a:r>
            <a:r>
              <a:rPr lang="fi-FI"/>
              <a:t> </a:t>
            </a:r>
            <a:r>
              <a:rPr lang="fi-FI" err="1"/>
              <a:t>automatically</a:t>
            </a:r>
            <a:r>
              <a:rPr lang="fi-FI"/>
              <a:t> to Moodle </a:t>
            </a:r>
            <a:r>
              <a:rPr lang="fi-FI" err="1"/>
              <a:t>course</a:t>
            </a:r>
            <a:endParaRPr lang="fi-FI">
              <a:cs typeface="Arial" panose="020B0604020202020204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 err="1"/>
              <a:t>Move</a:t>
            </a:r>
            <a:r>
              <a:rPr lang="fi-FI"/>
              <a:t> </a:t>
            </a:r>
            <a:r>
              <a:rPr lang="fi-FI" err="1"/>
              <a:t>grades</a:t>
            </a:r>
            <a:r>
              <a:rPr lang="fi-FI"/>
              <a:t> to </a:t>
            </a:r>
            <a:r>
              <a:rPr lang="fi-FI" err="1"/>
              <a:t>study</a:t>
            </a:r>
            <a:r>
              <a:rPr lang="fi-FI"/>
              <a:t> </a:t>
            </a:r>
            <a:r>
              <a:rPr lang="fi-FI" err="1"/>
              <a:t>register</a:t>
            </a:r>
            <a:endParaRPr lang="fi-FI">
              <a:cs typeface="Arial" panose="020B0604020202020204"/>
            </a:endParaRPr>
          </a:p>
        </p:txBody>
      </p:sp>
      <p:pic>
        <p:nvPicPr>
          <p:cNvPr id="5" name="Picture 4" descr="A picture containing commencement, design&#10;&#10;Description automatically generated">
            <a:extLst>
              <a:ext uri="{FF2B5EF4-FFF2-40B4-BE49-F238E27FC236}">
                <a16:creationId xmlns:a16="http://schemas.microsoft.com/office/drawing/2014/main" id="{A787E8BB-F5AA-FBC5-9316-AAB7002D27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286" y="417228"/>
            <a:ext cx="2250692" cy="300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86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BEDEF46-273A-2A28-38A1-D91FEA6B8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32" y="70333"/>
            <a:ext cx="8922936" cy="671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2563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A8AA21AC-1645-25A1-74F6-E64AB6E90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97" y="3741272"/>
            <a:ext cx="6864889" cy="2409983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A10C1F58-C31D-4D6E-93DA-CCC357ACE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5228" y="1366128"/>
            <a:ext cx="5265367" cy="191248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FAD41B-3F6E-59E3-E7D7-BC4686A8C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763" y="431437"/>
            <a:ext cx="9722048" cy="970405"/>
          </a:xfrm>
        </p:spPr>
        <p:txBody>
          <a:bodyPr/>
          <a:lstStyle/>
          <a:p>
            <a:r>
              <a:rPr lang="en-US"/>
              <a:t>Moodle completion tracking</a:t>
            </a:r>
          </a:p>
        </p:txBody>
      </p:sp>
      <p:pic>
        <p:nvPicPr>
          <p:cNvPr id="10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A67C98F-533C-F9AC-4BA2-B7363D48A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262" y="1398040"/>
            <a:ext cx="6686520" cy="2095645"/>
          </a:xfrm>
          <a:prstGeom prst="rect">
            <a:avLst/>
          </a:prstGeom>
        </p:spPr>
      </p:pic>
      <p:pic>
        <p:nvPicPr>
          <p:cNvPr id="11" name="Picture 11" descr="Timeline&#10;&#10;Description automatically generated">
            <a:extLst>
              <a:ext uri="{FF2B5EF4-FFF2-40B4-BE49-F238E27FC236}">
                <a16:creationId xmlns:a16="http://schemas.microsoft.com/office/drawing/2014/main" id="{AEF7E08E-06FB-A9E8-08DB-E1B548EB86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0959" y="3589369"/>
            <a:ext cx="3257106" cy="156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19817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818B1-C4F7-01E8-9B87-9BAD0B34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Moodle workshop activity for peer assessment</a:t>
            </a:r>
          </a:p>
        </p:txBody>
      </p:sp>
      <p:pic>
        <p:nvPicPr>
          <p:cNvPr id="3" name="Picture 3" descr="Table&#10;&#10;Description automatically generated">
            <a:extLst>
              <a:ext uri="{FF2B5EF4-FFF2-40B4-BE49-F238E27FC236}">
                <a16:creationId xmlns:a16="http://schemas.microsoft.com/office/drawing/2014/main" id="{63FCECCB-22DC-D724-D907-C00694E53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98" y="1595282"/>
            <a:ext cx="10227962" cy="526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972850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online </a:t>
            </a:r>
            <a:r>
              <a:rPr lang="fi-FI" err="1"/>
              <a:t>courses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871272" y="1717705"/>
            <a:ext cx="9914328" cy="4225895"/>
          </a:xfrm>
        </p:spPr>
        <p:txBody>
          <a:bodyPr/>
          <a:lstStyle/>
          <a:p>
            <a:pPr marL="0" indent="0"/>
            <a:r>
              <a:rPr lang="en-US" err="1"/>
              <a:t>DigiCampus</a:t>
            </a:r>
            <a:r>
              <a:rPr lang="en-US"/>
              <a:t>-Moodle</a:t>
            </a:r>
            <a:endParaRPr lang="fi-FI"/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en-US"/>
              <a:t>Common learning environment for Finnish universities </a:t>
            </a:r>
            <a:endParaRPr lang="en-US">
              <a:cs typeface="Arial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en-US"/>
              <a:t>collaboratively-taught courses and course sequences from different universities, networks, and projects</a:t>
            </a:r>
            <a:endParaRPr lang="en-US">
              <a:cs typeface="Arial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en-US"/>
              <a:t>courses open to all (e.g. MOOCs) </a:t>
            </a:r>
            <a:endParaRPr lang="en-US">
              <a:cs typeface="Arial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>
                <a:hlinkClick r:id="rId3"/>
              </a:rPr>
              <a:t>https://digicampus.fi/course/index.php?categoryid=8</a:t>
            </a:r>
            <a:r>
              <a:rPr lang="fi-FI"/>
              <a:t> </a:t>
            </a:r>
            <a:endParaRPr lang="fi-FI">
              <a:cs typeface="Arial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>
                <a:hlinkClick r:id="rId4"/>
              </a:rPr>
              <a:t>https://digicampus.fi/course/view.php?id=3548</a:t>
            </a:r>
            <a:r>
              <a:rPr lang="fi-FI"/>
              <a:t> </a:t>
            </a:r>
            <a:endParaRPr lang="fi-FI">
              <a:cs typeface="Arial"/>
            </a:endParaRPr>
          </a:p>
          <a:p>
            <a:pPr marL="382270" lvl="1" indent="-382270"/>
            <a:r>
              <a:rPr lang="fi-FI"/>
              <a:t>MOOC Center</a:t>
            </a:r>
            <a:endParaRPr lang="fi-FI">
              <a:cs typeface="Arial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>
                <a:hlinkClick r:id="rId5"/>
              </a:rPr>
              <a:t>https://www.mooc.fi/en/#courses</a:t>
            </a:r>
            <a:r>
              <a:rPr lang="fi-FI"/>
              <a:t> </a:t>
            </a:r>
          </a:p>
          <a:p>
            <a:pPr marL="72517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fi-FI">
                <a:ea typeface="+mn-lt"/>
                <a:cs typeface="+mn-lt"/>
                <a:hlinkClick r:id="rId6"/>
              </a:rPr>
              <a:t>https://courses.mooc.fi/org/uh-inar/courses/introduction-to-sustainability</a:t>
            </a:r>
            <a:r>
              <a:rPr lang="fi-FI">
                <a:ea typeface="+mn-lt"/>
                <a:cs typeface="+mn-lt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54946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fi-FI" err="1"/>
              <a:t>Introductory</a:t>
            </a:r>
            <a:r>
              <a:rPr lang="fi-FI"/>
              <a:t> </a:t>
            </a:r>
            <a:r>
              <a:rPr lang="fi-FI" err="1"/>
              <a:t>courses</a:t>
            </a:r>
            <a:r>
              <a:rPr lang="fi-FI"/>
              <a:t> (in </a:t>
            </a:r>
            <a:r>
              <a:rPr lang="fi-FI" err="1"/>
              <a:t>Finnish</a:t>
            </a:r>
            <a:r>
              <a:rPr lang="fi-FI"/>
              <a:t> </a:t>
            </a:r>
            <a:r>
              <a:rPr lang="fi-FI" err="1"/>
              <a:t>or</a:t>
            </a:r>
            <a:r>
              <a:rPr lang="fi-FI"/>
              <a:t> </a:t>
            </a:r>
            <a:r>
              <a:rPr lang="fi-FI" err="1"/>
              <a:t>Swedish</a:t>
            </a:r>
            <a:r>
              <a:rPr lang="fi-FI"/>
              <a:t>)</a:t>
            </a: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en-US"/>
              <a:t>One or two credits that allow you to get to know the different disciplines and university studies at the University of Helsinki. </a:t>
            </a:r>
            <a:endParaRPr lang="en-US">
              <a:cs typeface="Arial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en-US"/>
              <a:t>Open to all and free of charge</a:t>
            </a:r>
            <a:endParaRPr lang="en-US">
              <a:cs typeface="Arial" panose="020B0604020202020204"/>
            </a:endParaRPr>
          </a:p>
          <a:p>
            <a:pPr marL="0" indent="0"/>
            <a:r>
              <a:rPr lang="fi-FI"/>
              <a:t>Covid </a:t>
            </a:r>
            <a:r>
              <a:rPr lang="fi-FI" err="1"/>
              <a:t>pandemic</a:t>
            </a:r>
            <a:endParaRPr lang="fi-FI"/>
          </a:p>
          <a:p>
            <a:pPr marL="714375" lvl="1" indent="-328295">
              <a:buFont typeface="Arial" panose="020B0604020202020204" pitchFamily="34" charset="0"/>
              <a:buChar char="•"/>
            </a:pPr>
            <a:r>
              <a:rPr lang="fi-FI"/>
              <a:t> </a:t>
            </a:r>
            <a:r>
              <a:rPr lang="fi-FI" err="1"/>
              <a:t>All</a:t>
            </a:r>
            <a:r>
              <a:rPr lang="fi-FI"/>
              <a:t> </a:t>
            </a:r>
            <a:r>
              <a:rPr lang="fi-FI" err="1"/>
              <a:t>courses</a:t>
            </a:r>
            <a:r>
              <a:rPr lang="fi-FI"/>
              <a:t> </a:t>
            </a:r>
            <a:r>
              <a:rPr lang="fi-FI" err="1"/>
              <a:t>transferred</a:t>
            </a:r>
            <a:r>
              <a:rPr lang="fi-FI"/>
              <a:t> to </a:t>
            </a:r>
            <a:r>
              <a:rPr lang="fi-FI" err="1"/>
              <a:t>online</a:t>
            </a:r>
            <a:r>
              <a:rPr lang="fi-FI"/>
              <a:t> </a:t>
            </a:r>
            <a:r>
              <a:rPr lang="fi-FI" err="1"/>
              <a:t>courses</a:t>
            </a:r>
            <a:r>
              <a:rPr lang="fi-FI"/>
              <a:t> in </a:t>
            </a:r>
            <a:r>
              <a:rPr lang="fi-FI" err="1"/>
              <a:t>one</a:t>
            </a:r>
            <a:r>
              <a:rPr lang="fi-FI"/>
              <a:t> </a:t>
            </a:r>
            <a:r>
              <a:rPr lang="fi-FI" err="1"/>
              <a:t>night</a:t>
            </a:r>
            <a:endParaRPr lang="fi-FI">
              <a:cs typeface="Arial" panose="020B0604020202020204"/>
            </a:endParaRPr>
          </a:p>
          <a:p>
            <a:pPr marL="714375" lvl="1" indent="-328295">
              <a:buFont typeface="Arial" panose="020B0604020202020204" pitchFamily="34" charset="0"/>
              <a:buChar char="•"/>
            </a:pPr>
            <a:r>
              <a:rPr lang="fi-FI" err="1"/>
              <a:t>Zoom</a:t>
            </a:r>
            <a:r>
              <a:rPr lang="fi-FI"/>
              <a:t> </a:t>
            </a:r>
            <a:r>
              <a:rPr lang="fi-FI" err="1"/>
              <a:t>lectures</a:t>
            </a:r>
            <a:r>
              <a:rPr lang="fi-FI"/>
              <a:t>, </a:t>
            </a:r>
            <a:r>
              <a:rPr lang="fi-FI" err="1"/>
              <a:t>online</a:t>
            </a:r>
            <a:r>
              <a:rPr lang="fi-FI"/>
              <a:t> </a:t>
            </a:r>
            <a:r>
              <a:rPr lang="fi-FI" err="1"/>
              <a:t>examinations</a:t>
            </a:r>
            <a:r>
              <a:rPr lang="fi-FI"/>
              <a:t> in Moodle</a:t>
            </a:r>
            <a:endParaRPr lang="fi-FI">
              <a:cs typeface="Arial"/>
            </a:endParaRPr>
          </a:p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98570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err="1"/>
              <a:t>Hybrid</a:t>
            </a:r>
            <a:r>
              <a:rPr lang="fi-FI"/>
              <a:t> </a:t>
            </a:r>
            <a:r>
              <a:rPr lang="fi-FI" err="1"/>
              <a:t>teaching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063552" y="1772816"/>
            <a:ext cx="9722048" cy="4170784"/>
          </a:xfrm>
        </p:spPr>
        <p:txBody>
          <a:bodyPr/>
          <a:lstStyle/>
          <a:p>
            <a:pPr marL="0" indent="0"/>
            <a:r>
              <a:rPr lang="fi-FI" err="1"/>
              <a:t>Streaming</a:t>
            </a:r>
            <a:r>
              <a:rPr lang="fi-FI"/>
              <a:t> and </a:t>
            </a:r>
            <a:r>
              <a:rPr lang="fi-FI" err="1"/>
              <a:t>recording</a:t>
            </a:r>
            <a:r>
              <a:rPr lang="fi-FI"/>
              <a:t> </a:t>
            </a:r>
            <a:r>
              <a:rPr lang="fi-FI" err="1"/>
              <a:t>lectures</a:t>
            </a:r>
            <a:endParaRPr lang="fi-FI"/>
          </a:p>
          <a:p>
            <a:pPr marL="382270" lvl="1">
              <a:buFont typeface="Arial" panose="020B0604020202020204" pitchFamily="34" charset="0"/>
              <a:buChar char="•"/>
            </a:pPr>
            <a:r>
              <a:rPr lang="fi-FI"/>
              <a:t> </a:t>
            </a:r>
            <a:r>
              <a:rPr lang="fi-FI" err="1"/>
              <a:t>Unitube</a:t>
            </a:r>
            <a:r>
              <a:rPr lang="fi-FI"/>
              <a:t> </a:t>
            </a:r>
            <a:r>
              <a:rPr lang="fi-FI" err="1"/>
              <a:t>lecture</a:t>
            </a:r>
            <a:r>
              <a:rPr lang="fi-FI"/>
              <a:t> </a:t>
            </a:r>
            <a:r>
              <a:rPr lang="fi-FI" err="1"/>
              <a:t>halls</a:t>
            </a:r>
            <a:r>
              <a:rPr lang="fi-FI"/>
              <a:t> (</a:t>
            </a:r>
            <a:r>
              <a:rPr lang="fi-FI" err="1"/>
              <a:t>one-way</a:t>
            </a:r>
            <a:r>
              <a:rPr lang="fi-FI"/>
              <a:t>)</a:t>
            </a:r>
            <a:endParaRPr lang="fi-FI">
              <a:cs typeface="Arial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fi-FI">
                <a:hlinkClick r:id="rId3"/>
              </a:rPr>
              <a:t>https://www.youtube.com/watch?v=HK3jquTcX88</a:t>
            </a:r>
            <a:endParaRPr lang="fi-FI">
              <a:cs typeface="Arial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fi-FI" err="1"/>
              <a:t>Zoom</a:t>
            </a:r>
            <a:r>
              <a:rPr lang="fi-FI"/>
              <a:t> </a:t>
            </a:r>
            <a:r>
              <a:rPr lang="fi-FI" err="1"/>
              <a:t>or</a:t>
            </a:r>
            <a:r>
              <a:rPr lang="fi-FI"/>
              <a:t> </a:t>
            </a:r>
            <a:r>
              <a:rPr lang="fi-FI" err="1"/>
              <a:t>similar</a:t>
            </a:r>
            <a:r>
              <a:rPr lang="fi-FI"/>
              <a:t> (</a:t>
            </a:r>
            <a:r>
              <a:rPr lang="fi-FI" err="1"/>
              <a:t>two-way</a:t>
            </a:r>
            <a:r>
              <a:rPr lang="fi-FI"/>
              <a:t>)</a:t>
            </a:r>
            <a:endParaRPr lang="fi-FI">
              <a:cs typeface="Arial"/>
            </a:endParaRPr>
          </a:p>
          <a:p>
            <a:pPr marL="0" indent="0"/>
            <a:r>
              <a:rPr lang="fi-FI" err="1"/>
              <a:t>Student</a:t>
            </a:r>
            <a:r>
              <a:rPr lang="fi-FI"/>
              <a:t> </a:t>
            </a:r>
            <a:r>
              <a:rPr lang="fi-FI" err="1"/>
              <a:t>activation</a:t>
            </a:r>
            <a:r>
              <a:rPr lang="fi-FI"/>
              <a:t> (</a:t>
            </a:r>
            <a:r>
              <a:rPr lang="fi-FI" err="1"/>
              <a:t>real-time</a:t>
            </a:r>
            <a:r>
              <a:rPr lang="fi-FI"/>
              <a:t>)</a:t>
            </a:r>
            <a:endParaRPr lang="fi-FI">
              <a:cs typeface="Arial"/>
            </a:endParaRPr>
          </a:p>
          <a:p>
            <a:pPr marL="725170" lvl="1" indent="-342900">
              <a:buFont typeface="Arial" panose="020B0604020202020204" pitchFamily="34" charset="0"/>
              <a:buChar char="•"/>
            </a:pPr>
            <a:r>
              <a:rPr lang="fi-FI" err="1">
                <a:cs typeface="Arial"/>
              </a:rPr>
              <a:t>Presemo</a:t>
            </a:r>
            <a:r>
              <a:rPr lang="fi-FI">
                <a:cs typeface="Arial"/>
              </a:rPr>
              <a:t>: </a:t>
            </a:r>
            <a:r>
              <a:rPr lang="fi-FI" err="1">
                <a:cs typeface="Arial"/>
              </a:rPr>
              <a:t>polls</a:t>
            </a:r>
            <a:r>
              <a:rPr lang="fi-FI">
                <a:cs typeface="Arial"/>
              </a:rPr>
              <a:t>, </a:t>
            </a:r>
            <a:r>
              <a:rPr lang="fi-FI" err="1">
                <a:cs typeface="Arial"/>
              </a:rPr>
              <a:t>voting</a:t>
            </a:r>
            <a:r>
              <a:rPr lang="fi-FI">
                <a:cs typeface="Arial"/>
              </a:rPr>
              <a:t>, chat, </a:t>
            </a:r>
            <a:r>
              <a:rPr lang="fi-FI">
                <a:solidFill>
                  <a:srgbClr val="0091D0"/>
                </a:solidFill>
                <a:cs typeface="Arial"/>
                <a:hlinkClick r:id="rId4"/>
              </a:rPr>
              <a:t>https://presemo.helsinki.fi/oteviikki/</a:t>
            </a:r>
            <a:r>
              <a:rPr lang="fi-FI">
                <a:cs typeface="Arial"/>
              </a:rPr>
              <a:t> </a:t>
            </a:r>
            <a:endParaRPr lang="fi-FI"/>
          </a:p>
          <a:p>
            <a:pPr marL="72517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fi-FI" err="1"/>
              <a:t>Flinga</a:t>
            </a:r>
            <a:r>
              <a:rPr lang="fi-FI"/>
              <a:t>: </a:t>
            </a:r>
            <a:r>
              <a:rPr lang="fi-FI" err="1"/>
              <a:t>collaborative</a:t>
            </a:r>
            <a:r>
              <a:rPr lang="fi-FI"/>
              <a:t> </a:t>
            </a:r>
            <a:r>
              <a:rPr lang="fi-FI" err="1"/>
              <a:t>whiteboard</a:t>
            </a:r>
            <a:r>
              <a:rPr lang="fi-FI"/>
              <a:t> and </a:t>
            </a:r>
            <a:r>
              <a:rPr lang="fi-FI" err="1"/>
              <a:t>message</a:t>
            </a:r>
            <a:r>
              <a:rPr lang="fi-FI"/>
              <a:t> </a:t>
            </a:r>
            <a:r>
              <a:rPr lang="fi-FI" err="1"/>
              <a:t>wall</a:t>
            </a:r>
            <a:r>
              <a:rPr lang="fi-FI"/>
              <a:t>  (</a:t>
            </a:r>
            <a:r>
              <a:rPr lang="fi-FI" err="1"/>
              <a:t>Free</a:t>
            </a:r>
            <a:r>
              <a:rPr lang="fi-FI"/>
              <a:t> </a:t>
            </a:r>
            <a:r>
              <a:rPr lang="fi-FI" err="1"/>
              <a:t>basic</a:t>
            </a:r>
            <a:r>
              <a:rPr lang="fi-FI"/>
              <a:t> </a:t>
            </a:r>
            <a:r>
              <a:rPr lang="fi-FI" err="1"/>
              <a:t>account</a:t>
            </a:r>
            <a:r>
              <a:rPr lang="fi-FI"/>
              <a:t> </a:t>
            </a:r>
            <a:r>
              <a:rPr lang="fi-FI">
                <a:hlinkClick r:id="rId5"/>
              </a:rPr>
              <a:t>http://www.nordtouch.fi/</a:t>
            </a:r>
            <a:r>
              <a:rPr lang="fi-FI"/>
              <a:t> )</a:t>
            </a:r>
            <a:endParaRPr lang="fi-FI">
              <a:cs typeface="Arial" panose="020B0604020202020204"/>
            </a:endParaRPr>
          </a:p>
          <a:p>
            <a:pPr marL="0" indent="0"/>
            <a:r>
              <a:rPr lang="fi-FI" err="1"/>
              <a:t>Shared</a:t>
            </a:r>
            <a:r>
              <a:rPr lang="fi-FI"/>
              <a:t> </a:t>
            </a:r>
            <a:r>
              <a:rPr lang="fi-FI" err="1"/>
              <a:t>online</a:t>
            </a:r>
            <a:r>
              <a:rPr lang="fi-FI"/>
              <a:t> </a:t>
            </a:r>
            <a:r>
              <a:rPr lang="fi-FI" err="1"/>
              <a:t>documents</a:t>
            </a:r>
            <a:r>
              <a:rPr lang="fi-FI"/>
              <a:t> </a:t>
            </a:r>
            <a:r>
              <a:rPr lang="fi-FI" err="1"/>
              <a:t>with</a:t>
            </a:r>
            <a:r>
              <a:rPr lang="fi-FI"/>
              <a:t> Office </a:t>
            </a:r>
            <a:r>
              <a:rPr lang="fi-FI" err="1"/>
              <a:t>online</a:t>
            </a:r>
            <a:r>
              <a:rPr lang="fi-FI"/>
              <a:t> (Word, PowerPoint, Excel)</a:t>
            </a:r>
            <a:endParaRPr lang="fi-FI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318939"/>
      </p:ext>
    </p:extLst>
  </p:cSld>
  <p:clrMapOvr>
    <a:masterClrMapping/>
  </p:clrMapOvr>
</p:sld>
</file>

<file path=ppt/theme/theme1.xml><?xml version="1.0" encoding="utf-8"?>
<a:theme xmlns:a="http://schemas.openxmlformats.org/drawingml/2006/main" name="HY_2016">
  <a:themeElements>
    <a:clrScheme name="HY2016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0E4073"/>
      </a:accent1>
      <a:accent2>
        <a:srgbClr val="7B3CB4"/>
      </a:accent2>
      <a:accent3>
        <a:srgbClr val="45BC9F"/>
      </a:accent3>
      <a:accent4>
        <a:srgbClr val="A5E363"/>
      </a:accent4>
      <a:accent5>
        <a:srgbClr val="7ECEF1"/>
      </a:accent5>
      <a:accent6>
        <a:srgbClr val="FFE263"/>
      </a:accent6>
      <a:hlink>
        <a:srgbClr val="0091D0"/>
      </a:hlink>
      <a:folHlink>
        <a:srgbClr val="8C8A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  <a:ext uri="{FAA26D3D-D897-4be2-8F04-BA451C77F1D7}">
            <ma14:placeholderFlag xmlns:ma14="http://schemas.microsoft.com/office/mac/drawingml/2011/main" xmlns="" val="1"/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Y_template_Arial_basic_widescreen_15112016.potx" id="{E64FFB1C-8634-4A31-A845-5465CDA494CD}" vid="{3D082E51-9E84-438B-B719-38525E570FF7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ff9ea456-e881-4947-8a33-53f1c0dbec1f" xsi:nil="true"/>
    <Invited_Students xmlns="ff9ea456-e881-4947-8a33-53f1c0dbec1f" xsi:nil="true"/>
    <FolderType xmlns="ff9ea456-e881-4947-8a33-53f1c0dbec1f" xsi:nil="true"/>
    <DefaultSectionNames xmlns="ff9ea456-e881-4947-8a33-53f1c0dbec1f" xsi:nil="true"/>
    <Self_Registration_Enabled xmlns="ff9ea456-e881-4947-8a33-53f1c0dbec1f" xsi:nil="true"/>
    <Teachers xmlns="ff9ea456-e881-4947-8a33-53f1c0dbec1f">
      <UserInfo>
        <DisplayName/>
        <AccountId xsi:nil="true"/>
        <AccountType/>
      </UserInfo>
    </Teachers>
    <Students xmlns="ff9ea456-e881-4947-8a33-53f1c0dbec1f">
      <UserInfo>
        <DisplayName/>
        <AccountId xsi:nil="true"/>
        <AccountType/>
      </UserInfo>
    </Students>
    <Student_Groups xmlns="ff9ea456-e881-4947-8a33-53f1c0dbec1f">
      <UserInfo>
        <DisplayName/>
        <AccountId xsi:nil="true"/>
        <AccountType/>
      </UserInfo>
    </Student_Groups>
    <Invited_Teachers xmlns="ff9ea456-e881-4947-8a33-53f1c0dbec1f" xsi:nil="true"/>
    <NotebookType xmlns="ff9ea456-e881-4947-8a33-53f1c0dbec1f" xsi:nil="true"/>
    <_activity xmlns="ff9ea456-e881-4947-8a33-53f1c0dbec1f" xsi:nil="true"/>
    <Owner xmlns="ff9ea456-e881-4947-8a33-53f1c0dbec1f">
      <UserInfo>
        <DisplayName/>
        <AccountId xsi:nil="true"/>
        <AccountType/>
      </UserInfo>
    </Owner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93B5B455AD64439EF1F7E45DB3889B" ma:contentTypeVersion="27" ma:contentTypeDescription="Create a new document." ma:contentTypeScope="" ma:versionID="807d2b65fc416b286a1109e4c0b20aeb">
  <xsd:schema xmlns:xsd="http://www.w3.org/2001/XMLSchema" xmlns:xs="http://www.w3.org/2001/XMLSchema" xmlns:p="http://schemas.microsoft.com/office/2006/metadata/properties" xmlns:ns3="6fd9c829-92be-461d-b299-f44bd519cf1c" xmlns:ns4="ff9ea456-e881-4947-8a33-53f1c0dbec1f" targetNamespace="http://schemas.microsoft.com/office/2006/metadata/properties" ma:root="true" ma:fieldsID="e6cc3c0c04277a8b639cd2d509ae5db2" ns3:_="" ns4:_="">
    <xsd:import namespace="6fd9c829-92be-461d-b299-f44bd519cf1c"/>
    <xsd:import namespace="ff9ea456-e881-4947-8a33-53f1c0dbec1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NotebookType" minOccurs="0"/>
                <xsd:element ref="ns4:FolderType" minOccurs="0"/>
                <xsd:element ref="ns4:Owner" minOccurs="0"/>
                <xsd:element ref="ns4:DefaultSectionNames" minOccurs="0"/>
                <xsd:element ref="ns4:AppVersion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EventHashCode" minOccurs="0"/>
                <xsd:element ref="ns4:MediaServiceGenerationTim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d9c829-92be-461d-b299-f44bd519cf1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22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23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9ea456-e881-4947-8a33-53f1c0dbec1f" elementFormDefault="qualified">
    <xsd:import namespace="http://schemas.microsoft.com/office/2006/documentManagement/types"/>
    <xsd:import namespace="http://schemas.microsoft.com/office/infopath/2007/PartnerControls"/>
    <xsd:element name="NotebookType" ma:index="11" nillable="true" ma:displayName="Notebook Type" ma:internalName="NotebookType">
      <xsd:simpleType>
        <xsd:restriction base="dms:Text"/>
      </xsd:simpleType>
    </xsd:element>
    <xsd:element name="FolderType" ma:index="12" nillable="true" ma:displayName="Folder Type" ma:internalName="FolderType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5" nillable="true" ma:displayName="App Version" ma:internalName="AppVersion">
      <xsd:simpleType>
        <xsd:restriction base="dms:Text"/>
      </xsd:simpleType>
    </xsd:element>
    <xsd:element name="Teachers" ma:index="1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9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0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1" nillable="true" ma:displayName="Self_Registration_Enabled" ma:internalName="Self_Registration_Enabled">
      <xsd:simpleType>
        <xsd:restriction base="dms:Boolean"/>
      </xsd:simpleType>
    </xsd:element>
    <xsd:element name="MediaServiceMetadata" ma:index="24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5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6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27" nillable="true" ma:displayName="MediaServiceAutoTags" ma:description="" ma:internalName="MediaServiceAutoTags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3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3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3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34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4B4736-E02E-4D5E-A302-0E32CEFFEA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6DDA46-081A-443D-B2F5-47C6404F5292}">
  <ds:schemaRefs>
    <ds:schemaRef ds:uri="6fd9c829-92be-461d-b299-f44bd519cf1c"/>
    <ds:schemaRef ds:uri="ff9ea456-e881-4947-8a33-53f1c0dbec1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6F1E54-D7A6-4D98-A682-0F67DFA2DCDA}">
  <ds:schemaRefs>
    <ds:schemaRef ds:uri="6fd9c829-92be-461d-b299-f44bd519cf1c"/>
    <ds:schemaRef ds:uri="ff9ea456-e881-4947-8a33-53f1c0dbec1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yliopiston_pohja_2020</Template>
  <Application>Microsoft Office PowerPoint</Application>
  <PresentationFormat>Widescreen</PresentationFormat>
  <Slides>12</Slides>
  <Notes>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HY_2016</vt:lpstr>
      <vt:lpstr>E-learning at the University of Helsinki</vt:lpstr>
      <vt:lpstr>Educational technology services</vt:lpstr>
      <vt:lpstr>Moodle</vt:lpstr>
      <vt:lpstr>PowerPoint Presentation</vt:lpstr>
      <vt:lpstr>Moodle completion tracking</vt:lpstr>
      <vt:lpstr>Moodle workshop activity for peer assessment</vt:lpstr>
      <vt:lpstr>online courses</vt:lpstr>
      <vt:lpstr>PowerPoint Presentation</vt:lpstr>
      <vt:lpstr>Hybrid teaching</vt:lpstr>
      <vt:lpstr>PowerPoint Presentation</vt:lpstr>
      <vt:lpstr>New forms of learning materials</vt:lpstr>
      <vt:lpstr>Digital exams</vt:lpstr>
    </vt:vector>
  </TitlesOfParts>
  <Company>University of Helsinki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E-learning UH</dc:title>
  <dc:creator>Valkama, Outi</dc:creator>
  <cp:revision>3</cp:revision>
  <dcterms:created xsi:type="dcterms:W3CDTF">2023-04-13T12:52:13Z</dcterms:created>
  <dcterms:modified xsi:type="dcterms:W3CDTF">2023-04-26T11:44:51Z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0x0101004393B5B455AD64439EF1F7E45DB3889B</vt:lpwstr>
  </property>
</Properties>
</file>