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5"/>
  </p:notesMasterIdLst>
  <p:handoutMasterIdLst>
    <p:handoutMasterId r:id="rId16"/>
  </p:handoutMasterIdLst>
  <p:sldIdLst>
    <p:sldId id="1056" r:id="rId2"/>
    <p:sldId id="1067" r:id="rId3"/>
    <p:sldId id="1053" r:id="rId4"/>
    <p:sldId id="1069" r:id="rId5"/>
    <p:sldId id="1068" r:id="rId6"/>
    <p:sldId id="1070" r:id="rId7"/>
    <p:sldId id="1057" r:id="rId8"/>
    <p:sldId id="1058" r:id="rId9"/>
    <p:sldId id="1073" r:id="rId10"/>
    <p:sldId id="1074" r:id="rId11"/>
    <p:sldId id="1071" r:id="rId12"/>
    <p:sldId id="1075" r:id="rId13"/>
    <p:sldId id="1050" r:id="rId14"/>
  </p:sldIdLst>
  <p:sldSz cx="9144000" cy="6858000" type="screen4x3"/>
  <p:notesSz cx="6858000" cy="9774238"/>
  <p:kinsoku lang="ja-JP" invalStChars="、。，．・：；？！゛゜ヽヾゝゞ々ー’”）〕］｝〉》」』】°‰′″℃￠％ぁぃぅぇぉっゃゅょゎァィゥェォッャュョヮヵヶ!%),.:;?]}｡｣､･ｧｨｩｪｫｬｭｮｯｰﾞﾟ" invalEndChars="‘“（〔［｛〈《「『【￥＄$([\{｢￡"/>
  <p:defaultTextStyle>
    <a:defPPr>
      <a:defRPr lang="th-TH"/>
    </a:defPPr>
    <a:lvl1pPr algn="l" rtl="0" fontAlgn="base">
      <a:spcBef>
        <a:spcPct val="0"/>
      </a:spcBef>
      <a:spcAft>
        <a:spcPct val="0"/>
      </a:spcAft>
      <a:defRPr sz="2400" kern="1200">
        <a:solidFill>
          <a:schemeClr val="tx1"/>
        </a:solidFill>
        <a:latin typeface="Book Antiqua" pitchFamily="18" charset="0"/>
        <a:ea typeface="+mn-ea"/>
        <a:cs typeface="Angsana New" pitchFamily="18" charset="-34"/>
      </a:defRPr>
    </a:lvl1pPr>
    <a:lvl2pPr marL="457200" algn="l" rtl="0" fontAlgn="base">
      <a:spcBef>
        <a:spcPct val="0"/>
      </a:spcBef>
      <a:spcAft>
        <a:spcPct val="0"/>
      </a:spcAft>
      <a:defRPr sz="2400" kern="1200">
        <a:solidFill>
          <a:schemeClr val="tx1"/>
        </a:solidFill>
        <a:latin typeface="Book Antiqua" pitchFamily="18" charset="0"/>
        <a:ea typeface="+mn-ea"/>
        <a:cs typeface="Angsana New" pitchFamily="18" charset="-34"/>
      </a:defRPr>
    </a:lvl2pPr>
    <a:lvl3pPr marL="914400" algn="l" rtl="0" fontAlgn="base">
      <a:spcBef>
        <a:spcPct val="0"/>
      </a:spcBef>
      <a:spcAft>
        <a:spcPct val="0"/>
      </a:spcAft>
      <a:defRPr sz="2400" kern="1200">
        <a:solidFill>
          <a:schemeClr val="tx1"/>
        </a:solidFill>
        <a:latin typeface="Book Antiqua" pitchFamily="18" charset="0"/>
        <a:ea typeface="+mn-ea"/>
        <a:cs typeface="Angsana New" pitchFamily="18" charset="-34"/>
      </a:defRPr>
    </a:lvl3pPr>
    <a:lvl4pPr marL="1371600" algn="l" rtl="0" fontAlgn="base">
      <a:spcBef>
        <a:spcPct val="0"/>
      </a:spcBef>
      <a:spcAft>
        <a:spcPct val="0"/>
      </a:spcAft>
      <a:defRPr sz="2400" kern="1200">
        <a:solidFill>
          <a:schemeClr val="tx1"/>
        </a:solidFill>
        <a:latin typeface="Book Antiqua" pitchFamily="18" charset="0"/>
        <a:ea typeface="+mn-ea"/>
        <a:cs typeface="Angsana New" pitchFamily="18" charset="-34"/>
      </a:defRPr>
    </a:lvl4pPr>
    <a:lvl5pPr marL="1828800" algn="l" rtl="0" fontAlgn="base">
      <a:spcBef>
        <a:spcPct val="0"/>
      </a:spcBef>
      <a:spcAft>
        <a:spcPct val="0"/>
      </a:spcAft>
      <a:defRPr sz="2400" kern="1200">
        <a:solidFill>
          <a:schemeClr val="tx1"/>
        </a:solidFill>
        <a:latin typeface="Book Antiqua" pitchFamily="18" charset="0"/>
        <a:ea typeface="+mn-ea"/>
        <a:cs typeface="Angsana New" pitchFamily="18" charset="-34"/>
      </a:defRPr>
    </a:lvl5pPr>
    <a:lvl6pPr marL="2286000" algn="l" defTabSz="914400" rtl="0" eaLnBrk="1" latinLnBrk="0" hangingPunct="1">
      <a:defRPr sz="2400" kern="1200">
        <a:solidFill>
          <a:schemeClr val="tx1"/>
        </a:solidFill>
        <a:latin typeface="Book Antiqua" pitchFamily="18" charset="0"/>
        <a:ea typeface="+mn-ea"/>
        <a:cs typeface="Angsana New" pitchFamily="18" charset="-34"/>
      </a:defRPr>
    </a:lvl6pPr>
    <a:lvl7pPr marL="2743200" algn="l" defTabSz="914400" rtl="0" eaLnBrk="1" latinLnBrk="0" hangingPunct="1">
      <a:defRPr sz="2400" kern="1200">
        <a:solidFill>
          <a:schemeClr val="tx1"/>
        </a:solidFill>
        <a:latin typeface="Book Antiqua" pitchFamily="18" charset="0"/>
        <a:ea typeface="+mn-ea"/>
        <a:cs typeface="Angsana New" pitchFamily="18" charset="-34"/>
      </a:defRPr>
    </a:lvl7pPr>
    <a:lvl8pPr marL="3200400" algn="l" defTabSz="914400" rtl="0" eaLnBrk="1" latinLnBrk="0" hangingPunct="1">
      <a:defRPr sz="2400" kern="1200">
        <a:solidFill>
          <a:schemeClr val="tx1"/>
        </a:solidFill>
        <a:latin typeface="Book Antiqua" pitchFamily="18" charset="0"/>
        <a:ea typeface="+mn-ea"/>
        <a:cs typeface="Angsana New" pitchFamily="18" charset="-34"/>
      </a:defRPr>
    </a:lvl8pPr>
    <a:lvl9pPr marL="3657600" algn="l" defTabSz="914400" rtl="0" eaLnBrk="1" latinLnBrk="0" hangingPunct="1">
      <a:defRPr sz="2400" kern="1200">
        <a:solidFill>
          <a:schemeClr val="tx1"/>
        </a:solidFill>
        <a:latin typeface="Book Antiqua" pitchFamily="18" charset="0"/>
        <a:ea typeface="+mn-ea"/>
        <a:cs typeface="Angsana New" pitchFamily="18" charset="-34"/>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F3EA71"/>
    <a:srgbClr val="FFFF99"/>
    <a:srgbClr val="FF6600"/>
    <a:srgbClr val="5FC800"/>
    <a:srgbClr val="FFFF00"/>
    <a:srgbClr val="2F6200"/>
    <a:srgbClr val="000C00"/>
    <a:srgbClr val="326A00"/>
    <a:srgbClr val="2C5C00"/>
    <a:srgbClr val="002E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2391" autoAdjust="0"/>
    <p:restoredTop sz="94683" autoAdjust="0"/>
  </p:normalViewPr>
  <p:slideViewPr>
    <p:cSldViewPr>
      <p:cViewPr varScale="1">
        <p:scale>
          <a:sx n="52" d="100"/>
          <a:sy n="52" d="100"/>
        </p:scale>
        <p:origin x="-917" y="-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20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4400" y="4646613"/>
            <a:ext cx="5029200" cy="4114800"/>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smtClean="0"/>
              <a:t>Click to edit Master notes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11619" name="Rectangle 3"/>
          <p:cNvSpPr>
            <a:spLocks noGrp="1" noRot="1" noChangeAspect="1" noChangeArrowheads="1" noTextEdit="1"/>
          </p:cNvSpPr>
          <p:nvPr>
            <p:ph type="sldImg" idx="2"/>
          </p:nvPr>
        </p:nvSpPr>
        <p:spPr bwMode="auto">
          <a:xfrm>
            <a:off x="1144588" y="852488"/>
            <a:ext cx="4568825" cy="3425825"/>
          </a:xfrm>
          <a:prstGeom prst="rect">
            <a:avLst/>
          </a:prstGeom>
          <a:noFill/>
          <a:ln w="12700">
            <a:solidFill>
              <a:schemeClr val="tx1"/>
            </a:solidFill>
            <a:miter lim="800000"/>
            <a:headEnd/>
            <a:tailEnd/>
          </a:ln>
        </p:spPr>
      </p:sp>
      <p:sp>
        <p:nvSpPr>
          <p:cNvPr id="2052" name="Rectangle 4"/>
          <p:cNvSpPr>
            <a:spLocks noChangeArrowheads="1"/>
          </p:cNvSpPr>
          <p:nvPr/>
        </p:nvSpPr>
        <p:spPr bwMode="auto">
          <a:xfrm>
            <a:off x="6400800" y="9374188"/>
            <a:ext cx="387350" cy="301625"/>
          </a:xfrm>
          <a:prstGeom prst="rect">
            <a:avLst/>
          </a:prstGeom>
          <a:noFill/>
          <a:ln w="12700">
            <a:noFill/>
            <a:miter lim="800000"/>
            <a:headEnd/>
            <a:tailEnd/>
          </a:ln>
          <a:effectLst/>
        </p:spPr>
        <p:txBody>
          <a:bodyPr wrap="none" lIns="90488" tIns="44450" rIns="90488" bIns="44450" anchor="ctr">
            <a:spAutoFit/>
          </a:bodyPr>
          <a:lstStyle/>
          <a:p>
            <a:pPr algn="r" eaLnBrk="0" hangingPunct="0">
              <a:defRPr/>
            </a:pPr>
            <a:fld id="{4D07AFBD-8B96-4D09-8070-B69DDC0A7940}" type="slidenum">
              <a:rPr lang="en-US" sz="1400">
                <a:latin typeface="Times New Roman" pitchFamily="18" charset="0"/>
              </a:rPr>
              <a:pPr algn="r" eaLnBrk="0" hangingPunct="0">
                <a:defRPr/>
              </a:pPr>
              <a:t>‹#›</a:t>
            </a:fld>
            <a:endParaRPr lang="th-TH" sz="1400">
              <a:latin typeface="Times New Roman" pitchFamily="18" charset="0"/>
            </a:endParaRP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ln w="9525"/>
        </p:spPr>
        <p:txBody>
          <a:bodyPr/>
          <a:lstStyle/>
          <a:p>
            <a:pPr>
              <a:defRPr/>
            </a:pPr>
            <a:endParaRPr lang="en-US" dirty="0" smtClean="0">
              <a:latin typeface="+mj-lt"/>
              <a:cs typeface="Cordia New" pitchFamily="34" charset="-34"/>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w="9525"/>
        </p:spPr>
        <p:txBody>
          <a:bodyPr/>
          <a:lstStyle/>
          <a:p>
            <a:endParaRPr lang="en-US" smtClean="0">
              <a:cs typeface="Cordia New" pitchFamily="34" charset="-34"/>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w="9525"/>
        </p:spPr>
        <p:txBody>
          <a:bodyPr/>
          <a:lstStyle/>
          <a:p>
            <a:endParaRPr lang="en-US" smtClean="0">
              <a:cs typeface="Cordia New" pitchFamily="34" charset="-34"/>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Rot="1" noChangeAspect="1" noChangeArrowheads="1" noTextEdit="1"/>
          </p:cNvSpPr>
          <p:nvPr>
            <p:ph type="sldImg"/>
          </p:nvPr>
        </p:nvSpPr>
        <p:spPr>
          <a:ln/>
        </p:spPr>
      </p:sp>
      <p:sp>
        <p:nvSpPr>
          <p:cNvPr id="123907" name="Rectangle 3"/>
          <p:cNvSpPr>
            <a:spLocks noGrp="1" noChangeArrowheads="1"/>
          </p:cNvSpPr>
          <p:nvPr>
            <p:ph type="body" idx="1"/>
          </p:nvPr>
        </p:nvSpPr>
        <p:spPr>
          <a:noFill/>
          <a:ln w="9525"/>
        </p:spPr>
        <p:txBody>
          <a:bodyPr/>
          <a:lstStyle/>
          <a:p>
            <a:endParaRPr lang="en-US" smtClean="0">
              <a:cs typeface="Cordia New" pitchFamily="34" charset="-34"/>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r>
              <a:rPr lang="en-GB" dirty="0" smtClean="0">
                <a:cs typeface="Cordia New" pitchFamily="34" charset="-34"/>
              </a:rPr>
              <a:t>Forest restoration is a particular type of reforestation, in which biodiversity recovery is a major aim.</a:t>
            </a:r>
          </a:p>
          <a:p>
            <a:endParaRPr lang="en-GB" dirty="0" smtClean="0">
              <a:cs typeface="Cordia New" pitchFamily="34" charset="-34"/>
            </a:endParaRPr>
          </a:p>
          <a:p>
            <a:r>
              <a:rPr lang="en-GB" dirty="0" smtClean="0">
                <a:cs typeface="Cordia New" pitchFamily="34" charset="-34"/>
              </a:rPr>
              <a:t>For re-creation of natural forest ecosystems and all their associated biodiversity, we need to harness  the natural mechanisms of forest regeneration, recreating the complex webs of relationships among species that are essential for the recovery of biodiversity. </a:t>
            </a:r>
          </a:p>
          <a:p>
            <a:endParaRPr lang="en-GB" dirty="0" smtClean="0">
              <a:cs typeface="Cordia New" pitchFamily="34" charset="-34"/>
            </a:endParaRPr>
          </a:p>
          <a:p>
            <a:r>
              <a:rPr lang="en-GB" dirty="0" smtClean="0">
                <a:cs typeface="Cordia New" pitchFamily="34" charset="-34"/>
              </a:rPr>
              <a:t>However, this is a much more complicated task than simply restoring tree cover with, more conventional methods of reforestation, such as establishing  monoculture plantations. </a:t>
            </a:r>
          </a:p>
          <a:p>
            <a:endParaRPr lang="en-GB" dirty="0" smtClean="0">
              <a:cs typeface="Cordia New" pitchFamily="34" charset="-34"/>
            </a:endParaRPr>
          </a:p>
          <a:p>
            <a:r>
              <a:rPr lang="en-GB" dirty="0" smtClean="0">
                <a:cs typeface="Cordia New" pitchFamily="34" charset="-34"/>
              </a:rPr>
              <a:t>One of the most fundamental constraints to forest ecosystem restoration is a  lack of knowledge about how to grow, plant and care for the huge diversity of tree species that comprise most tropical forest ecosystems. The need to complement forest protection with forest restoration is now widely acknowledged, but how can this be achieved?</a:t>
            </a:r>
            <a:endParaRPr lang="en-US" dirty="0" smtClean="0">
              <a:cs typeface="Cordia New" pitchFamily="34" charset="-34"/>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r>
              <a:rPr lang="en-GB" dirty="0" smtClean="0">
                <a:cs typeface="Cordia New" pitchFamily="34" charset="-34"/>
              </a:rPr>
              <a:t>Forest restoration is a particular type of reforestation, in which biodiversity recovery is a major aim.</a:t>
            </a:r>
          </a:p>
          <a:p>
            <a:endParaRPr lang="en-GB" dirty="0" smtClean="0">
              <a:cs typeface="Cordia New" pitchFamily="34" charset="-34"/>
            </a:endParaRPr>
          </a:p>
          <a:p>
            <a:r>
              <a:rPr lang="en-GB" dirty="0" smtClean="0">
                <a:cs typeface="Cordia New" pitchFamily="34" charset="-34"/>
              </a:rPr>
              <a:t>For re-creation of natural forest ecosystems and all their associated biodiversity, we need to harness  the natural mechanisms of forest regeneration, recreating the complex webs of relationships among species that are essential for the recovery of biodiversity. </a:t>
            </a:r>
          </a:p>
          <a:p>
            <a:endParaRPr lang="en-GB" dirty="0" smtClean="0">
              <a:cs typeface="Cordia New" pitchFamily="34" charset="-34"/>
            </a:endParaRPr>
          </a:p>
          <a:p>
            <a:r>
              <a:rPr lang="en-GB" dirty="0" smtClean="0">
                <a:cs typeface="Cordia New" pitchFamily="34" charset="-34"/>
              </a:rPr>
              <a:t>However, this is a much more complicated task than simply restoring tree cover with, more conventional methods of reforestation, such as establishing  monoculture plantations. </a:t>
            </a:r>
          </a:p>
          <a:p>
            <a:endParaRPr lang="en-GB" dirty="0" smtClean="0">
              <a:cs typeface="Cordia New" pitchFamily="34" charset="-34"/>
            </a:endParaRPr>
          </a:p>
          <a:p>
            <a:r>
              <a:rPr lang="en-GB" dirty="0" smtClean="0">
                <a:cs typeface="Cordia New" pitchFamily="34" charset="-34"/>
              </a:rPr>
              <a:t>One of the most fundamental constraints to forest ecosystem restoration is a  lack of knowledge about how to grow, plant and care for the huge diversity of tree species that comprise most tropical forest ecosystems. The need to complement forest protection with forest restoration is now widely acknowledged, but how can this be achieved?</a:t>
            </a:r>
            <a:endParaRPr lang="en-US" dirty="0" smtClean="0">
              <a:cs typeface="Cordia New" pitchFamily="34" charset="-34"/>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w="9525"/>
        </p:spPr>
        <p:txBody>
          <a:bodyPr/>
          <a:lstStyle/>
          <a:p>
            <a:r>
              <a:rPr lang="en-GB" dirty="0" smtClean="0">
                <a:cs typeface="Cordia New" pitchFamily="34" charset="-34"/>
              </a:rPr>
              <a:t>Forest restoration is a particular type of reforestation, in which biodiversity recovery is a major aim.</a:t>
            </a:r>
          </a:p>
          <a:p>
            <a:endParaRPr lang="en-GB" dirty="0" smtClean="0">
              <a:cs typeface="Cordia New" pitchFamily="34" charset="-34"/>
            </a:endParaRPr>
          </a:p>
          <a:p>
            <a:r>
              <a:rPr lang="en-GB" dirty="0" smtClean="0">
                <a:cs typeface="Cordia New" pitchFamily="34" charset="-34"/>
              </a:rPr>
              <a:t>For re-creation of natural forest ecosystems and all their associated biodiversity, we need to harness  the natural mechanisms of forest regeneration, recreating the complex webs of relationships among species that are essential for the recovery of biodiversity. </a:t>
            </a:r>
          </a:p>
          <a:p>
            <a:endParaRPr lang="en-GB" dirty="0" smtClean="0">
              <a:cs typeface="Cordia New" pitchFamily="34" charset="-34"/>
            </a:endParaRPr>
          </a:p>
          <a:p>
            <a:r>
              <a:rPr lang="en-GB" dirty="0" smtClean="0">
                <a:cs typeface="Cordia New" pitchFamily="34" charset="-34"/>
              </a:rPr>
              <a:t>However, this is a much more complicated task than simply restoring tree cover with, more conventional methods of reforestation, such as establishing  monoculture plantations. </a:t>
            </a:r>
          </a:p>
          <a:p>
            <a:endParaRPr lang="en-GB" dirty="0" smtClean="0">
              <a:cs typeface="Cordia New" pitchFamily="34" charset="-34"/>
            </a:endParaRPr>
          </a:p>
          <a:p>
            <a:r>
              <a:rPr lang="en-GB" dirty="0" smtClean="0">
                <a:cs typeface="Cordia New" pitchFamily="34" charset="-34"/>
              </a:rPr>
              <a:t>One of the most fundamental constraints to forest ecosystem restoration is a  lack of knowledge about how to grow, plant and care for the huge diversity of tree species that comprise most tropical forest ecosystems. The need to complement forest protection with forest restoration is now widely acknowledged, but how can this be achieved?</a:t>
            </a:r>
            <a:endParaRPr lang="en-US" dirty="0" smtClean="0">
              <a:cs typeface="Cordia New" pitchFamily="34" charset="-34"/>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a:noFill/>
          <a:ln w="9525"/>
        </p:spPr>
        <p:txBody>
          <a:bodyPr/>
          <a:lstStyle/>
          <a:p>
            <a:endParaRPr lang="en-US" smtClean="0">
              <a:cs typeface="Cordia New" pitchFamily="34" charset="-34"/>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428604"/>
            <a:ext cx="9144000" cy="1470025"/>
          </a:xfrm>
          <a:prstGeom prst="rect">
            <a:avLst/>
          </a:prstGeom>
        </p:spPr>
        <p:txBody>
          <a:bodyPr/>
          <a:lstStyle>
            <a:lvl1pPr>
              <a:defRPr b="1" u="none" baseline="0">
                <a:solidFill>
                  <a:schemeClr val="accent2"/>
                </a:solidFill>
                <a:latin typeface="Calibri" pitchFamily="34" charset="0"/>
                <a:cs typeface="Calibri"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42844" y="2143116"/>
            <a:ext cx="8786874" cy="4429156"/>
          </a:xfrm>
          <a:prstGeom prst="rect">
            <a:avLst/>
          </a:prstGeom>
        </p:spPr>
        <p:txBody>
          <a:bodyPr/>
          <a:lstStyle>
            <a:lvl1pPr marL="0" indent="0" algn="ctr">
              <a:buNone/>
              <a:defRPr sz="3600" b="1">
                <a:solidFill>
                  <a:srgbClr val="F3EA71"/>
                </a:solidFill>
                <a:latin typeface="Calibri" pitchFamily="34" charset="0"/>
                <a:cs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lvl1pPr>
              <a:buClr>
                <a:srgbClr val="FFFF99"/>
              </a:buClr>
              <a:buFont typeface="Wingdings" pitchFamily="2" charset="2"/>
              <a:buChar char="Ø"/>
              <a:defRPr sz="3600" b="1">
                <a:solidFill>
                  <a:srgbClr val="F3EA71"/>
                </a:solidFill>
                <a:latin typeface="Calibri" pitchFamily="34" charset="0"/>
                <a:cs typeface="Calibri" pitchFamily="34" charset="0"/>
              </a:defRPr>
            </a:lvl1pPr>
            <a:lvl2pPr>
              <a:buClr>
                <a:srgbClr val="FFFF99"/>
              </a:buClr>
              <a:buFont typeface="Wingdings" pitchFamily="2" charset="2"/>
              <a:buChar char="Ø"/>
              <a:defRPr sz="3200" b="1">
                <a:solidFill>
                  <a:srgbClr val="F3EA71"/>
                </a:solidFill>
                <a:latin typeface="Calibri" pitchFamily="34" charset="0"/>
                <a:cs typeface="Calibri" pitchFamily="34" charset="0"/>
              </a:defRPr>
            </a:lvl2pPr>
            <a:lvl3pPr>
              <a:buClr>
                <a:srgbClr val="FFFF99"/>
              </a:buClr>
              <a:buFont typeface="Wingdings" pitchFamily="2" charset="2"/>
              <a:buChar char="Ø"/>
              <a:defRPr sz="2800" b="1">
                <a:solidFill>
                  <a:srgbClr val="F3EA71"/>
                </a:solidFill>
                <a:latin typeface="Calibri" pitchFamily="34" charset="0"/>
                <a:cs typeface="Calibri" pitchFamily="34" charset="0"/>
              </a:defRPr>
            </a:lvl3pPr>
            <a:lvl4pPr>
              <a:buClr>
                <a:srgbClr val="FFFF99"/>
              </a:buClr>
              <a:buFont typeface="Wingdings" pitchFamily="2" charset="2"/>
              <a:buChar char="Ø"/>
              <a:defRPr sz="2400" b="1">
                <a:solidFill>
                  <a:srgbClr val="F3EA71"/>
                </a:solidFill>
                <a:latin typeface="Calibri" pitchFamily="34" charset="0"/>
                <a:cs typeface="Calibri" pitchFamily="34" charset="0"/>
              </a:defRPr>
            </a:lvl4pPr>
            <a:lvl5pPr>
              <a:buClr>
                <a:srgbClr val="FFFF99"/>
              </a:buClr>
              <a:buFont typeface="Wingdings" pitchFamily="2" charset="2"/>
              <a:buChar char="Ø"/>
              <a:defRPr sz="2400" b="1">
                <a:solidFill>
                  <a:srgbClr val="F3EA71"/>
                </a:solidFill>
                <a:latin typeface="Calibri" pitchFamily="34" charset="0"/>
                <a:cs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600200"/>
            <a:ext cx="4038600" cy="4525963"/>
          </a:xfrm>
          <a:prstGeom prst="rect">
            <a:avLst/>
          </a:prstGeom>
        </p:spPr>
        <p:txBody>
          <a:bodyPr/>
          <a:lstStyle>
            <a:lvl1pPr>
              <a:buClr>
                <a:srgbClr val="FFFF99"/>
              </a:buClr>
              <a:buFont typeface="Wingdings" pitchFamily="2" charset="2"/>
              <a:buChar char="Ø"/>
              <a:defRPr sz="2800" b="1">
                <a:solidFill>
                  <a:srgbClr val="F3EA71"/>
                </a:solidFill>
                <a:latin typeface="Calibri" pitchFamily="34" charset="0"/>
                <a:cs typeface="Calibri" pitchFamily="34" charset="0"/>
              </a:defRPr>
            </a:lvl1pPr>
            <a:lvl2pPr>
              <a:defRPr sz="2400" b="1">
                <a:solidFill>
                  <a:srgbClr val="F3EA71"/>
                </a:solidFill>
                <a:latin typeface="Calibri" pitchFamily="34" charset="0"/>
                <a:cs typeface="Calibri" pitchFamily="34" charset="0"/>
              </a:defRPr>
            </a:lvl2pPr>
            <a:lvl3pPr>
              <a:defRPr sz="2000" b="1">
                <a:solidFill>
                  <a:srgbClr val="F3EA71"/>
                </a:solidFill>
                <a:latin typeface="Calibri" pitchFamily="34" charset="0"/>
                <a:cs typeface="Calibri" pitchFamily="34" charset="0"/>
              </a:defRPr>
            </a:lvl3pPr>
            <a:lvl4pPr>
              <a:defRPr sz="1800" b="1">
                <a:solidFill>
                  <a:srgbClr val="F3EA71"/>
                </a:solidFill>
                <a:latin typeface="Calibri" pitchFamily="34" charset="0"/>
                <a:cs typeface="Calibri" pitchFamily="34" charset="0"/>
              </a:defRPr>
            </a:lvl4pPr>
            <a:lvl5pPr>
              <a:defRPr sz="1800" b="1">
                <a:solidFill>
                  <a:srgbClr val="F3EA71"/>
                </a:solidFill>
                <a:latin typeface="Calibri" pitchFamily="34" charset="0"/>
                <a:cs typeface="Calibri" pitchFamily="34" charset="0"/>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b="1">
                <a:solidFill>
                  <a:srgbClr val="F3EA71"/>
                </a:solidFill>
                <a:latin typeface="Calibri" pitchFamily="34" charset="0"/>
                <a:cs typeface="Calibri" pitchFamily="34" charset="0"/>
              </a:defRPr>
            </a:lvl1pPr>
            <a:lvl2pPr>
              <a:defRPr sz="2400" b="1">
                <a:solidFill>
                  <a:srgbClr val="F3EA71"/>
                </a:solidFill>
                <a:latin typeface="Calibri" pitchFamily="34" charset="0"/>
                <a:cs typeface="Calibri" pitchFamily="34" charset="0"/>
              </a:defRPr>
            </a:lvl2pPr>
            <a:lvl3pPr>
              <a:defRPr sz="2000" b="1">
                <a:solidFill>
                  <a:srgbClr val="F3EA71"/>
                </a:solidFill>
                <a:latin typeface="Calibri" pitchFamily="34" charset="0"/>
                <a:cs typeface="Calibri" pitchFamily="34" charset="0"/>
              </a:defRPr>
            </a:lvl3pPr>
            <a:lvl4pPr>
              <a:defRPr sz="1800" b="1">
                <a:solidFill>
                  <a:srgbClr val="F3EA71"/>
                </a:solidFill>
                <a:latin typeface="Calibri" pitchFamily="34" charset="0"/>
                <a:cs typeface="Calibri" pitchFamily="34" charset="0"/>
              </a:defRPr>
            </a:lvl4pPr>
            <a:lvl5pPr>
              <a:defRPr sz="1800" b="1">
                <a:solidFill>
                  <a:srgbClr val="F3EA71"/>
                </a:solidFill>
                <a:latin typeface="Calibri" pitchFamily="34" charset="0"/>
                <a:cs typeface="Calibri"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lvl1pPr>
              <a:defRPr sz="4000" b="1">
                <a:solidFill>
                  <a:srgbClr val="FFFF99"/>
                </a:solidFill>
                <a:latin typeface="Calibri" pitchFamily="34" charset="0"/>
                <a:cs typeface="Calibri" pitchFamily="34" charset="0"/>
              </a:defRPr>
            </a:lvl1pPr>
            <a:lvl2pPr>
              <a:defRPr sz="3600" b="1">
                <a:solidFill>
                  <a:srgbClr val="FFFF99"/>
                </a:solidFill>
                <a:latin typeface="Calibri" pitchFamily="34" charset="0"/>
                <a:cs typeface="Calibri" pitchFamily="34" charset="0"/>
              </a:defRPr>
            </a:lvl2pPr>
            <a:lvl3pPr>
              <a:defRPr sz="3200" b="1">
                <a:solidFill>
                  <a:srgbClr val="FFFF99"/>
                </a:solidFill>
                <a:latin typeface="Calibri" pitchFamily="34" charset="0"/>
                <a:cs typeface="Calibri" pitchFamily="34" charset="0"/>
              </a:defRPr>
            </a:lvl3pPr>
            <a:lvl4pPr>
              <a:defRPr sz="2800" b="1">
                <a:solidFill>
                  <a:srgbClr val="FFFF99"/>
                </a:solidFill>
                <a:latin typeface="Calibri" pitchFamily="34" charset="0"/>
                <a:cs typeface="Calibri" pitchFamily="34" charset="0"/>
              </a:defRPr>
            </a:lvl4pPr>
            <a:lvl5pPr>
              <a:defRPr sz="2800" b="1">
                <a:solidFill>
                  <a:srgbClr val="FFFF99"/>
                </a:solidFill>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1600200"/>
            <a:ext cx="4038600" cy="2185988"/>
          </a:xfrm>
          <a:prstGeom prst="rect">
            <a:avLst/>
          </a:prstGeom>
        </p:spPr>
        <p:txBody>
          <a:bodyPr/>
          <a:lstStyle>
            <a:lvl1pPr>
              <a:defRPr>
                <a:solidFill>
                  <a:srgbClr val="FFFF99"/>
                </a:solidFill>
                <a:latin typeface="Calibri" pitchFamily="34" charset="0"/>
                <a:cs typeface="Calibri" pitchFamily="34" charset="0"/>
              </a:defRPr>
            </a:lvl1pPr>
            <a:lvl2pPr>
              <a:defRPr>
                <a:solidFill>
                  <a:srgbClr val="FFFF99"/>
                </a:solidFill>
                <a:latin typeface="Calibri" pitchFamily="34" charset="0"/>
                <a:cs typeface="Calibri" pitchFamily="34" charset="0"/>
              </a:defRPr>
            </a:lvl2pPr>
            <a:lvl3pPr>
              <a:defRPr>
                <a:solidFill>
                  <a:srgbClr val="FFFF99"/>
                </a:solidFill>
                <a:latin typeface="Calibri" pitchFamily="34" charset="0"/>
                <a:cs typeface="Calibri" pitchFamily="34" charset="0"/>
              </a:defRPr>
            </a:lvl3pPr>
            <a:lvl4pPr>
              <a:defRPr>
                <a:solidFill>
                  <a:srgbClr val="FFFF99"/>
                </a:solidFill>
                <a:latin typeface="Calibri" pitchFamily="34" charset="0"/>
                <a:cs typeface="Calibri" pitchFamily="34" charset="0"/>
              </a:defRPr>
            </a:lvl4pPr>
            <a:lvl5pPr>
              <a:defRPr>
                <a:solidFill>
                  <a:srgbClr val="FFFF99"/>
                </a:solidFill>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648200" y="1600200"/>
            <a:ext cx="4038600" cy="2185988"/>
          </a:xfrm>
          <a:prstGeom prst="rect">
            <a:avLst/>
          </a:prstGeom>
        </p:spPr>
        <p:txBody>
          <a:bodyPr/>
          <a:lstStyle>
            <a:lvl1pPr>
              <a:defRPr>
                <a:solidFill>
                  <a:srgbClr val="FFFF99"/>
                </a:solidFill>
                <a:latin typeface="Calibri" pitchFamily="34" charset="0"/>
                <a:cs typeface="Calibri" pitchFamily="34" charset="0"/>
              </a:defRPr>
            </a:lvl1pPr>
            <a:lvl2pPr>
              <a:defRPr>
                <a:solidFill>
                  <a:srgbClr val="FFFF99"/>
                </a:solidFill>
                <a:latin typeface="Calibri" pitchFamily="34" charset="0"/>
                <a:cs typeface="Calibri" pitchFamily="34" charset="0"/>
              </a:defRPr>
            </a:lvl2pPr>
            <a:lvl3pPr>
              <a:defRPr>
                <a:solidFill>
                  <a:srgbClr val="FFFF99"/>
                </a:solidFill>
                <a:latin typeface="Calibri" pitchFamily="34" charset="0"/>
                <a:cs typeface="Calibri" pitchFamily="34" charset="0"/>
              </a:defRPr>
            </a:lvl3pPr>
            <a:lvl4pPr>
              <a:defRPr>
                <a:solidFill>
                  <a:srgbClr val="FFFF99"/>
                </a:solidFill>
                <a:latin typeface="Calibri" pitchFamily="34" charset="0"/>
                <a:cs typeface="Calibri" pitchFamily="34" charset="0"/>
              </a:defRPr>
            </a:lvl4pPr>
            <a:lvl5pPr>
              <a:defRPr>
                <a:solidFill>
                  <a:srgbClr val="FFFF99"/>
                </a:solidFill>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57200" y="3938588"/>
            <a:ext cx="4038600" cy="2187575"/>
          </a:xfrm>
          <a:prstGeom prst="rect">
            <a:avLst/>
          </a:prstGeom>
        </p:spPr>
        <p:txBody>
          <a:bodyPr/>
          <a:lstStyle>
            <a:lvl1pPr>
              <a:defRPr>
                <a:solidFill>
                  <a:srgbClr val="FFFF99"/>
                </a:solidFill>
                <a:latin typeface="Calibri" pitchFamily="34" charset="0"/>
                <a:cs typeface="Calibri" pitchFamily="34" charset="0"/>
              </a:defRPr>
            </a:lvl1pPr>
            <a:lvl2pPr>
              <a:defRPr>
                <a:solidFill>
                  <a:srgbClr val="FFFF99"/>
                </a:solidFill>
                <a:latin typeface="Calibri" pitchFamily="34" charset="0"/>
                <a:cs typeface="Calibri" pitchFamily="34" charset="0"/>
              </a:defRPr>
            </a:lvl2pPr>
            <a:lvl3pPr>
              <a:defRPr>
                <a:solidFill>
                  <a:srgbClr val="FFFF99"/>
                </a:solidFill>
                <a:latin typeface="Calibri" pitchFamily="34" charset="0"/>
                <a:cs typeface="Calibri" pitchFamily="34" charset="0"/>
              </a:defRPr>
            </a:lvl3pPr>
            <a:lvl4pPr>
              <a:defRPr>
                <a:solidFill>
                  <a:srgbClr val="FFFF99"/>
                </a:solidFill>
                <a:latin typeface="Calibri" pitchFamily="34" charset="0"/>
                <a:cs typeface="Calibri" pitchFamily="34" charset="0"/>
              </a:defRPr>
            </a:lvl4pPr>
            <a:lvl5pPr>
              <a:defRPr>
                <a:solidFill>
                  <a:srgbClr val="FFFF99"/>
                </a:solidFill>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Content Placeholder 5"/>
          <p:cNvSpPr>
            <a:spLocks noGrp="1"/>
          </p:cNvSpPr>
          <p:nvPr>
            <p:ph sz="quarter" idx="4"/>
          </p:nvPr>
        </p:nvSpPr>
        <p:spPr>
          <a:xfrm>
            <a:off x="4648200" y="3938588"/>
            <a:ext cx="4038600" cy="2187575"/>
          </a:xfrm>
          <a:prstGeom prst="rect">
            <a:avLst/>
          </a:prstGeom>
        </p:spPr>
        <p:txBody>
          <a:bodyPr/>
          <a:lstStyle>
            <a:lvl1pPr>
              <a:defRPr>
                <a:solidFill>
                  <a:srgbClr val="FFFF99"/>
                </a:solidFill>
                <a:latin typeface="Calibri" pitchFamily="34" charset="0"/>
                <a:cs typeface="Calibri" pitchFamily="34" charset="0"/>
              </a:defRPr>
            </a:lvl1pPr>
            <a:lvl2pPr>
              <a:defRPr>
                <a:solidFill>
                  <a:srgbClr val="FFFF99"/>
                </a:solidFill>
                <a:latin typeface="Calibri" pitchFamily="34" charset="0"/>
                <a:cs typeface="Calibri" pitchFamily="34" charset="0"/>
              </a:defRPr>
            </a:lvl2pPr>
            <a:lvl3pPr>
              <a:defRPr>
                <a:solidFill>
                  <a:srgbClr val="FFFF99"/>
                </a:solidFill>
                <a:latin typeface="Calibri" pitchFamily="34" charset="0"/>
                <a:cs typeface="Calibri" pitchFamily="34" charset="0"/>
              </a:defRPr>
            </a:lvl3pPr>
            <a:lvl4pPr>
              <a:defRPr>
                <a:solidFill>
                  <a:srgbClr val="FFFF99"/>
                </a:solidFill>
                <a:latin typeface="Calibri" pitchFamily="34" charset="0"/>
                <a:cs typeface="Calibri" pitchFamily="34" charset="0"/>
              </a:defRPr>
            </a:lvl4pPr>
            <a:lvl5pPr>
              <a:defRPr>
                <a:solidFill>
                  <a:srgbClr val="FFFF99"/>
                </a:solidFill>
                <a:latin typeface="Calibri" pitchFamily="34" charset="0"/>
                <a:cs typeface="Calibr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50000">
              <a:schemeClr val="bg1">
                <a:gamma/>
                <a:shade val="32941"/>
                <a:invGamma/>
              </a:schemeClr>
            </a:gs>
            <a:gs pos="100000">
              <a:schemeClr val="bg1"/>
            </a:gs>
          </a:gsLst>
          <a:lin ang="2700000" scaled="1"/>
        </a:gra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683" r:id="rId1"/>
    <p:sldLayoutId id="2147483684" r:id="rId2"/>
    <p:sldLayoutId id="2147483686" r:id="rId3"/>
    <p:sldLayoutId id="2147483695" r:id="rId4"/>
    <p:sldLayoutId id="2147483696" r:id="rId5"/>
  </p:sldLayoutIdLst>
  <p:txStyles>
    <p:titleStyle>
      <a:lvl1pPr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2pPr>
      <a:lvl3pPr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3pPr>
      <a:lvl4pPr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4pPr>
      <a:lvl5pPr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5pPr>
      <a:lvl6pPr marL="457200"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6pPr>
      <a:lvl7pPr marL="914400"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7pPr>
      <a:lvl8pPr marL="1371600"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8pPr>
      <a:lvl9pPr marL="1828800" algn="ctr" rtl="0" eaLnBrk="0" fontAlgn="base" hangingPunct="0">
        <a:spcBef>
          <a:spcPct val="0"/>
        </a:spcBef>
        <a:spcAft>
          <a:spcPct val="0"/>
        </a:spcAft>
        <a:defRPr sz="4400" u="sng">
          <a:solidFill>
            <a:schemeClr val="tx2"/>
          </a:solidFill>
          <a:effectLst>
            <a:outerShdw blurRad="38100" dist="38100" dir="2700000" algn="tl">
              <a:srgbClr val="000000"/>
            </a:outerShdw>
          </a:effectLst>
          <a:latin typeface="Book Antiqua" pitchFamily="18" charset="0"/>
        </a:defRPr>
      </a:lvl9pPr>
    </p:titleStyle>
    <p:bodyStyle>
      <a:lvl1pPr marL="342900" indent="-342900" algn="l" rtl="0" eaLnBrk="0" fontAlgn="base" hangingPunct="0">
        <a:spcBef>
          <a:spcPct val="20000"/>
        </a:spcBef>
        <a:spcAft>
          <a:spcPct val="0"/>
        </a:spcAft>
        <a:buClr>
          <a:schemeClr val="tx1"/>
        </a:buClr>
        <a:buSzPct val="10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hyperlink" Target="PHENO%20SCORING%20SYSTEM%20POSTERS.pptx"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130" name="Text Box 2"/>
          <p:cNvSpPr txBox="1">
            <a:spLocks noChangeArrowheads="1"/>
          </p:cNvSpPr>
          <p:nvPr/>
        </p:nvSpPr>
        <p:spPr bwMode="auto">
          <a:xfrm>
            <a:off x="-1" y="1764747"/>
            <a:ext cx="9144001" cy="2346796"/>
          </a:xfrm>
          <a:prstGeom prst="rect">
            <a:avLst/>
          </a:prstGeom>
          <a:noFill/>
          <a:ln w="12700">
            <a:noFill/>
            <a:miter lim="800000"/>
            <a:headEnd/>
            <a:tailEnd/>
          </a:ln>
          <a:effectLst/>
        </p:spPr>
        <p:txBody>
          <a:bodyPr>
            <a:spAutoFit/>
          </a:bodyPr>
          <a:lstStyle/>
          <a:p>
            <a:pPr algn="ctr"/>
            <a:r>
              <a:rPr lang="en-US" sz="5400" b="1" cap="small" dirty="0" smtClean="0">
                <a:solidFill>
                  <a:schemeClr val="accent2"/>
                </a:solidFill>
                <a:effectLst>
                  <a:outerShdw blurRad="38100" dist="38100" dir="2700000" algn="tl">
                    <a:srgbClr val="000000"/>
                  </a:outerShdw>
                </a:effectLst>
                <a:latin typeface="Calibri" pitchFamily="34" charset="0"/>
              </a:rPr>
              <a:t>An Introduction to Studying </a:t>
            </a:r>
          </a:p>
          <a:p>
            <a:pPr algn="ctr"/>
            <a:r>
              <a:rPr lang="en-US" sz="5400" b="1" cap="small" dirty="0" smtClean="0">
                <a:solidFill>
                  <a:schemeClr val="accent2"/>
                </a:solidFill>
                <a:effectLst>
                  <a:outerShdw blurRad="38100" dist="38100" dir="2700000" algn="tl">
                    <a:srgbClr val="000000"/>
                  </a:outerShdw>
                </a:effectLst>
                <a:latin typeface="Calibri" pitchFamily="34" charset="0"/>
              </a:rPr>
              <a:t>Tree Phenology</a:t>
            </a:r>
            <a:endParaRPr lang="en-GB" sz="1200" b="1" cap="small" dirty="0">
              <a:solidFill>
                <a:schemeClr val="accent2"/>
              </a:solidFill>
              <a:effectLst>
                <a:outerShdw blurRad="38100" dist="38100" dir="2700000" algn="tl">
                  <a:srgbClr val="000000"/>
                </a:outerShdw>
              </a:effectLst>
              <a:latin typeface="Calibri" pitchFamily="34" charset="0"/>
            </a:endParaRPr>
          </a:p>
          <a:p>
            <a:pPr algn="ctr"/>
            <a:r>
              <a:rPr lang="en-US" sz="1050" b="1" dirty="0">
                <a:solidFill>
                  <a:schemeClr val="accent2"/>
                </a:solidFill>
                <a:effectLst>
                  <a:outerShdw blurRad="38100" dist="38100" dir="2700000" algn="tl">
                    <a:srgbClr val="000000"/>
                  </a:outerShdw>
                </a:effectLst>
                <a:latin typeface="Calibri" pitchFamily="34" charset="0"/>
              </a:rPr>
              <a:t> </a:t>
            </a:r>
            <a:endParaRPr lang="en-GB" sz="1050" b="1" dirty="0">
              <a:solidFill>
                <a:schemeClr val="accent2"/>
              </a:solidFill>
              <a:effectLst>
                <a:outerShdw blurRad="38100" dist="38100" dir="2700000" algn="tl">
                  <a:srgbClr val="000000"/>
                </a:outerShdw>
              </a:effectLst>
              <a:latin typeface="Calibri" pitchFamily="34" charset="0"/>
            </a:endParaRPr>
          </a:p>
          <a:p>
            <a:pPr algn="ctr"/>
            <a:r>
              <a:rPr lang="en-US" sz="2800" i="1" dirty="0">
                <a:solidFill>
                  <a:srgbClr val="FFC000"/>
                </a:solidFill>
                <a:effectLst>
                  <a:outerShdw blurRad="38100" dist="38100" dir="2700000" algn="tl">
                    <a:srgbClr val="000000"/>
                  </a:outerShdw>
                </a:effectLst>
                <a:latin typeface="Calibri" pitchFamily="34" charset="0"/>
              </a:rPr>
              <a:t>Stephen </a:t>
            </a:r>
            <a:r>
              <a:rPr lang="en-US" sz="2800" i="1" dirty="0" smtClean="0">
                <a:solidFill>
                  <a:srgbClr val="FFC000"/>
                </a:solidFill>
                <a:effectLst>
                  <a:outerShdw blurRad="38100" dist="38100" dir="2700000" algn="tl">
                    <a:srgbClr val="000000"/>
                  </a:outerShdw>
                </a:effectLst>
                <a:latin typeface="Calibri" pitchFamily="34" charset="0"/>
              </a:rPr>
              <a:t>Elliott</a:t>
            </a:r>
            <a:endParaRPr lang="en-GB" sz="1400" i="1" dirty="0">
              <a:solidFill>
                <a:srgbClr val="FFC000"/>
              </a:solidFill>
              <a:effectLst>
                <a:outerShdw blurRad="38100" dist="38100" dir="2700000" algn="tl">
                  <a:srgbClr val="000000"/>
                </a:outerShdw>
              </a:effectLst>
              <a:latin typeface="Calibri" pitchFamily="34" charset="0"/>
            </a:endParaRPr>
          </a:p>
        </p:txBody>
      </p:sp>
      <p:sp>
        <p:nvSpPr>
          <p:cNvPr id="560132" name="Text Box 4"/>
          <p:cNvSpPr txBox="1">
            <a:spLocks noChangeArrowheads="1"/>
          </p:cNvSpPr>
          <p:nvPr/>
        </p:nvSpPr>
        <p:spPr bwMode="auto">
          <a:xfrm>
            <a:off x="2092760" y="4581607"/>
            <a:ext cx="5143536" cy="2062103"/>
          </a:xfrm>
          <a:prstGeom prst="rect">
            <a:avLst/>
          </a:prstGeom>
          <a:noFill/>
          <a:ln w="12700">
            <a:noFill/>
            <a:miter lim="800000"/>
            <a:headEnd/>
            <a:tailEnd/>
          </a:ln>
          <a:effectLst/>
        </p:spPr>
        <p:txBody>
          <a:bodyPr wrap="square">
            <a:spAutoFit/>
          </a:bodyPr>
          <a:lstStyle/>
          <a:p>
            <a:pPr algn="ctr" eaLnBrk="0" hangingPunct="0">
              <a:defRPr/>
            </a:pPr>
            <a:r>
              <a:rPr lang="en-GB" sz="3200" b="1" dirty="0" smtClean="0">
                <a:solidFill>
                  <a:srgbClr val="F6EF60"/>
                </a:solidFill>
                <a:effectLst>
                  <a:outerShdw blurRad="38100" dist="38100" dir="2700000" algn="tl">
                    <a:srgbClr val="000000"/>
                  </a:outerShdw>
                </a:effectLst>
                <a:latin typeface="Calibri" pitchFamily="34" charset="0"/>
              </a:rPr>
              <a:t>FORRU-CMU</a:t>
            </a:r>
            <a:endParaRPr lang="en-GB" sz="3200" b="1" dirty="0">
              <a:solidFill>
                <a:srgbClr val="F6EF60"/>
              </a:solidFill>
              <a:effectLst>
                <a:outerShdw blurRad="38100" dist="38100" dir="2700000" algn="tl">
                  <a:srgbClr val="000000"/>
                </a:outerShdw>
              </a:effectLst>
              <a:latin typeface="Calibri" pitchFamily="34" charset="0"/>
            </a:endParaRPr>
          </a:p>
          <a:p>
            <a:pPr algn="ctr" eaLnBrk="0" hangingPunct="0">
              <a:defRPr/>
            </a:pPr>
            <a:r>
              <a:rPr lang="en-GB" sz="3200" b="1" dirty="0">
                <a:solidFill>
                  <a:srgbClr val="F6EF60"/>
                </a:solidFill>
                <a:effectLst>
                  <a:outerShdw blurRad="38100" dist="38100" dir="2700000" algn="tl">
                    <a:srgbClr val="000000"/>
                  </a:outerShdw>
                </a:effectLst>
                <a:latin typeface="Calibri" pitchFamily="34" charset="0"/>
              </a:rPr>
              <a:t>Biology Department</a:t>
            </a:r>
          </a:p>
          <a:p>
            <a:pPr algn="ctr" eaLnBrk="0" hangingPunct="0">
              <a:defRPr/>
            </a:pPr>
            <a:r>
              <a:rPr lang="en-GB" sz="3200" b="1" dirty="0">
                <a:solidFill>
                  <a:srgbClr val="F6EF60"/>
                </a:solidFill>
                <a:effectLst>
                  <a:outerShdw blurRad="38100" dist="38100" dir="2700000" algn="tl">
                    <a:srgbClr val="000000"/>
                  </a:outerShdw>
                </a:effectLst>
                <a:latin typeface="Calibri" pitchFamily="34" charset="0"/>
              </a:rPr>
              <a:t>Faculty of Science</a:t>
            </a:r>
          </a:p>
          <a:p>
            <a:pPr algn="ctr" eaLnBrk="0" hangingPunct="0">
              <a:defRPr/>
            </a:pPr>
            <a:r>
              <a:rPr lang="en-GB" sz="3200" b="1" dirty="0">
                <a:solidFill>
                  <a:srgbClr val="F6EF60"/>
                </a:solidFill>
                <a:effectLst>
                  <a:outerShdw blurRad="38100" dist="38100" dir="2700000" algn="tl">
                    <a:srgbClr val="000000"/>
                  </a:outerShdw>
                </a:effectLst>
                <a:latin typeface="Calibri" pitchFamily="34" charset="0"/>
              </a:rPr>
              <a:t>Chiang Mai University</a:t>
            </a:r>
            <a:endParaRPr lang="en-US" sz="3200" b="1" dirty="0">
              <a:solidFill>
                <a:srgbClr val="F6EF60"/>
              </a:solidFill>
              <a:effectLst>
                <a:outerShdw blurRad="38100" dist="38100" dir="2700000" algn="tl">
                  <a:srgbClr val="000000"/>
                </a:outerShdw>
              </a:effectLst>
              <a:latin typeface="Calibri" pitchFamily="34" charset="0"/>
            </a:endParaRPr>
          </a:p>
        </p:txBody>
      </p:sp>
      <p:pic>
        <p:nvPicPr>
          <p:cNvPr id="7" name="Picture 6" descr="CMU green logo.jpg"/>
          <p:cNvPicPr>
            <a:picLocks noChangeAspect="1"/>
          </p:cNvPicPr>
          <p:nvPr/>
        </p:nvPicPr>
        <p:blipFill>
          <a:blip r:embed="rId3" cstate="screen"/>
          <a:stretch>
            <a:fillRect/>
          </a:stretch>
        </p:blipFill>
        <p:spPr>
          <a:xfrm>
            <a:off x="323528" y="4667956"/>
            <a:ext cx="1857388" cy="1857388"/>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sp>
        <p:nvSpPr>
          <p:cNvPr id="8" name="Text Box 14"/>
          <p:cNvSpPr txBox="1">
            <a:spLocks noChangeArrowheads="1"/>
          </p:cNvSpPr>
          <p:nvPr/>
        </p:nvSpPr>
        <p:spPr bwMode="auto">
          <a:xfrm>
            <a:off x="35496" y="151590"/>
            <a:ext cx="9072594" cy="757130"/>
          </a:xfrm>
          <a:prstGeom prst="rect">
            <a:avLst/>
          </a:prstGeom>
          <a:solidFill>
            <a:srgbClr val="326A00">
              <a:alpha val="52000"/>
            </a:srgbClr>
          </a:solidFill>
          <a:ln w="15875">
            <a:solidFill>
              <a:schemeClr val="bg1">
                <a:lumMod val="50000"/>
              </a:schemeClr>
            </a:solidFill>
            <a:miter lim="800000"/>
            <a:headEnd/>
            <a:tailEnd/>
          </a:ln>
          <a:effectLst>
            <a:outerShdw blurRad="330200" dist="152400" dir="5400000" algn="ctr" rotWithShape="0">
              <a:srgbClr val="000000">
                <a:alpha val="99000"/>
              </a:srgbClr>
            </a:outerShdw>
          </a:effectLst>
          <a:scene3d>
            <a:camera prst="orthographicFront"/>
            <a:lightRig rig="threePt" dir="t"/>
          </a:scene3d>
          <a:sp3d>
            <a:bevelT/>
          </a:sp3d>
        </p:spPr>
        <p:txBody>
          <a:bodyPr wrap="square">
            <a:spAutoFit/>
          </a:bodyPr>
          <a:lstStyle/>
          <a:p>
            <a:pPr marL="268288" indent="-268288" algn="ctr" eaLnBrk="0" hangingPunct="0">
              <a:lnSpc>
                <a:spcPct val="90000"/>
              </a:lnSpc>
              <a:spcBef>
                <a:spcPts val="0"/>
              </a:spcBef>
              <a:defRPr/>
            </a:pPr>
            <a:r>
              <a:rPr lang="en-GB" sz="4800" b="1" dirty="0" smtClean="0">
                <a:solidFill>
                  <a:schemeClr val="accent6">
                    <a:lumMod val="60000"/>
                    <a:lumOff val="40000"/>
                  </a:schemeClr>
                </a:solidFill>
                <a:effectLst>
                  <a:outerShdw blurRad="38100" dist="38100" dir="2700000" algn="tl">
                    <a:srgbClr val="000000">
                      <a:alpha val="43137"/>
                    </a:srgbClr>
                  </a:outerShdw>
                </a:effectLst>
                <a:latin typeface="Calibri" pitchFamily="34" charset="0"/>
              </a:rPr>
              <a:t>Website</a:t>
            </a:r>
            <a:r>
              <a:rPr lang="en-GB" sz="4800" b="1" dirty="0">
                <a:solidFill>
                  <a:schemeClr val="accent6">
                    <a:lumMod val="60000"/>
                    <a:lumOff val="40000"/>
                  </a:schemeClr>
                </a:solidFill>
                <a:effectLst>
                  <a:outerShdw blurRad="38100" dist="38100" dir="2700000" algn="tl">
                    <a:srgbClr val="000000">
                      <a:alpha val="43137"/>
                    </a:srgbClr>
                  </a:outerShdw>
                </a:effectLst>
                <a:latin typeface="Calibri" pitchFamily="34" charset="0"/>
              </a:rPr>
              <a:t>: www.forru.org</a:t>
            </a:r>
            <a:endParaRPr lang="en-US" sz="4800" b="1" dirty="0">
              <a:solidFill>
                <a:schemeClr val="accent6">
                  <a:lumMod val="60000"/>
                  <a:lumOff val="40000"/>
                </a:schemeClr>
              </a:solidFill>
              <a:effectLst>
                <a:outerShdw blurRad="38100" dist="38100" dir="2700000" algn="tl">
                  <a:srgbClr val="000000">
                    <a:alpha val="43137"/>
                  </a:srgbClr>
                </a:outerShdw>
              </a:effectLst>
              <a:latin typeface="Calibri" pitchFamily="34" charset="0"/>
            </a:endParaRPr>
          </a:p>
        </p:txBody>
      </p:sp>
      <p:pic>
        <p:nvPicPr>
          <p:cNvPr id="6" name="Picture 5" descr="LOGO FORRU.JPG"/>
          <p:cNvPicPr>
            <a:picLocks noChangeAspect="1"/>
          </p:cNvPicPr>
          <p:nvPr/>
        </p:nvPicPr>
        <p:blipFill>
          <a:blip r:embed="rId4" cstate="screen"/>
          <a:stretch>
            <a:fillRect/>
          </a:stretch>
        </p:blipFill>
        <p:spPr>
          <a:xfrm>
            <a:off x="7095166" y="4522828"/>
            <a:ext cx="1725306" cy="2074524"/>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indefinite" fill="hold" grpId="0" nodeType="withEffect">
                                  <p:stCondLst>
                                    <p:cond delay="0"/>
                                  </p:stCondLst>
                                  <p:childTnLst>
                                    <p:animClr clrSpc="rgb">
                                      <p:cBhvr override="childStyle">
                                        <p:cTn id="6" dur="1500" autoRev="1" fill="hold"/>
                                        <p:tgtEl>
                                          <p:spTgt spid="8"/>
                                        </p:tgtEl>
                                        <p:attrNameLst>
                                          <p:attrName>style.color</p:attrName>
                                        </p:attrNameLst>
                                      </p:cBhvr>
                                      <p:to>
                                        <a:srgbClr val="499A00"/>
                                      </p:to>
                                    </p:animClr>
                                    <p:animClr clrSpc="rgb">
                                      <p:cBhvr>
                                        <p:cTn id="7" dur="1500" autoRev="1" fill="hold"/>
                                        <p:tgtEl>
                                          <p:spTgt spid="8"/>
                                        </p:tgtEl>
                                        <p:attrNameLst>
                                          <p:attrName>fillcolor</p:attrName>
                                        </p:attrNameLst>
                                      </p:cBhvr>
                                      <p:to>
                                        <a:srgbClr val="499A00"/>
                                      </p:to>
                                    </p:animClr>
                                    <p:set>
                                      <p:cBhvr>
                                        <p:cTn id="8" dur="1500" autoRev="1" fill="hold"/>
                                        <p:tgtEl>
                                          <p:spTgt spid="8"/>
                                        </p:tgtEl>
                                        <p:attrNameLst>
                                          <p:attrName>fill.type</p:attrName>
                                        </p:attrNameLst>
                                      </p:cBhvr>
                                      <p:to>
                                        <p:strVal val="solid"/>
                                      </p:to>
                                    </p:set>
                                    <p:set>
                                      <p:cBhvr>
                                        <p:cTn id="9" dur="1500" autoRev="1" fill="hold"/>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ctrTitle"/>
          </p:nvPr>
        </p:nvSpPr>
        <p:spPr>
          <a:xfrm>
            <a:off x="0" y="2214554"/>
            <a:ext cx="9144000" cy="3857652"/>
          </a:xfrm>
        </p:spPr>
        <p:txBody>
          <a:bodyPr/>
          <a:lstStyle/>
          <a:p>
            <a:r>
              <a:rPr lang="en-GB" dirty="0" smtClean="0"/>
              <a:t>Scoring System</a:t>
            </a:r>
            <a:r>
              <a:rPr lang="en-GB" sz="2800" dirty="0" smtClean="0"/>
              <a:t/>
            </a:r>
            <a:br>
              <a:rPr lang="en-GB" sz="2800" dirty="0" smtClean="0"/>
            </a:br>
            <a:r>
              <a:rPr lang="en-GB" sz="2800" dirty="0" smtClean="0"/>
              <a:t/>
            </a:r>
            <a:br>
              <a:rPr lang="en-GB" sz="2800" dirty="0" smtClean="0"/>
            </a:br>
            <a:r>
              <a:rPr lang="en-GB" sz="4000" dirty="0" smtClean="0">
                <a:hlinkClick r:id="rId3" action="ppaction://hlinkpres?slideindex=1&amp;slidetitle="/>
              </a:rPr>
              <a:t>PHENO SCORING SYSTEM POSTERS.pptx</a:t>
            </a:r>
            <a:r>
              <a:rPr lang="en-GB" dirty="0" smtClean="0"/>
              <a:t/>
            </a:r>
            <a:br>
              <a:rPr lang="en-GB" dirty="0" smtClean="0"/>
            </a:b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32971"/>
            <a:ext cx="9144000" cy="6923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0" y="601653"/>
            <a:ext cx="9144000" cy="1470025"/>
          </a:xfrm>
        </p:spPr>
        <p:txBody>
          <a:bodyPr/>
          <a:lstStyle/>
          <a:p>
            <a:r>
              <a:rPr lang="en-US" dirty="0" smtClean="0"/>
              <a:t>Data Entry</a:t>
            </a:r>
            <a:endParaRPr lang="en-US" dirty="0"/>
          </a:p>
        </p:txBody>
      </p:sp>
      <p:sp>
        <p:nvSpPr>
          <p:cNvPr id="4" name="Subtitle 3"/>
          <p:cNvSpPr>
            <a:spLocks noGrp="1"/>
          </p:cNvSpPr>
          <p:nvPr>
            <p:ph type="subTitle" idx="1"/>
          </p:nvPr>
        </p:nvSpPr>
        <p:spPr>
          <a:xfrm>
            <a:off x="500034" y="2143116"/>
            <a:ext cx="8143932" cy="4429156"/>
          </a:xfrm>
        </p:spPr>
        <p:txBody>
          <a:bodyPr/>
          <a:lstStyle/>
          <a:p>
            <a:pPr marL="442913" indent="-442913" algn="l">
              <a:buClr>
                <a:srgbClr val="F3EA71"/>
              </a:buClr>
              <a:buFont typeface="Arial" pitchFamily="34" charset="0"/>
              <a:buChar char="•"/>
            </a:pPr>
            <a:r>
              <a:rPr lang="en-GB" dirty="0" smtClean="0"/>
              <a:t>Always enter new data at the bottom of the spreadsheet (rather than to the right). </a:t>
            </a:r>
          </a:p>
          <a:p>
            <a:pPr marL="442913" indent="-442913" algn="l">
              <a:buClr>
                <a:srgbClr val="F3EA71"/>
              </a:buClr>
              <a:buFont typeface="Arial" pitchFamily="34" charset="0"/>
              <a:buChar char="•"/>
            </a:pPr>
            <a:r>
              <a:rPr lang="en-GB" u="sng" dirty="0" smtClean="0"/>
              <a:t>Do not</a:t>
            </a:r>
            <a:r>
              <a:rPr lang="en-GB" dirty="0" smtClean="0"/>
              <a:t> store each month’s data on separate spreadsheets.</a:t>
            </a:r>
            <a:endParaRPr lang="en-US" dirty="0" smtClean="0"/>
          </a:p>
          <a:p>
            <a:pPr marL="442913" indent="-442913"/>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6499" name="Text Box 3"/>
          <p:cNvSpPr txBox="1">
            <a:spLocks noChangeArrowheads="1"/>
          </p:cNvSpPr>
          <p:nvPr/>
        </p:nvSpPr>
        <p:spPr bwMode="auto">
          <a:xfrm>
            <a:off x="-31" y="3502414"/>
            <a:ext cx="5286412" cy="1569660"/>
          </a:xfrm>
          <a:prstGeom prst="rect">
            <a:avLst/>
          </a:prstGeom>
          <a:noFill/>
          <a:ln w="12700">
            <a:noFill/>
            <a:miter lim="800000"/>
            <a:headEnd/>
            <a:tailEnd/>
          </a:ln>
          <a:effectLst/>
        </p:spPr>
        <p:txBody>
          <a:bodyPr wrap="square">
            <a:spAutoFit/>
          </a:bodyPr>
          <a:lstStyle/>
          <a:p>
            <a:pPr algn="ctr">
              <a:defRPr/>
            </a:pPr>
            <a:r>
              <a:rPr lang="en-GB" sz="3200" b="1" dirty="0">
                <a:solidFill>
                  <a:srgbClr val="F7FA78"/>
                </a:solidFill>
                <a:effectLst>
                  <a:outerShdw blurRad="38100" dist="38100" dir="2700000" algn="tl">
                    <a:srgbClr val="000000">
                      <a:alpha val="43137"/>
                    </a:srgbClr>
                  </a:outerShdw>
                </a:effectLst>
                <a:latin typeface="Calibri" pitchFamily="34" charset="0"/>
              </a:rPr>
              <a:t>Biology Department</a:t>
            </a:r>
          </a:p>
          <a:p>
            <a:pPr algn="ctr">
              <a:defRPr/>
            </a:pPr>
            <a:r>
              <a:rPr lang="en-GB" sz="3200" b="1" dirty="0">
                <a:solidFill>
                  <a:srgbClr val="F7FA78"/>
                </a:solidFill>
                <a:effectLst>
                  <a:outerShdw blurRad="38100" dist="38100" dir="2700000" algn="tl">
                    <a:srgbClr val="000000">
                      <a:alpha val="43137"/>
                    </a:srgbClr>
                  </a:outerShdw>
                </a:effectLst>
                <a:latin typeface="Calibri" pitchFamily="34" charset="0"/>
              </a:rPr>
              <a:t>Faculty of Science</a:t>
            </a:r>
          </a:p>
          <a:p>
            <a:pPr algn="ctr">
              <a:defRPr/>
            </a:pPr>
            <a:r>
              <a:rPr lang="en-GB" sz="3200" b="1" dirty="0">
                <a:solidFill>
                  <a:srgbClr val="F7FA78"/>
                </a:solidFill>
                <a:effectLst>
                  <a:outerShdw blurRad="38100" dist="38100" dir="2700000" algn="tl">
                    <a:srgbClr val="000000">
                      <a:alpha val="43137"/>
                    </a:srgbClr>
                  </a:outerShdw>
                </a:effectLst>
                <a:latin typeface="Calibri" pitchFamily="34" charset="0"/>
              </a:rPr>
              <a:t>Chiang Mai University</a:t>
            </a:r>
            <a:endParaRPr lang="en-US" sz="3200" b="1" dirty="0">
              <a:solidFill>
                <a:srgbClr val="F7FA78"/>
              </a:solidFill>
              <a:effectLst>
                <a:outerShdw blurRad="38100" dist="38100" dir="2700000" algn="tl">
                  <a:srgbClr val="000000">
                    <a:alpha val="43137"/>
                  </a:srgbClr>
                </a:outerShdw>
              </a:effectLst>
              <a:latin typeface="Calibri" pitchFamily="34" charset="0"/>
            </a:endParaRPr>
          </a:p>
        </p:txBody>
      </p:sp>
      <p:sp>
        <p:nvSpPr>
          <p:cNvPr id="746501" name="Text Box 5"/>
          <p:cNvSpPr txBox="1">
            <a:spLocks noChangeArrowheads="1"/>
          </p:cNvSpPr>
          <p:nvPr/>
        </p:nvSpPr>
        <p:spPr bwMode="auto">
          <a:xfrm>
            <a:off x="142844" y="1611311"/>
            <a:ext cx="5143536" cy="1591205"/>
          </a:xfrm>
          <a:prstGeom prst="rect">
            <a:avLst/>
          </a:prstGeom>
          <a:noFill/>
          <a:ln w="12700">
            <a:noFill/>
            <a:miter lim="800000"/>
            <a:headEnd/>
            <a:tailEnd/>
          </a:ln>
          <a:effectLst/>
        </p:spPr>
        <p:txBody>
          <a:bodyPr wrap="square">
            <a:spAutoFit/>
          </a:bodyPr>
          <a:lstStyle/>
          <a:p>
            <a:pPr algn="ctr">
              <a:lnSpc>
                <a:spcPct val="90000"/>
              </a:lnSpc>
              <a:spcBef>
                <a:spcPct val="50000"/>
              </a:spcBef>
              <a:defRPr/>
            </a:pPr>
            <a:r>
              <a:rPr lang="en-US" sz="6600" b="1" dirty="0">
                <a:solidFill>
                  <a:schemeClr val="accent2"/>
                </a:solidFill>
                <a:effectLst>
                  <a:outerShdw blurRad="38100" dist="38100" dir="2700000" algn="tl">
                    <a:srgbClr val="000000">
                      <a:alpha val="43137"/>
                    </a:srgbClr>
                  </a:outerShdw>
                </a:effectLst>
                <a:latin typeface="Calibri" pitchFamily="34" charset="0"/>
              </a:rPr>
              <a:t>FORRU - CMU </a:t>
            </a:r>
          </a:p>
          <a:p>
            <a:pPr algn="ctr">
              <a:lnSpc>
                <a:spcPct val="95000"/>
              </a:lnSpc>
              <a:defRPr/>
            </a:pPr>
            <a:r>
              <a:rPr lang="en-GB" sz="3600" b="1" dirty="0">
                <a:solidFill>
                  <a:schemeClr val="accent2"/>
                </a:solidFill>
                <a:effectLst>
                  <a:outerShdw blurRad="38100" dist="38100" dir="2700000" algn="tl">
                    <a:srgbClr val="000000">
                      <a:alpha val="43137"/>
                    </a:srgbClr>
                  </a:outerShdw>
                </a:effectLst>
                <a:latin typeface="Calibri" pitchFamily="34" charset="0"/>
              </a:rPr>
              <a:t>Thank you for listening. </a:t>
            </a:r>
          </a:p>
        </p:txBody>
      </p:sp>
      <p:pic>
        <p:nvPicPr>
          <p:cNvPr id="3084" name="Picture 11" descr="logo with title.jpg"/>
          <p:cNvPicPr>
            <a:picLocks noChangeAspect="1"/>
          </p:cNvPicPr>
          <p:nvPr/>
        </p:nvPicPr>
        <p:blipFill>
          <a:blip r:embed="rId3" cstate="screen"/>
          <a:srcRect/>
          <a:stretch>
            <a:fillRect/>
          </a:stretch>
        </p:blipFill>
        <p:spPr bwMode="auto">
          <a:xfrm>
            <a:off x="8072462" y="159841"/>
            <a:ext cx="928694" cy="1197457"/>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sp>
        <p:nvSpPr>
          <p:cNvPr id="14" name="Text Box 14"/>
          <p:cNvSpPr txBox="1">
            <a:spLocks noChangeArrowheads="1"/>
          </p:cNvSpPr>
          <p:nvPr/>
        </p:nvSpPr>
        <p:spPr bwMode="auto">
          <a:xfrm>
            <a:off x="1285852" y="214290"/>
            <a:ext cx="6715172" cy="757130"/>
          </a:xfrm>
          <a:prstGeom prst="rect">
            <a:avLst/>
          </a:prstGeom>
          <a:solidFill>
            <a:srgbClr val="326A00">
              <a:alpha val="52000"/>
            </a:srgbClr>
          </a:solidFill>
          <a:ln w="15875">
            <a:solidFill>
              <a:schemeClr val="bg1">
                <a:lumMod val="50000"/>
              </a:schemeClr>
            </a:solidFill>
            <a:miter lim="800000"/>
            <a:headEnd/>
            <a:tailEnd/>
          </a:ln>
          <a:effectLst>
            <a:outerShdw blurRad="330200" dist="152400" dir="5400000" algn="ctr" rotWithShape="0">
              <a:srgbClr val="000000">
                <a:alpha val="99000"/>
              </a:srgbClr>
            </a:outerShdw>
          </a:effectLst>
          <a:scene3d>
            <a:camera prst="orthographicFront"/>
            <a:lightRig rig="threePt" dir="t"/>
          </a:scene3d>
          <a:sp3d>
            <a:bevelT/>
          </a:sp3d>
        </p:spPr>
        <p:txBody>
          <a:bodyPr wrap="square">
            <a:spAutoFit/>
          </a:bodyPr>
          <a:lstStyle/>
          <a:p>
            <a:pPr marL="268288" indent="-268288" algn="ctr" eaLnBrk="0" hangingPunct="0">
              <a:lnSpc>
                <a:spcPct val="90000"/>
              </a:lnSpc>
              <a:spcBef>
                <a:spcPts val="0"/>
              </a:spcBef>
              <a:defRPr/>
            </a:pPr>
            <a:r>
              <a:rPr lang="en-GB" sz="4800" b="1" dirty="0" smtClean="0">
                <a:solidFill>
                  <a:schemeClr val="accent6">
                    <a:lumMod val="60000"/>
                    <a:lumOff val="40000"/>
                  </a:schemeClr>
                </a:solidFill>
                <a:effectLst>
                  <a:outerShdw blurRad="38100" dist="38100" dir="2700000" algn="tl">
                    <a:srgbClr val="000000">
                      <a:alpha val="43137"/>
                    </a:srgbClr>
                  </a:outerShdw>
                </a:effectLst>
                <a:latin typeface="Calibri" pitchFamily="34" charset="0"/>
              </a:rPr>
              <a:t>Website</a:t>
            </a:r>
            <a:r>
              <a:rPr lang="en-GB" sz="4800" b="1" dirty="0">
                <a:solidFill>
                  <a:schemeClr val="accent6">
                    <a:lumMod val="60000"/>
                    <a:lumOff val="40000"/>
                  </a:schemeClr>
                </a:solidFill>
                <a:effectLst>
                  <a:outerShdw blurRad="38100" dist="38100" dir="2700000" algn="tl">
                    <a:srgbClr val="000000">
                      <a:alpha val="43137"/>
                    </a:srgbClr>
                  </a:outerShdw>
                </a:effectLst>
                <a:latin typeface="Calibri" pitchFamily="34" charset="0"/>
              </a:rPr>
              <a:t>: www.forru.org</a:t>
            </a:r>
            <a:endParaRPr lang="en-US" sz="4800" b="1" dirty="0">
              <a:solidFill>
                <a:schemeClr val="accent6">
                  <a:lumMod val="60000"/>
                  <a:lumOff val="40000"/>
                </a:schemeClr>
              </a:solidFill>
              <a:effectLst>
                <a:outerShdw blurRad="38100" dist="38100" dir="2700000" algn="tl">
                  <a:srgbClr val="000000">
                    <a:alpha val="43137"/>
                  </a:srgbClr>
                </a:outerShdw>
              </a:effectLst>
              <a:latin typeface="Calibri" pitchFamily="34" charset="0"/>
            </a:endParaRPr>
          </a:p>
        </p:txBody>
      </p:sp>
      <p:pic>
        <p:nvPicPr>
          <p:cNvPr id="15" name="Picture 14" descr="CMU green logo.jpg"/>
          <p:cNvPicPr>
            <a:picLocks noChangeAspect="1"/>
          </p:cNvPicPr>
          <p:nvPr/>
        </p:nvPicPr>
        <p:blipFill>
          <a:blip r:embed="rId4" cstate="screen"/>
          <a:stretch>
            <a:fillRect/>
          </a:stretch>
        </p:blipFill>
        <p:spPr>
          <a:xfrm>
            <a:off x="142844" y="142852"/>
            <a:ext cx="1071570" cy="1071570"/>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0" name="Picture 9" descr="RfRTFE front cover.jpg"/>
          <p:cNvPicPr>
            <a:picLocks noChangeAspect="1"/>
          </p:cNvPicPr>
          <p:nvPr/>
        </p:nvPicPr>
        <p:blipFill>
          <a:blip r:embed="rId5" cstate="screen"/>
          <a:stretch>
            <a:fillRect/>
          </a:stretch>
        </p:blipFill>
        <p:spPr>
          <a:xfrm>
            <a:off x="5391180" y="1643050"/>
            <a:ext cx="3467100" cy="4968875"/>
          </a:xfrm>
          <a:prstGeom prst="rect">
            <a:avLst/>
          </a:prstGeom>
          <a:ln w="38100">
            <a:solidFill>
              <a:srgbClr val="E9F769"/>
            </a:solidFill>
          </a:ln>
          <a:effectLst>
            <a:outerShdw blurRad="292100" dist="241300" dir="1800000" sx="104000" sy="104000" algn="tl" rotWithShape="0">
              <a:srgbClr val="003300">
                <a:alpha val="64706"/>
              </a:srgbClr>
            </a:outerShdw>
          </a:effectLst>
        </p:spPr>
      </p:pic>
      <p:pic>
        <p:nvPicPr>
          <p:cNvPr id="11" name="Picture 13" descr="DARWIN LOGO"/>
          <p:cNvPicPr>
            <a:picLocks noChangeAspect="1" noChangeArrowheads="1"/>
          </p:cNvPicPr>
          <p:nvPr/>
        </p:nvPicPr>
        <p:blipFill>
          <a:blip r:embed="rId6" cstate="screen"/>
          <a:srcRect/>
          <a:stretch>
            <a:fillRect/>
          </a:stretch>
        </p:blipFill>
        <p:spPr bwMode="auto">
          <a:xfrm>
            <a:off x="357158" y="5359421"/>
            <a:ext cx="939330" cy="1212851"/>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2" name="Picture 2"/>
          <p:cNvPicPr>
            <a:picLocks noChangeAspect="1" noChangeArrowheads="1"/>
          </p:cNvPicPr>
          <p:nvPr/>
        </p:nvPicPr>
        <p:blipFill>
          <a:blip r:embed="rId7" cstate="print"/>
          <a:srcRect/>
          <a:stretch>
            <a:fillRect/>
          </a:stretch>
        </p:blipFill>
        <p:spPr bwMode="auto">
          <a:xfrm>
            <a:off x="1887016" y="5357826"/>
            <a:ext cx="970472" cy="1214446"/>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3" name="Picture 3"/>
          <p:cNvPicPr>
            <a:picLocks noChangeAspect="1" noChangeArrowheads="1"/>
          </p:cNvPicPr>
          <p:nvPr/>
        </p:nvPicPr>
        <p:blipFill>
          <a:blip r:embed="rId8"/>
          <a:srcRect/>
          <a:stretch>
            <a:fillRect/>
          </a:stretch>
        </p:blipFill>
        <p:spPr bwMode="auto">
          <a:xfrm>
            <a:off x="3428992" y="5348301"/>
            <a:ext cx="1714512" cy="1295409"/>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repeatCount="10000" fill="remove" grpId="0" nodeType="withEffect">
                                  <p:stCondLst>
                                    <p:cond delay="12000"/>
                                  </p:stCondLst>
                                  <p:childTnLst>
                                    <p:animClr clrSpc="rgb">
                                      <p:cBhvr override="childStyle">
                                        <p:cTn id="6" dur="500" autoRev="1" fill="hold"/>
                                        <p:tgtEl>
                                          <p:spTgt spid="14"/>
                                        </p:tgtEl>
                                        <p:attrNameLst>
                                          <p:attrName>style.color</p:attrName>
                                        </p:attrNameLst>
                                      </p:cBhvr>
                                      <p:to>
                                        <a:schemeClr val="bg1"/>
                                      </p:to>
                                    </p:animClr>
                                    <p:animClr clrSpc="rgb">
                                      <p:cBhvr>
                                        <p:cTn id="7" dur="500" autoRev="1" fill="hold"/>
                                        <p:tgtEl>
                                          <p:spTgt spid="14"/>
                                        </p:tgtEl>
                                        <p:attrNameLst>
                                          <p:attrName>fillcolor</p:attrName>
                                        </p:attrNameLst>
                                      </p:cBhvr>
                                      <p:to>
                                        <a:schemeClr val="bg1"/>
                                      </p:to>
                                    </p:animClr>
                                    <p:set>
                                      <p:cBhvr>
                                        <p:cTn id="8" dur="500" autoRev="1" fill="hold"/>
                                        <p:tgtEl>
                                          <p:spTgt spid="14"/>
                                        </p:tgtEl>
                                        <p:attrNameLst>
                                          <p:attrName>fill.type</p:attrName>
                                        </p:attrNameLst>
                                      </p:cBhvr>
                                      <p:to>
                                        <p:strVal val="solid"/>
                                      </p:to>
                                    </p:set>
                                    <p:set>
                                      <p:cBhvr>
                                        <p:cTn id="9" dur="500" autoRev="1" fill="hold"/>
                                        <p:tgtEl>
                                          <p:spTgt spid="1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Grp="1" noChangeArrowheads="1"/>
          </p:cNvSpPr>
          <p:nvPr>
            <p:ph type="ctrTitle"/>
          </p:nvPr>
        </p:nvSpPr>
        <p:spPr bwMode="auto">
          <a:xfrm>
            <a:off x="714348" y="1285860"/>
            <a:ext cx="7715304" cy="5286412"/>
          </a:xfrm>
          <a:ln w="12700" cap="flat" algn="ctr">
            <a:miter lim="800000"/>
            <a:headEnd/>
            <a:tailEnd/>
          </a:ln>
        </p:spPr>
        <p:txBody>
          <a:bodyPr vert="horz" wrap="square" lIns="90488" tIns="44450" rIns="90488" bIns="44450" numCol="1" anchor="ctr" anchorCtr="0" compatLnSpc="1">
            <a:prstTxWarp prst="textNoShape">
              <a:avLst/>
            </a:prstTxWarp>
          </a:bodyPr>
          <a:lstStyle/>
          <a:p>
            <a:pPr algn="l"/>
            <a:r>
              <a:rPr lang="en-GB" b="1" u="none" kern="1200" dirty="0" smtClean="0">
                <a:solidFill>
                  <a:srgbClr val="F6EF60"/>
                </a:solidFill>
                <a:latin typeface="Calibri" pitchFamily="34" charset="0"/>
                <a:ea typeface="+mn-ea"/>
                <a:cs typeface="Angsana New" pitchFamily="18" charset="-34"/>
              </a:rPr>
              <a:t>Study of the </a:t>
            </a:r>
            <a:r>
              <a:rPr lang="en-GB" b="1" u="none" kern="1200" dirty="0" smtClean="0">
                <a:solidFill>
                  <a:srgbClr val="F3EA71"/>
                </a:solidFill>
                <a:latin typeface="Calibri" pitchFamily="34" charset="0"/>
                <a:ea typeface="+mn-ea"/>
                <a:cs typeface="Angsana New" pitchFamily="18" charset="-34"/>
              </a:rPr>
              <a:t>responses</a:t>
            </a:r>
            <a:r>
              <a:rPr lang="en-GB" b="1" u="none" kern="1200" dirty="0" smtClean="0">
                <a:solidFill>
                  <a:srgbClr val="F6EF60"/>
                </a:solidFill>
                <a:latin typeface="Calibri" pitchFamily="34" charset="0"/>
                <a:ea typeface="+mn-ea"/>
                <a:cs typeface="Angsana New" pitchFamily="18" charset="-34"/>
              </a:rPr>
              <a:t> of living organisms to seasonal cycles in environmental conditions. </a:t>
            </a:r>
            <a:br>
              <a:rPr lang="en-GB" b="1" u="none" kern="1200" dirty="0" smtClean="0">
                <a:solidFill>
                  <a:srgbClr val="F6EF60"/>
                </a:solidFill>
                <a:latin typeface="Calibri" pitchFamily="34" charset="0"/>
                <a:ea typeface="+mn-ea"/>
                <a:cs typeface="Angsana New" pitchFamily="18" charset="-34"/>
              </a:rPr>
            </a:br>
            <a:r>
              <a:rPr lang="en-GB" sz="3600" kern="1200" dirty="0" smtClean="0">
                <a:solidFill>
                  <a:srgbClr val="F6EF60"/>
                </a:solidFill>
                <a:ea typeface="+mn-ea"/>
                <a:cs typeface="Angsana New" pitchFamily="18" charset="-34"/>
              </a:rPr>
              <a:t/>
            </a:r>
            <a:br>
              <a:rPr lang="en-GB" sz="3600" kern="1200" dirty="0" smtClean="0">
                <a:solidFill>
                  <a:srgbClr val="F6EF60"/>
                </a:solidFill>
                <a:ea typeface="+mn-ea"/>
                <a:cs typeface="Angsana New" pitchFamily="18" charset="-34"/>
              </a:rPr>
            </a:br>
            <a:r>
              <a:rPr lang="en-GB" sz="3600" b="1" i="1" u="none" kern="1200" dirty="0" smtClean="0">
                <a:solidFill>
                  <a:srgbClr val="FFC000"/>
                </a:solidFill>
                <a:latin typeface="Calibri" pitchFamily="34" charset="0"/>
                <a:ea typeface="+mn-ea"/>
                <a:cs typeface="Angsana New" pitchFamily="18" charset="-34"/>
              </a:rPr>
              <a:t>Seasonal cycles in moisture availability and temperature strongly influence growth and reproduction of trees.</a:t>
            </a:r>
            <a:endParaRPr lang="en-US" sz="3600" b="1" i="1" u="none" kern="1200" dirty="0">
              <a:solidFill>
                <a:srgbClr val="FFC000"/>
              </a:solidFill>
              <a:latin typeface="Calibri" pitchFamily="34" charset="0"/>
              <a:ea typeface="+mn-ea"/>
              <a:cs typeface="Angsana New" pitchFamily="18" charset="-34"/>
            </a:endParaRPr>
          </a:p>
        </p:txBody>
      </p:sp>
      <p:sp>
        <p:nvSpPr>
          <p:cNvPr id="909315" name="Text Box 3"/>
          <p:cNvSpPr txBox="1">
            <a:spLocks noChangeArrowheads="1"/>
          </p:cNvSpPr>
          <p:nvPr/>
        </p:nvSpPr>
        <p:spPr bwMode="auto">
          <a:xfrm>
            <a:off x="107981" y="444981"/>
            <a:ext cx="8964613" cy="769441"/>
          </a:xfrm>
          <a:prstGeom prst="rect">
            <a:avLst/>
          </a:prstGeom>
          <a:noFill/>
          <a:ln w="12700">
            <a:noFill/>
            <a:miter lim="800000"/>
            <a:headEnd/>
            <a:tailEnd/>
          </a:ln>
          <a:effectLst/>
        </p:spPr>
        <p:txBody>
          <a:bodyPr>
            <a:spAutoFit/>
          </a:bodyPr>
          <a:lstStyle/>
          <a:p>
            <a:pPr algn="ctr" eaLnBrk="0" hangingPunct="0">
              <a:defRPr/>
            </a:pPr>
            <a:r>
              <a:rPr lang="en-GB" sz="4400" b="1" dirty="0" smtClean="0">
                <a:solidFill>
                  <a:schemeClr val="accent2"/>
                </a:solidFill>
                <a:effectLst>
                  <a:outerShdw blurRad="38100" dist="38100" dir="2700000" algn="tl">
                    <a:srgbClr val="000000"/>
                  </a:outerShdw>
                </a:effectLst>
                <a:latin typeface="Calibri" pitchFamily="34" charset="0"/>
              </a:rPr>
              <a:t>What is Phenology?</a:t>
            </a:r>
            <a:endParaRPr lang="en-US" sz="4400" b="1" dirty="0" smtClean="0">
              <a:solidFill>
                <a:schemeClr val="accent2"/>
              </a:solidFill>
              <a:effectLst>
                <a:outerShdw blurRad="38100" dist="38100" dir="2700000" algn="tl">
                  <a:srgbClr val="000000"/>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Grp="1" noChangeArrowheads="1"/>
          </p:cNvSpPr>
          <p:nvPr>
            <p:ph type="ctrTitle"/>
          </p:nvPr>
        </p:nvSpPr>
        <p:spPr bwMode="auto">
          <a:xfrm>
            <a:off x="500034" y="1428736"/>
            <a:ext cx="8215370" cy="5286412"/>
          </a:xfrm>
          <a:ln w="12700" cap="flat" algn="ctr">
            <a:miter lim="800000"/>
            <a:headEnd/>
            <a:tailEnd/>
          </a:ln>
        </p:spPr>
        <p:txBody>
          <a:bodyPr vert="horz" wrap="square" lIns="90488" tIns="44450" rIns="90488" bIns="44450" numCol="1" anchor="ctr" anchorCtr="0" compatLnSpc="1">
            <a:prstTxWarp prst="textNoShape">
              <a:avLst/>
            </a:prstTxWarp>
          </a:bodyPr>
          <a:lstStyle/>
          <a:p>
            <a:pPr algn="l">
              <a:tabLst>
                <a:tab pos="530225" algn="l"/>
              </a:tabLst>
            </a:pPr>
            <a:r>
              <a:rPr lang="en-GB" sz="3000" dirty="0" smtClean="0">
                <a:solidFill>
                  <a:srgbClr val="F3EA71"/>
                </a:solidFill>
              </a:rPr>
              <a:t>1. 	When fruit and seeds develop, ripen and are 	dispersed - optimal seed collection times.</a:t>
            </a:r>
            <a:br>
              <a:rPr lang="en-GB" sz="3000" dirty="0" smtClean="0">
                <a:solidFill>
                  <a:srgbClr val="F3EA71"/>
                </a:solidFill>
              </a:rPr>
            </a:br>
            <a:r>
              <a:rPr lang="en-GB" sz="3000" dirty="0" smtClean="0">
                <a:solidFill>
                  <a:srgbClr val="F3EA71"/>
                </a:solidFill>
              </a:rPr>
              <a:t/>
            </a:r>
            <a:br>
              <a:rPr lang="en-GB" sz="3000" dirty="0" smtClean="0">
                <a:solidFill>
                  <a:srgbClr val="F3EA71"/>
                </a:solidFill>
              </a:rPr>
            </a:br>
            <a:r>
              <a:rPr lang="en-GB" sz="3000" dirty="0" smtClean="0">
                <a:solidFill>
                  <a:srgbClr val="F3EA71"/>
                </a:solidFill>
              </a:rPr>
              <a:t>2. 	Effort required for seed collection throughout 	the year </a:t>
            </a:r>
            <a:br>
              <a:rPr lang="en-GB" sz="3000" dirty="0" smtClean="0">
                <a:solidFill>
                  <a:srgbClr val="F3EA71"/>
                </a:solidFill>
              </a:rPr>
            </a:br>
            <a:r>
              <a:rPr lang="en-GB" sz="3000" dirty="0" smtClean="0">
                <a:solidFill>
                  <a:srgbClr val="F3EA71"/>
                </a:solidFill>
              </a:rPr>
              <a:t/>
            </a:r>
            <a:br>
              <a:rPr lang="en-GB" sz="3000" dirty="0" smtClean="0">
                <a:solidFill>
                  <a:srgbClr val="F3EA71"/>
                </a:solidFill>
              </a:rPr>
            </a:br>
            <a:r>
              <a:rPr lang="en-GB" sz="3000" dirty="0" smtClean="0">
                <a:solidFill>
                  <a:srgbClr val="F3EA71"/>
                </a:solidFill>
              </a:rPr>
              <a:t>3. 	Predict the likely length of seed dormancy and 	which pre-sowing seed treatments might be 	used to break or prolong dormancy. </a:t>
            </a:r>
            <a:br>
              <a:rPr lang="en-GB" sz="3000" dirty="0" smtClean="0">
                <a:solidFill>
                  <a:srgbClr val="F3EA71"/>
                </a:solidFill>
              </a:rPr>
            </a:br>
            <a:endParaRPr lang="en-US" sz="3000" b="1" u="none" kern="1200" dirty="0">
              <a:solidFill>
                <a:srgbClr val="F3EA71"/>
              </a:solidFill>
              <a:latin typeface="Calibri" pitchFamily="34" charset="0"/>
              <a:ea typeface="+mn-ea"/>
              <a:cs typeface="Angsana New" pitchFamily="18" charset="-34"/>
            </a:endParaRPr>
          </a:p>
        </p:txBody>
      </p:sp>
      <p:sp>
        <p:nvSpPr>
          <p:cNvPr id="909315" name="Text Box 3"/>
          <p:cNvSpPr txBox="1">
            <a:spLocks noChangeArrowheads="1"/>
          </p:cNvSpPr>
          <p:nvPr/>
        </p:nvSpPr>
        <p:spPr bwMode="auto">
          <a:xfrm>
            <a:off x="107981" y="428604"/>
            <a:ext cx="8964613" cy="769441"/>
          </a:xfrm>
          <a:prstGeom prst="rect">
            <a:avLst/>
          </a:prstGeom>
          <a:noFill/>
          <a:ln w="12700">
            <a:noFill/>
            <a:miter lim="800000"/>
            <a:headEnd/>
            <a:tailEnd/>
          </a:ln>
          <a:effectLst/>
        </p:spPr>
        <p:txBody>
          <a:bodyPr>
            <a:spAutoFit/>
          </a:bodyPr>
          <a:lstStyle/>
          <a:p>
            <a:pPr algn="ctr" eaLnBrk="0" hangingPunct="0">
              <a:defRPr/>
            </a:pPr>
            <a:r>
              <a:rPr lang="en-GB" sz="4400" b="1" dirty="0" smtClean="0">
                <a:solidFill>
                  <a:schemeClr val="accent2"/>
                </a:solidFill>
                <a:effectLst>
                  <a:outerShdw blurRad="38100" dist="38100" dir="2700000" algn="tl">
                    <a:srgbClr val="000000"/>
                  </a:outerShdw>
                </a:effectLst>
                <a:latin typeface="Calibri" pitchFamily="34" charset="0"/>
              </a:rPr>
              <a:t>Why Study Phenology?</a:t>
            </a:r>
            <a:endParaRPr lang="en-US" sz="4400" b="1" dirty="0" smtClean="0">
              <a:solidFill>
                <a:schemeClr val="accent2"/>
              </a:solidFill>
              <a:effectLst>
                <a:outerShdw blurRad="38100" dist="38100" dir="2700000" algn="tl">
                  <a:srgbClr val="000000"/>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9314" name="Rectangle 2"/>
          <p:cNvSpPr>
            <a:spLocks noGrp="1" noChangeArrowheads="1"/>
          </p:cNvSpPr>
          <p:nvPr>
            <p:ph type="ctrTitle"/>
          </p:nvPr>
        </p:nvSpPr>
        <p:spPr bwMode="auto">
          <a:xfrm>
            <a:off x="500034" y="1214422"/>
            <a:ext cx="8215370" cy="5286412"/>
          </a:xfrm>
          <a:ln w="12700" cap="flat" algn="ctr">
            <a:miter lim="800000"/>
            <a:headEnd/>
            <a:tailEnd/>
          </a:ln>
        </p:spPr>
        <p:txBody>
          <a:bodyPr vert="horz" wrap="square" lIns="90488" tIns="44450" rIns="90488" bIns="44450" numCol="1" anchor="ctr" anchorCtr="0" compatLnSpc="1">
            <a:prstTxWarp prst="textNoShape">
              <a:avLst/>
            </a:prstTxWarp>
          </a:bodyPr>
          <a:lstStyle/>
          <a:p>
            <a:pPr algn="l">
              <a:tabLst>
                <a:tab pos="530225" algn="l"/>
              </a:tabLst>
            </a:pPr>
            <a:r>
              <a:rPr lang="en-US" sz="3000" dirty="0" smtClean="0">
                <a:solidFill>
                  <a:srgbClr val="F3EA71"/>
                </a:solidFill>
              </a:rPr>
              <a:t>4. 	</a:t>
            </a:r>
            <a:r>
              <a:rPr lang="en-GB" sz="3000" dirty="0" smtClean="0">
                <a:solidFill>
                  <a:srgbClr val="F3EA71"/>
                </a:solidFill>
              </a:rPr>
              <a:t>Observations of pollination and seed dispersal 	mechanisms </a:t>
            </a:r>
            <a:br>
              <a:rPr lang="en-GB" sz="3000" dirty="0" smtClean="0">
                <a:solidFill>
                  <a:srgbClr val="F3EA71"/>
                </a:solidFill>
              </a:rPr>
            </a:br>
            <a:r>
              <a:rPr lang="en-GB" sz="3000" dirty="0" smtClean="0">
                <a:solidFill>
                  <a:srgbClr val="F3EA71"/>
                </a:solidFill>
              </a:rPr>
              <a:t/>
            </a:r>
            <a:br>
              <a:rPr lang="en-GB" sz="3000" dirty="0" smtClean="0">
                <a:solidFill>
                  <a:srgbClr val="F3EA71"/>
                </a:solidFill>
              </a:rPr>
            </a:br>
            <a:r>
              <a:rPr lang="en-GB" sz="3000" dirty="0" smtClean="0">
                <a:solidFill>
                  <a:srgbClr val="F3EA71"/>
                </a:solidFill>
              </a:rPr>
              <a:t>5. 	Identification of "keystone" tree species; those 	which flower or fruit at times when other food 	resources for animals are in short supply. </a:t>
            </a:r>
            <a:br>
              <a:rPr lang="en-GB" sz="3000" dirty="0" smtClean="0">
                <a:solidFill>
                  <a:srgbClr val="F3EA71"/>
                </a:solidFill>
              </a:rPr>
            </a:br>
            <a:r>
              <a:rPr lang="en-GB" sz="3000" dirty="0" smtClean="0">
                <a:solidFill>
                  <a:srgbClr val="F3EA71"/>
                </a:solidFill>
              </a:rPr>
              <a:t/>
            </a:r>
            <a:br>
              <a:rPr lang="en-GB" sz="3000" dirty="0" smtClean="0">
                <a:solidFill>
                  <a:srgbClr val="F3EA71"/>
                </a:solidFill>
              </a:rPr>
            </a:br>
            <a:r>
              <a:rPr lang="en-GB" sz="3000" dirty="0" smtClean="0">
                <a:solidFill>
                  <a:srgbClr val="F3EA71"/>
                </a:solidFill>
              </a:rPr>
              <a:t>6. 	Deciduous or evergreen? ... predict optimal 	planting sites for individual tree species</a:t>
            </a:r>
            <a:endParaRPr lang="en-US" sz="3000" dirty="0" smtClean="0">
              <a:solidFill>
                <a:srgbClr val="F3EA71"/>
              </a:solidFill>
            </a:endParaRPr>
          </a:p>
        </p:txBody>
      </p:sp>
      <p:sp>
        <p:nvSpPr>
          <p:cNvPr id="909315" name="Text Box 3"/>
          <p:cNvSpPr txBox="1">
            <a:spLocks noChangeArrowheads="1"/>
          </p:cNvSpPr>
          <p:nvPr/>
        </p:nvSpPr>
        <p:spPr bwMode="auto">
          <a:xfrm>
            <a:off x="107981" y="516419"/>
            <a:ext cx="8964613" cy="769441"/>
          </a:xfrm>
          <a:prstGeom prst="rect">
            <a:avLst/>
          </a:prstGeom>
          <a:noFill/>
          <a:ln w="12700">
            <a:noFill/>
            <a:miter lim="800000"/>
            <a:headEnd/>
            <a:tailEnd/>
          </a:ln>
          <a:effectLst/>
        </p:spPr>
        <p:txBody>
          <a:bodyPr>
            <a:spAutoFit/>
          </a:bodyPr>
          <a:lstStyle/>
          <a:p>
            <a:pPr algn="ctr" eaLnBrk="0" hangingPunct="0">
              <a:defRPr/>
            </a:pPr>
            <a:r>
              <a:rPr lang="en-GB" sz="4400" b="1" dirty="0" smtClean="0">
                <a:solidFill>
                  <a:schemeClr val="accent2"/>
                </a:solidFill>
                <a:effectLst>
                  <a:outerShdw blurRad="38100" dist="38100" dir="2700000" algn="tl">
                    <a:srgbClr val="000000"/>
                  </a:outerShdw>
                </a:effectLst>
                <a:latin typeface="Calibri" pitchFamily="34" charset="0"/>
              </a:rPr>
              <a:t>Why Study Phenology?</a:t>
            </a:r>
            <a:endParaRPr lang="en-US" sz="4400" b="1" dirty="0" smtClean="0">
              <a:solidFill>
                <a:schemeClr val="accent2"/>
              </a:solidFill>
              <a:effectLst>
                <a:outerShdw blurRad="38100" dist="38100" dir="2700000" algn="tl">
                  <a:srgbClr val="000000"/>
                </a:outerShdw>
              </a:effectLst>
              <a:latin typeface="Calibri"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85786" y="315901"/>
            <a:ext cx="7772400" cy="1470025"/>
          </a:xfrm>
        </p:spPr>
        <p:txBody>
          <a:bodyPr/>
          <a:lstStyle/>
          <a:p>
            <a:r>
              <a:rPr lang="en-GB" dirty="0" smtClean="0"/>
              <a:t>Where should forest phenology studies be located?</a:t>
            </a:r>
            <a:r>
              <a:rPr lang="en-US" dirty="0" smtClean="0"/>
              <a:t/>
            </a:r>
            <a:br>
              <a:rPr lang="en-US" dirty="0" smtClean="0"/>
            </a:br>
            <a:endParaRPr lang="en-US" dirty="0"/>
          </a:p>
        </p:txBody>
      </p:sp>
      <p:sp>
        <p:nvSpPr>
          <p:cNvPr id="6" name="Subtitle 5"/>
          <p:cNvSpPr>
            <a:spLocks noGrp="1"/>
          </p:cNvSpPr>
          <p:nvPr>
            <p:ph type="subTitle" idx="1"/>
          </p:nvPr>
        </p:nvSpPr>
        <p:spPr>
          <a:xfrm>
            <a:off x="500034" y="2143116"/>
            <a:ext cx="8215370" cy="4643470"/>
          </a:xfrm>
        </p:spPr>
        <p:txBody>
          <a:bodyPr/>
          <a:lstStyle/>
          <a:p>
            <a:pPr marL="354013" indent="-354013" algn="l">
              <a:buClr>
                <a:srgbClr val="F3EA71"/>
              </a:buClr>
              <a:buFont typeface="Arial" pitchFamily="34" charset="0"/>
              <a:buChar char="•"/>
            </a:pPr>
            <a:r>
              <a:rPr lang="en-GB" sz="3400" dirty="0" smtClean="0"/>
              <a:t>Existing trails in an undisturbed area of the target forest type; as close as possible to where forest restoration is planned. </a:t>
            </a:r>
          </a:p>
          <a:p>
            <a:pPr marL="354013" indent="-354013" algn="l">
              <a:buClr>
                <a:srgbClr val="F3EA71"/>
              </a:buClr>
              <a:buFont typeface="Arial" pitchFamily="34" charset="0"/>
              <a:buChar char="•"/>
            </a:pPr>
            <a:r>
              <a:rPr lang="en-GB" sz="3400" dirty="0" smtClean="0"/>
              <a:t>Elevation, topography and aspect of the phenology trail should also be as similar as possible to those of proposed planting sites.</a:t>
            </a:r>
            <a:endParaRPr lang="en-US" sz="3400" dirty="0" smtClean="0"/>
          </a:p>
          <a:p>
            <a:pPr marL="354013" indent="-354013" algn="l">
              <a:buClr>
                <a:srgbClr val="F3EA71"/>
              </a:buClr>
              <a:buFont typeface="Arial" pitchFamily="34" charset="0"/>
              <a:buChar char="•"/>
            </a:pPr>
            <a:endParaRPr lang="en-US" sz="3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0" y="458777"/>
            <a:ext cx="9144000" cy="1470025"/>
          </a:xfrm>
        </p:spPr>
        <p:txBody>
          <a:bodyPr/>
          <a:lstStyle/>
          <a:p>
            <a:r>
              <a:rPr lang="en-GB" dirty="0" smtClean="0"/>
              <a:t>How to set up study site?</a:t>
            </a:r>
            <a:r>
              <a:rPr lang="en-US" dirty="0" smtClean="0"/>
              <a:t/>
            </a:r>
            <a:br>
              <a:rPr lang="en-US" dirty="0" smtClean="0"/>
            </a:br>
            <a:endParaRPr lang="en-US" dirty="0"/>
          </a:p>
        </p:txBody>
      </p:sp>
      <p:sp>
        <p:nvSpPr>
          <p:cNvPr id="6" name="Subtitle 5"/>
          <p:cNvSpPr>
            <a:spLocks noGrp="1"/>
          </p:cNvSpPr>
          <p:nvPr>
            <p:ph type="subTitle" idx="1"/>
          </p:nvPr>
        </p:nvSpPr>
        <p:spPr>
          <a:xfrm>
            <a:off x="500034" y="1928802"/>
            <a:ext cx="8215370" cy="4643470"/>
          </a:xfrm>
        </p:spPr>
        <p:txBody>
          <a:bodyPr/>
          <a:lstStyle/>
          <a:p>
            <a:pPr marL="354013" indent="-354013" algn="l">
              <a:buClr>
                <a:srgbClr val="F3EA71"/>
              </a:buClr>
              <a:buFont typeface="Arial" pitchFamily="34" charset="0"/>
              <a:buChar char="•"/>
            </a:pPr>
            <a:r>
              <a:rPr lang="en-US" sz="3400" dirty="0" smtClean="0"/>
              <a:t>Label 5 trees of each species within 5 m left or right of the trail – measure GBH.</a:t>
            </a:r>
          </a:p>
          <a:p>
            <a:pPr marL="354013" indent="-354013" algn="l">
              <a:buClr>
                <a:srgbClr val="F3EA71"/>
              </a:buClr>
              <a:buFont typeface="Arial" pitchFamily="34" charset="0"/>
              <a:buChar char="•"/>
            </a:pPr>
            <a:r>
              <a:rPr lang="en-US" sz="3400" dirty="0" smtClean="0"/>
              <a:t>Collect voucher specimens to confirm scientific name.</a:t>
            </a:r>
          </a:p>
          <a:p>
            <a:pPr marL="354013" indent="-354013" algn="l">
              <a:buClr>
                <a:srgbClr val="F3EA71"/>
              </a:buClr>
              <a:buFont typeface="Arial" pitchFamily="34" charset="0"/>
              <a:buChar char="•"/>
            </a:pPr>
            <a:r>
              <a:rPr lang="en-US" sz="3400" dirty="0" smtClean="0"/>
              <a:t>Prepare data sheets.</a:t>
            </a:r>
          </a:p>
          <a:p>
            <a:pPr marL="354013" indent="-354013" algn="l">
              <a:buClr>
                <a:srgbClr val="F3EA71"/>
              </a:buClr>
              <a:buFont typeface="Arial" pitchFamily="34" charset="0"/>
              <a:buChar char="•"/>
            </a:pPr>
            <a:r>
              <a:rPr lang="en-US" sz="3400" dirty="0" smtClean="0"/>
              <a:t>Train data collectors to be consistent.</a:t>
            </a:r>
          </a:p>
          <a:p>
            <a:pPr marL="354013" indent="-354013" algn="l">
              <a:buClr>
                <a:srgbClr val="F3EA71"/>
              </a:buClr>
              <a:buFont typeface="Arial" pitchFamily="34" charset="0"/>
              <a:buChar char="•"/>
            </a:pPr>
            <a:r>
              <a:rPr lang="en-US" sz="3400" dirty="0" smtClean="0"/>
              <a:t>Collect data monthly or every 3 weeks.</a:t>
            </a:r>
            <a:endParaRPr lang="en-US" sz="3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C210130_resize_resize.JPG"/>
          <p:cNvPicPr>
            <a:picLocks noChangeAspect="1"/>
          </p:cNvPicPr>
          <p:nvPr/>
        </p:nvPicPr>
        <p:blipFill>
          <a:blip r:embed="rId2" cstate="print"/>
          <a:srcRect l="5771" r="2717"/>
          <a:stretch>
            <a:fillRect/>
          </a:stretch>
        </p:blipFill>
        <p:spPr>
          <a:xfrm>
            <a:off x="214282" y="142852"/>
            <a:ext cx="3714776" cy="3045226"/>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3" name="Picture 12" descr="PC210280_resize_resize.JPG"/>
          <p:cNvPicPr>
            <a:picLocks noChangeAspect="1"/>
          </p:cNvPicPr>
          <p:nvPr/>
        </p:nvPicPr>
        <p:blipFill>
          <a:blip r:embed="rId3" cstate="print"/>
          <a:stretch>
            <a:fillRect/>
          </a:stretch>
        </p:blipFill>
        <p:spPr>
          <a:xfrm>
            <a:off x="214282" y="3429000"/>
            <a:ext cx="4285252" cy="3214710"/>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4" name="Picture 13" descr="PC210028.jpg"/>
          <p:cNvPicPr>
            <a:picLocks noChangeAspect="1"/>
          </p:cNvPicPr>
          <p:nvPr/>
        </p:nvPicPr>
        <p:blipFill>
          <a:blip r:embed="rId4" cstate="print"/>
          <a:srcRect l="8571" t="6429" b="7856"/>
          <a:stretch>
            <a:fillRect/>
          </a:stretch>
        </p:blipFill>
        <p:spPr>
          <a:xfrm>
            <a:off x="6572264" y="142851"/>
            <a:ext cx="2428892" cy="3036115"/>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6" name="Picture 15" descr="PC210107.jpg"/>
          <p:cNvPicPr>
            <a:picLocks noChangeAspect="1"/>
          </p:cNvPicPr>
          <p:nvPr/>
        </p:nvPicPr>
        <p:blipFill>
          <a:blip r:embed="rId5" cstate="print"/>
          <a:stretch>
            <a:fillRect/>
          </a:stretch>
        </p:blipFill>
        <p:spPr>
          <a:xfrm>
            <a:off x="4143372" y="166665"/>
            <a:ext cx="2286016" cy="3048021"/>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pic>
        <p:nvPicPr>
          <p:cNvPr id="17" name="Picture 16" descr="P3231130_resize_resize.JPG"/>
          <p:cNvPicPr>
            <a:picLocks noChangeAspect="1"/>
          </p:cNvPicPr>
          <p:nvPr/>
        </p:nvPicPr>
        <p:blipFill>
          <a:blip r:embed="rId6"/>
          <a:stretch>
            <a:fillRect/>
          </a:stretch>
        </p:blipFill>
        <p:spPr>
          <a:xfrm>
            <a:off x="4643438" y="3373944"/>
            <a:ext cx="4357718" cy="3269766"/>
          </a:xfrm>
          <a:prstGeom prst="roundRect">
            <a:avLst>
              <a:gd name="adj" fmla="val 11111"/>
            </a:avLst>
          </a:prstGeom>
          <a:ln w="130175" cap="rnd">
            <a:noFill/>
            <a:prstDash val="solid"/>
          </a:ln>
          <a:effectLst>
            <a:outerShdw blurRad="101600" dist="50800" dir="7200000" sx="104000" sy="104000" algn="tl" rotWithShape="0">
              <a:srgbClr val="000000">
                <a:alpha val="45000"/>
              </a:srgbClr>
            </a:outerShdw>
          </a:effectLst>
          <a:scene3d>
            <a:camera prst="orthographicFront"/>
            <a:lightRig rig="threePt" dir="t">
              <a:rot lat="0" lon="0" rev="19200000"/>
            </a:lightRig>
          </a:scene3d>
          <a:sp3d extrusionH="88900" contourW="50800" prstMaterial="matte">
            <a:bevelT w="165100" prst="coolSlant"/>
            <a:extrusionClr>
              <a:schemeClr val="tx1">
                <a:lumMod val="25000"/>
              </a:schemeClr>
            </a:extrusionClr>
            <a:contourClr>
              <a:schemeClr val="bg1">
                <a:lumMod val="75000"/>
              </a:schemeClr>
            </a:contourClr>
          </a:sp3d>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a:spLocks noGrp="1"/>
          </p:cNvSpPr>
          <p:nvPr>
            <p:ph type="ctrTitle"/>
          </p:nvPr>
        </p:nvSpPr>
        <p:spPr>
          <a:xfrm>
            <a:off x="357158" y="285728"/>
            <a:ext cx="8501122" cy="6429420"/>
          </a:xfrm>
        </p:spPr>
        <p:txBody>
          <a:bodyPr/>
          <a:lstStyle/>
          <a:p>
            <a:r>
              <a:rPr lang="en-GB" dirty="0" smtClean="0"/>
              <a:t>Scoring System</a:t>
            </a:r>
            <a:r>
              <a:rPr lang="en-GB" sz="2000" dirty="0" smtClean="0"/>
              <a:t/>
            </a:r>
            <a:br>
              <a:rPr lang="en-GB" sz="2000" dirty="0" smtClean="0"/>
            </a:br>
            <a:r>
              <a:rPr lang="en-GB" sz="2000" dirty="0" smtClean="0"/>
              <a:t/>
            </a:r>
            <a:br>
              <a:rPr lang="en-GB" sz="2000" dirty="0" smtClean="0"/>
            </a:br>
            <a:r>
              <a:rPr lang="en-GB" sz="3200" dirty="0" smtClean="0">
                <a:solidFill>
                  <a:srgbClr val="F3EA71"/>
                </a:solidFill>
              </a:rPr>
              <a:t>For recording tree phenology we recommend the “crown density” method of </a:t>
            </a:r>
            <a:r>
              <a:rPr lang="en-GB" sz="3200" dirty="0" err="1" smtClean="0">
                <a:solidFill>
                  <a:srgbClr val="F3EA71"/>
                </a:solidFill>
              </a:rPr>
              <a:t>Koelmeyer</a:t>
            </a:r>
            <a:r>
              <a:rPr lang="en-GB" sz="3200" dirty="0" smtClean="0">
                <a:solidFill>
                  <a:srgbClr val="F3EA71"/>
                </a:solidFill>
              </a:rPr>
              <a:t> (1959) . This semi-quantitative method uses a linear scale of 0-4 with 4 representing the maximum intensity of reproductive structures (flower buds (FB), open flowers (FL) and fruits (FR)) in the crown of a single tree. Values of 3, 2 and 1 represent approximately three quarters, half and one quarter of the maximum intensity respectively.</a:t>
            </a:r>
            <a:endParaRPr lang="en-US" sz="4800"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1"/>
          <p:cNvSpPr txBox="1">
            <a:spLocks/>
          </p:cNvSpPr>
          <p:nvPr/>
        </p:nvSpPr>
        <p:spPr>
          <a:xfrm>
            <a:off x="285720" y="1214422"/>
            <a:ext cx="8572560" cy="5429288"/>
          </a:xfrm>
          <a:prstGeom prst="rect">
            <a:avLst/>
          </a:prstGeom>
        </p:spPr>
        <p:txBody>
          <a:bodyPr/>
          <a:lstStyle/>
          <a:p>
            <a:pPr marL="442913" marR="0" lvl="0" indent="-442913" defTabSz="914400" rtl="0" eaLnBrk="0" fontAlgn="base" latinLnBrk="0" hangingPunct="0">
              <a:lnSpc>
                <a:spcPct val="100000"/>
              </a:lnSpc>
              <a:spcBef>
                <a:spcPct val="20000"/>
              </a:spcBef>
              <a:spcAft>
                <a:spcPct val="0"/>
              </a:spcAft>
              <a:buClr>
                <a:srgbClr val="F3EA71"/>
              </a:buClr>
              <a:buSzPct val="100000"/>
              <a:buFont typeface="Arial" pitchFamily="34" charset="0"/>
              <a:buChar char="•"/>
              <a:tabLst/>
              <a:defRPr/>
            </a:pPr>
            <a:r>
              <a:rPr kumimoji="0" lang="en-GB" sz="3200" b="1" i="0" u="none" strike="noStrike" kern="0" cap="none" spc="0" normalizeH="0" baseline="0" noProof="0" dirty="0" smtClean="0">
                <a:ln>
                  <a:noFill/>
                </a:ln>
                <a:solidFill>
                  <a:srgbClr val="F3EA71"/>
                </a:solidFill>
                <a:effectLst>
                  <a:outerShdw blurRad="38100" dist="38100" dir="2700000" algn="tl">
                    <a:srgbClr val="000000"/>
                  </a:outerShdw>
                </a:effectLst>
                <a:uLnTx/>
                <a:uFillTx/>
                <a:latin typeface="Calibri" pitchFamily="34" charset="0"/>
                <a:ea typeface="+mn-ea"/>
                <a:cs typeface="Calibri" pitchFamily="34" charset="0"/>
              </a:rPr>
              <a:t>It is a compromise between, very time-consuming absolute counts of flowers and fruit (or estimates of their biomass using litter-fall traps) and the very quick qualitative method of recording simple presence or absence. </a:t>
            </a:r>
          </a:p>
          <a:p>
            <a:pPr marL="442913" marR="0" lvl="0" indent="-442913" defTabSz="914400" rtl="0" eaLnBrk="0" fontAlgn="base" latinLnBrk="0" hangingPunct="0">
              <a:lnSpc>
                <a:spcPct val="100000"/>
              </a:lnSpc>
              <a:spcBef>
                <a:spcPct val="20000"/>
              </a:spcBef>
              <a:spcAft>
                <a:spcPct val="0"/>
              </a:spcAft>
              <a:buClr>
                <a:srgbClr val="F3EA71"/>
              </a:buClr>
              <a:buSzPct val="100000"/>
              <a:buFont typeface="Arial" pitchFamily="34" charset="0"/>
              <a:buChar char="•"/>
              <a:tabLst/>
              <a:defRPr/>
            </a:pPr>
            <a:r>
              <a:rPr kumimoji="0" lang="en-GB" sz="3200" b="1" i="0" u="none" strike="noStrike" kern="0" cap="none" spc="0" normalizeH="0" baseline="0" noProof="0" dirty="0" smtClean="0">
                <a:ln>
                  <a:noFill/>
                </a:ln>
                <a:solidFill>
                  <a:srgbClr val="F3EA71"/>
                </a:solidFill>
                <a:effectLst>
                  <a:outerShdw blurRad="38100" dist="38100" dir="2700000" algn="tl">
                    <a:srgbClr val="000000"/>
                  </a:outerShdw>
                </a:effectLst>
                <a:uLnTx/>
                <a:uFillTx/>
                <a:latin typeface="Calibri" pitchFamily="34" charset="0"/>
                <a:ea typeface="+mn-ea"/>
                <a:cs typeface="Calibri" pitchFamily="34" charset="0"/>
              </a:rPr>
              <a:t>It is rapid and it allows quantitative analytical techniques to be applied to the data. </a:t>
            </a:r>
          </a:p>
          <a:p>
            <a:pPr marL="442913" marR="0" lvl="0" indent="-442913" defTabSz="914400" rtl="0" eaLnBrk="0" fontAlgn="base" latinLnBrk="0" hangingPunct="0">
              <a:lnSpc>
                <a:spcPct val="100000"/>
              </a:lnSpc>
              <a:spcBef>
                <a:spcPct val="20000"/>
              </a:spcBef>
              <a:spcAft>
                <a:spcPct val="0"/>
              </a:spcAft>
              <a:buClr>
                <a:srgbClr val="F3EA71"/>
              </a:buClr>
              <a:buSzPct val="100000"/>
              <a:buFont typeface="Arial" pitchFamily="34" charset="0"/>
              <a:buChar char="•"/>
              <a:tabLst/>
              <a:defRPr/>
            </a:pPr>
            <a:r>
              <a:rPr kumimoji="0" lang="en-GB" sz="3200" b="1" i="0" u="none" strike="noStrike" kern="0" cap="none" spc="0" normalizeH="0" baseline="0" noProof="0" dirty="0" smtClean="0">
                <a:ln>
                  <a:noFill/>
                </a:ln>
                <a:solidFill>
                  <a:srgbClr val="F3EA71"/>
                </a:solidFill>
                <a:effectLst>
                  <a:outerShdw blurRad="38100" dist="38100" dir="2700000" algn="tl">
                    <a:srgbClr val="000000"/>
                  </a:outerShdw>
                </a:effectLst>
                <a:uLnTx/>
                <a:uFillTx/>
                <a:latin typeface="Calibri" pitchFamily="34" charset="0"/>
                <a:ea typeface="+mn-ea"/>
                <a:cs typeface="Calibri" pitchFamily="34" charset="0"/>
              </a:rPr>
              <a:t>But you must train all data collectors to be consistent in their scoring, to minimize the subjectivity of the technique.</a:t>
            </a:r>
            <a:endParaRPr kumimoji="0" lang="en-US" sz="3200" b="1" i="0" u="none" strike="noStrike" kern="0" cap="none" spc="0" normalizeH="0" baseline="0" noProof="0" dirty="0">
              <a:ln>
                <a:noFill/>
              </a:ln>
              <a:solidFill>
                <a:srgbClr val="F3EA71"/>
              </a:solidFill>
              <a:effectLst>
                <a:outerShdw blurRad="38100" dist="38100" dir="2700000" algn="tl">
                  <a:srgbClr val="000000"/>
                </a:outerShdw>
              </a:effectLst>
              <a:uLnTx/>
              <a:uFillTx/>
              <a:latin typeface="Calibri" pitchFamily="34" charset="0"/>
              <a:ea typeface="+mn-ea"/>
              <a:cs typeface="Calibri" pitchFamily="34" charset="0"/>
            </a:endParaRPr>
          </a:p>
        </p:txBody>
      </p:sp>
      <p:sp>
        <p:nvSpPr>
          <p:cNvPr id="4" name="Title 3"/>
          <p:cNvSpPr>
            <a:spLocks noGrp="1"/>
          </p:cNvSpPr>
          <p:nvPr>
            <p:ph type="ctrTitle"/>
          </p:nvPr>
        </p:nvSpPr>
        <p:spPr>
          <a:xfrm>
            <a:off x="0" y="285728"/>
            <a:ext cx="9144000" cy="857256"/>
          </a:xfrm>
        </p:spPr>
        <p:txBody>
          <a:bodyPr/>
          <a:lstStyle/>
          <a:p>
            <a:r>
              <a:rPr lang="en-US" dirty="0" smtClean="0"/>
              <a:t>Scoring System</a:t>
            </a:r>
            <a:br>
              <a:rPr lang="en-US" dirty="0" smtClean="0"/>
            </a:b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orests">
  <a:themeElements>
    <a:clrScheme name="">
      <a:dk1>
        <a:srgbClr val="438E00"/>
      </a:dk1>
      <a:lt1>
        <a:srgbClr val="A2FFA3"/>
      </a:lt1>
      <a:dk2>
        <a:srgbClr val="387600"/>
      </a:dk2>
      <a:lt2>
        <a:srgbClr val="3365FB"/>
      </a:lt2>
      <a:accent1>
        <a:srgbClr val="00FF00"/>
      </a:accent1>
      <a:accent2>
        <a:srgbClr val="FAFD00"/>
      </a:accent2>
      <a:accent3>
        <a:srgbClr val="AEBDAA"/>
      </a:accent3>
      <a:accent4>
        <a:srgbClr val="8ADA8B"/>
      </a:accent4>
      <a:accent5>
        <a:srgbClr val="AAFFAA"/>
      </a:accent5>
      <a:accent6>
        <a:srgbClr val="E3E500"/>
      </a:accent6>
      <a:hlink>
        <a:srgbClr val="FF5008"/>
      </a:hlink>
      <a:folHlink>
        <a:srgbClr val="A3F25F"/>
      </a:folHlink>
    </a:clrScheme>
    <a:fontScheme name="forests.ppt">
      <a:majorFont>
        <a:latin typeface="Book Antiqua"/>
        <a:ea typeface=""/>
        <a:cs typeface=""/>
      </a:majorFont>
      <a:minorFont>
        <a:latin typeface="Book Antiq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th-TH" sz="2400" b="0" i="0" u="none" strike="noStrike" cap="none" normalizeH="0" baseline="0" smtClean="0">
            <a:ln>
              <a:noFill/>
            </a:ln>
            <a:solidFill>
              <a:schemeClr val="tx1"/>
            </a:solidFill>
            <a:effectLst>
              <a:outerShdw blurRad="38100" dist="38100" dir="2700000" algn="tl">
                <a:srgbClr val="000000">
                  <a:alpha val="43137"/>
                </a:srgbClr>
              </a:outerShdw>
            </a:effectLst>
            <a:latin typeface="Book Antiqua" pitchFamily="18" charset="0"/>
            <a:cs typeface="Angsana New" pitchFamily="18" charset="-34"/>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th-TH" sz="2400" b="0" i="0" u="none" strike="noStrike" cap="none" normalizeH="0" baseline="0" smtClean="0">
            <a:ln>
              <a:noFill/>
            </a:ln>
            <a:solidFill>
              <a:schemeClr val="tx1"/>
            </a:solidFill>
            <a:effectLst>
              <a:outerShdw blurRad="38100" dist="38100" dir="2700000" algn="tl">
                <a:srgbClr val="000000">
                  <a:alpha val="43137"/>
                </a:srgbClr>
              </a:outerShdw>
            </a:effectLst>
            <a:latin typeface="Book Antiqua" pitchFamily="18" charset="0"/>
            <a:cs typeface="Angsana New" pitchFamily="18" charset="-34"/>
          </a:defRPr>
        </a:defPPr>
      </a:lstStyle>
    </a:lnDef>
  </a:objectDefaults>
  <a:extraClrSchemeLst>
    <a:extraClrScheme>
      <a:clrScheme name="forests.pp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forests.pp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forests.pp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forests.pp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forests.pp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forests.pp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forests.pp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12652</TotalTime>
  <Words>716</Words>
  <Application>Microsoft Office PowerPoint</Application>
  <PresentationFormat>On-screen Show (4:3)</PresentationFormat>
  <Paragraphs>60</Paragraphs>
  <Slides>13</Slides>
  <Notes>8</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forests</vt:lpstr>
      <vt:lpstr>Slide 1</vt:lpstr>
      <vt:lpstr>Study of the responses of living organisms to seasonal cycles in environmental conditions.   Seasonal cycles in moisture availability and temperature strongly influence growth and reproduction of trees.</vt:lpstr>
      <vt:lpstr>1.  When fruit and seeds develop, ripen and are  dispersed - optimal seed collection times.  2.  Effort required for seed collection throughout  the year   3.  Predict the likely length of seed dormancy and  which pre-sowing seed treatments might be  used to break or prolong dormancy.  </vt:lpstr>
      <vt:lpstr>4.  Observations of pollination and seed dispersal  mechanisms   5.  Identification of "keystone" tree species; those  which flower or fruit at times when other food  resources for animals are in short supply.   6.  Deciduous or evergreen? ... predict optimal  planting sites for individual tree species</vt:lpstr>
      <vt:lpstr>Where should forest phenology studies be located? </vt:lpstr>
      <vt:lpstr>How to set up study site? </vt:lpstr>
      <vt:lpstr>Slide 7</vt:lpstr>
      <vt:lpstr>Scoring System  For recording tree phenology we recommend the “crown density” method of Koelmeyer (1959) . This semi-quantitative method uses a linear scale of 0-4 with 4 representing the maximum intensity of reproductive structures (flower buds (FB), open flowers (FL) and fruits (FR)) in the crown of a single tree. Values of 3, 2 and 1 represent approximately three quarters, half and one quarter of the maximum intensity respectively.</vt:lpstr>
      <vt:lpstr>Scoring System </vt:lpstr>
      <vt:lpstr>Scoring System  PHENO SCORING SYSTEM POSTERS.pptx </vt:lpstr>
      <vt:lpstr>Slide 11</vt:lpstr>
      <vt:lpstr>Data Entry</vt:lpstr>
      <vt:lpstr>Slide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Forest Restoration Research Unit</dc:title>
  <dc:creator>Steve</dc:creator>
  <cp:lastModifiedBy>User</cp:lastModifiedBy>
  <cp:revision>273</cp:revision>
  <dcterms:modified xsi:type="dcterms:W3CDTF">2011-04-25T10:09:29Z</dcterms:modified>
</cp:coreProperties>
</file>