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1140" r:id="rId2"/>
    <p:sldId id="1141" r:id="rId3"/>
    <p:sldId id="1263" r:id="rId4"/>
    <p:sldId id="1258" r:id="rId5"/>
    <p:sldId id="1259" r:id="rId6"/>
    <p:sldId id="1260" r:id="rId7"/>
    <p:sldId id="1082" r:id="rId8"/>
    <p:sldId id="1083" r:id="rId9"/>
    <p:sldId id="1085" r:id="rId10"/>
    <p:sldId id="1088" r:id="rId11"/>
    <p:sldId id="1089" r:id="rId12"/>
    <p:sldId id="1266" r:id="rId13"/>
    <p:sldId id="1262" r:id="rId14"/>
    <p:sldId id="1267" r:id="rId15"/>
    <p:sldId id="1142" r:id="rId16"/>
    <p:sldId id="1143" r:id="rId17"/>
    <p:sldId id="1264" r:id="rId18"/>
    <p:sldId id="1261" r:id="rId19"/>
    <p:sldId id="1144" r:id="rId20"/>
    <p:sldId id="1268" r:id="rId21"/>
    <p:sldId id="1269" r:id="rId22"/>
    <p:sldId id="1270" r:id="rId23"/>
    <p:sldId id="1271" r:id="rId24"/>
    <p:sldId id="1253" r:id="rId25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66FFFF"/>
    <a:srgbClr val="FFCCFF"/>
    <a:srgbClr val="FFFF99"/>
    <a:srgbClr val="FFFF66"/>
    <a:srgbClr val="66CCFF"/>
    <a:srgbClr val="CAFED4"/>
    <a:srgbClr val="FFCC00"/>
    <a:srgbClr val="66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3" autoAdjust="0"/>
    <p:restoredTop sz="94342" autoAdjust="0"/>
  </p:normalViewPr>
  <p:slideViewPr>
    <p:cSldViewPr>
      <p:cViewPr varScale="1">
        <p:scale>
          <a:sx n="74" d="100"/>
          <a:sy n="74" d="100"/>
        </p:scale>
        <p:origin x="25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92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82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742B650-FC82-4277-B2EF-1E3E132AF82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359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9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Click to edit Master text styles</a:t>
            </a:r>
          </a:p>
          <a:p>
            <a:pPr lvl="1"/>
            <a:r>
              <a:rPr lang="th-TH"/>
              <a:t>Second level</a:t>
            </a:r>
          </a:p>
          <a:p>
            <a:pPr lvl="2"/>
            <a:r>
              <a:rPr lang="th-TH"/>
              <a:t>Third level</a:t>
            </a:r>
          </a:p>
          <a:p>
            <a:pPr lvl="3"/>
            <a:r>
              <a:rPr lang="th-TH"/>
              <a:t>Fourth level</a:t>
            </a:r>
          </a:p>
          <a:p>
            <a:pPr lvl="4"/>
            <a:r>
              <a:rPr lang="th-TH"/>
              <a:t>Fifth level</a:t>
            </a:r>
          </a:p>
        </p:txBody>
      </p:sp>
      <p:sp>
        <p:nvSpPr>
          <p:cNvPr id="359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2534D59-A55D-4EE3-8936-E0160B10A76F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852488"/>
            <a:ext cx="6089650" cy="342582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534D59-A55D-4EE3-8936-E0160B10A7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0974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534D59-A55D-4EE3-8936-E0160B10A7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8558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5630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1256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547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024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1961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3408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1359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26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1155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9898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49750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369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1pPr>
            <a:lvl2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2pPr>
            <a:lvl3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3pPr>
            <a:lvl4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4pPr>
            <a:lvl5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79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71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3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53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729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798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7097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7KO9ssl9zY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hyperlink" Target="https://www.forru.org/" TargetMode="External"/><Relationship Id="rId7" Type="http://schemas.openxmlformats.org/officeDocument/2006/relationships/hyperlink" Target="https://www.forru.org/advice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s://www.forru.org/library" TargetMode="Externa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forestrestorationresearchunit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-784" y="1531680"/>
            <a:ext cx="12172776" cy="17543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small" spc="0" normalizeH="0" baseline="0" noProof="0" dirty="0">
                <a:ln>
                  <a:noFill/>
                </a:ln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REACHING OUT – EDUCATION AND EXTENSION SERVICES</a:t>
            </a:r>
            <a:endParaRPr kumimoji="0" lang="en-US" sz="1800" b="1" i="0" u="none" strike="noStrike" kern="1200" cap="small" spc="0" normalizeH="0" baseline="0" noProof="0" dirty="0">
              <a:ln>
                <a:noFill/>
              </a:ln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81298" y="178818"/>
            <a:ext cx="5931584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marR="0" lvl="0" indent="-268288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Website: www.forru.org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90457" y="254809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A2FFA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13131" y="216087"/>
            <a:ext cx="600664" cy="600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209EF-5A49-C0E8-7399-C01707610B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236424" y="5004826"/>
            <a:ext cx="2475200" cy="1620927"/>
          </a:xfrm>
          <a:prstGeom prst="rect">
            <a:avLst/>
          </a:prstGeom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id="{0C675365-5B4C-12EE-01FA-DC7A84C2F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5004826"/>
            <a:ext cx="5021041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The Forest Restoration Research Unit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Biology Department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Faculty of Science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Chiang Mai University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53C9C2-0853-16DC-04D5-A5235A6C4ACF}"/>
              </a:ext>
            </a:extLst>
          </p:cNvPr>
          <p:cNvSpPr txBox="1"/>
          <p:nvPr/>
        </p:nvSpPr>
        <p:spPr>
          <a:xfrm>
            <a:off x="7992" y="3791473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000" i="1" cap="small" dirty="0"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Sutthathorn Chairuangsri &amp; </a:t>
            </a:r>
            <a:r>
              <a:rPr kumimoji="0" lang="en-US" sz="4000" b="1" i="1" u="none" strike="noStrike" kern="1200" cap="small" spc="0" normalizeH="0" baseline="0" noProof="0" dirty="0">
                <a:ln>
                  <a:noFill/>
                </a:ln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Stephen Elliott </a:t>
            </a:r>
          </a:p>
        </p:txBody>
      </p:sp>
    </p:spTree>
    <p:extLst>
      <p:ext uri="{BB962C8B-B14F-4D97-AF65-F5344CB8AC3E}">
        <p14:creationId xmlns:p14="http://schemas.microsoft.com/office/powerpoint/2010/main" val="2763258313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317209" y="184799"/>
            <a:ext cx="3586592" cy="26161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sz="50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2013</a:t>
            </a:r>
          </a:p>
          <a:p>
            <a:pPr algn="ctr" eaLnBrk="0" hangingPunct="0">
              <a:defRPr/>
            </a:pPr>
            <a:r>
              <a:rPr lang="en-GB" sz="38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Restoring Tropical Forests: </a:t>
            </a:r>
          </a:p>
          <a:p>
            <a:pPr algn="ctr" eaLnBrk="0" hangingPunct="0">
              <a:defRPr/>
            </a:pPr>
            <a:r>
              <a:rPr lang="en-GB" sz="38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 Practical Guide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610" y="386834"/>
            <a:ext cx="4686300" cy="6105525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230086" y="2872907"/>
            <a:ext cx="3600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English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268062" y="3412785"/>
            <a:ext cx="3600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Spanish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04" y="386834"/>
            <a:ext cx="4694327" cy="6084335"/>
          </a:xfrm>
          <a:prstGeom prst="rect">
            <a:avLst/>
          </a:prstGeom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245201" y="3860688"/>
            <a:ext cx="3600400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and</a:t>
            </a:r>
          </a:p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 French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03" y="400050"/>
            <a:ext cx="4686300" cy="6057900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http://assets.kew.org/files/kppcont_059781_kewGIFcolour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9" y="184799"/>
            <a:ext cx="1257026" cy="665484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1543626" y="6011758"/>
            <a:ext cx="3819314" cy="510541"/>
          </a:xfrm>
          <a:prstGeom prst="ellips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GB" b="0">
              <a:latin typeface="Book Antiqua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7249" y="4927839"/>
            <a:ext cx="2664296" cy="168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5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679">
        <p:fade/>
      </p:transition>
    </mc:Choice>
    <mc:Fallback xmlns="">
      <p:transition spd="med" advTm="13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11" grpId="0"/>
      <p:bldP spid="11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657" y="116632"/>
            <a:ext cx="4558753" cy="6517358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63352" y="212447"/>
            <a:ext cx="6624736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600" cap="small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Something for the kids (2013), with Art Relief International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43ABB9-68ED-422C-9387-50682BFE1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394" y="1628800"/>
            <a:ext cx="3343950" cy="478916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211">
        <p:fade/>
      </p:transition>
    </mc:Choice>
    <mc:Fallback xmlns="">
      <p:transition spd="med" advTm="62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06" y="548680"/>
            <a:ext cx="6912768" cy="93610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Educational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416" y="2060848"/>
            <a:ext cx="6120680" cy="4248472"/>
          </a:xfrm>
        </p:spPr>
        <p:txBody>
          <a:bodyPr/>
          <a:lstStyle/>
          <a:p>
            <a:pPr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540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</a:rPr>
              <a:t>Pamphlets and handouts</a:t>
            </a:r>
            <a:endParaRPr lang="en-US" sz="5400" dirty="0">
              <a:solidFill>
                <a:schemeClr val="accent2">
                  <a:lumMod val="20000"/>
                  <a:lumOff val="8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</a:rPr>
              <a:t>Practical manuals</a:t>
            </a:r>
            <a:endParaRPr lang="en-US" sz="5400" dirty="0"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effectLst/>
                <a:ea typeface="Calibri" panose="020F0502020204030204" pitchFamily="34" charset="0"/>
              </a:rPr>
              <a:t>Research papers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0" lvl="0" indent="0">
              <a:spcBef>
                <a:spcPts val="0"/>
              </a:spcBef>
              <a:buNone/>
              <a:tabLst>
                <a:tab pos="800100" algn="l"/>
                <a:tab pos="857250" algn="l"/>
              </a:tabLst>
            </a:pPr>
            <a:endParaRPr lang="en-US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AE4542-8F18-48CE-848C-13D87C9CCFD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152" y="-41839"/>
            <a:ext cx="4744580" cy="691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5837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1AB451-2B6D-4439-A8F7-539DA02384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3"/>
          <a:stretch/>
        </p:blipFill>
        <p:spPr>
          <a:xfrm>
            <a:off x="695400" y="2276872"/>
            <a:ext cx="6204181" cy="43575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71329E-BDCA-4AA4-8ADA-D325AC12FBED}"/>
              </a:ext>
            </a:extLst>
          </p:cNvPr>
          <p:cNvSpPr txBox="1"/>
          <p:nvPr/>
        </p:nvSpPr>
        <p:spPr>
          <a:xfrm>
            <a:off x="0" y="332656"/>
            <a:ext cx="7464152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Conference presentations &amp; posters – journal papers</a:t>
            </a:r>
            <a:endParaRPr lang="en-US" sz="16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+mj-ea"/>
              <a:cs typeface="Calibri" pitchFamily="34" charset="0"/>
            </a:endParaRPr>
          </a:p>
          <a:p>
            <a:r>
              <a:rPr lang="en-US" sz="80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 </a:t>
            </a:r>
            <a:endParaRPr lang="en-US" sz="900" dirty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6F6B3D-1FAE-4AF9-B31E-1FB29DEE5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3326"/>
            <a:ext cx="4680520" cy="679005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433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06" y="548680"/>
            <a:ext cx="6912768" cy="93610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Educational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2060848"/>
            <a:ext cx="7560840" cy="4248472"/>
          </a:xfrm>
        </p:spPr>
        <p:txBody>
          <a:bodyPr/>
          <a:lstStyle/>
          <a:p>
            <a:pPr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540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</a:rPr>
              <a:t>Pamphlets and handouts</a:t>
            </a:r>
            <a:endParaRPr lang="en-US" sz="5400" dirty="0">
              <a:solidFill>
                <a:schemeClr val="accent2">
                  <a:lumMod val="20000"/>
                  <a:lumOff val="80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</a:rPr>
              <a:t>Practical manuals</a:t>
            </a:r>
            <a:endParaRPr lang="en-US" sz="5400" dirty="0">
              <a:solidFill>
                <a:schemeClr val="accent2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ea typeface="Calibri" panose="020F0502020204030204" pitchFamily="34" charset="0"/>
              </a:rPr>
              <a:t>Research papers</a:t>
            </a:r>
            <a:endParaRPr lang="en-US" sz="54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Angsana New" panose="02020603050405020304" pitchFamily="18" charset="-34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effectLst/>
                <a:ea typeface="Calibri" panose="020F0502020204030204" pitchFamily="34" charset="0"/>
              </a:rPr>
              <a:t>VDOs and other media</a:t>
            </a:r>
            <a:endParaRPr lang="en-US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AE4542-8F18-48CE-848C-13D87C9CCFD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152" y="-41839"/>
            <a:ext cx="4744580" cy="691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6120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24D643E-B364-4295-BF71-BB1C05421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41654"/>
            <a:ext cx="6952914" cy="597469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C24450-6DF4-4AE8-ABEB-270BDDB88973}"/>
              </a:ext>
            </a:extLst>
          </p:cNvPr>
          <p:cNvSpPr txBox="1"/>
          <p:nvPr/>
        </p:nvSpPr>
        <p:spPr>
          <a:xfrm>
            <a:off x="334757" y="546294"/>
            <a:ext cx="4504642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Photography</a:t>
            </a:r>
          </a:p>
          <a:p>
            <a:endParaRPr lang="en-US" dirty="0"/>
          </a:p>
          <a:p>
            <a:pPr eaLnBrk="0" hangingPunct="0">
              <a:spcBef>
                <a:spcPts val="0"/>
              </a:spcBef>
              <a:buClr>
                <a:schemeClr val="tx1"/>
              </a:buClr>
              <a:buSzPct val="100000"/>
              <a:tabLst>
                <a:tab pos="800100" algn="l"/>
                <a:tab pos="857250" algn="l"/>
              </a:tabLst>
            </a:pPr>
            <a:r>
              <a:rPr lang="en-US" sz="3200" dirty="0">
                <a:solidFill>
                  <a:srgbClr val="FFFF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photographs can be used for a wide range of communication activities. </a:t>
            </a:r>
          </a:p>
          <a:p>
            <a:pPr eaLnBrk="0" hangingPunct="0">
              <a:spcBef>
                <a:spcPts val="0"/>
              </a:spcBef>
              <a:buClr>
                <a:schemeClr val="tx1"/>
              </a:buClr>
              <a:buSzPct val="100000"/>
              <a:tabLst>
                <a:tab pos="800100" algn="l"/>
                <a:tab pos="857250" algn="l"/>
              </a:tabLst>
            </a:pPr>
            <a:endParaRPr lang="en-US" sz="3200" dirty="0">
              <a:solidFill>
                <a:srgbClr val="FFFF9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0" hangingPunct="0">
              <a:spcBef>
                <a:spcPts val="0"/>
              </a:spcBef>
              <a:buClr>
                <a:schemeClr val="tx1"/>
              </a:buClr>
              <a:buSzPct val="100000"/>
              <a:tabLst>
                <a:tab pos="800100" algn="l"/>
                <a:tab pos="857250" algn="l"/>
              </a:tabLst>
            </a:pPr>
            <a:r>
              <a:rPr lang="en-US" sz="3200" dirty="0">
                <a:solidFill>
                  <a:srgbClr val="FFFF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Attractive, clear photos will increase the chance of getting articles published.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939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FD0AE2A-17A1-4126-A0BA-24F3E2F1D29B}"/>
              </a:ext>
            </a:extLst>
          </p:cNvPr>
          <p:cNvSpPr txBox="1"/>
          <p:nvPr/>
        </p:nvSpPr>
        <p:spPr>
          <a:xfrm>
            <a:off x="1055440" y="377310"/>
            <a:ext cx="53285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</a:rPr>
              <a:t>Work with the media</a:t>
            </a:r>
            <a:endParaRPr lang="en-US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37147A-B8CD-4FFC-BDD6-4F4475FDD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9" y="1539522"/>
            <a:ext cx="6588224" cy="494116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28AAE3-3E36-43F1-B649-0E0C0BB3BA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568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63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AEF068-5D91-FC66-0700-6BD0E2646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FCF71A-5950-7E6F-4E9E-7F4928BF5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953C4-8372-3E5A-D1F2-AABEC14E6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5373216"/>
            <a:ext cx="10972800" cy="752948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https://youtu.be/b7KO9ssl9zY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223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344988-2D6A-4210-BC9D-4B66BE1287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3352485" y="2636912"/>
            <a:ext cx="5487029" cy="3593274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CD75FB-1558-414C-9D9B-188D85E6E25A}"/>
              </a:ext>
            </a:extLst>
          </p:cNvPr>
          <p:cNvSpPr txBox="1"/>
          <p:nvPr/>
        </p:nvSpPr>
        <p:spPr>
          <a:xfrm>
            <a:off x="2460929" y="260648"/>
            <a:ext cx="7270139" cy="1947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5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Developing a logo and promotional style</a:t>
            </a:r>
            <a:endParaRPr lang="en-US" sz="54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53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80F75CA9-EDB1-48B9-A8A9-F7A656648D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65"/>
          <a:stretch/>
        </p:blipFill>
        <p:spPr>
          <a:xfrm>
            <a:off x="0" y="0"/>
            <a:ext cx="3992978" cy="6858000"/>
          </a:xfrm>
          <a:prstGeom prst="rect">
            <a:avLst/>
          </a:prstGeom>
        </p:spPr>
      </p:pic>
      <p:pic>
        <p:nvPicPr>
          <p:cNvPr id="10" name="Picture 9">
            <a:hlinkClick r:id="rId5"/>
            <a:extLst>
              <a:ext uri="{FF2B5EF4-FFF2-40B4-BE49-F238E27FC236}">
                <a16:creationId xmlns:a16="http://schemas.microsoft.com/office/drawing/2014/main" id="{5D45B6A2-06FC-4C72-9F92-D7F85EE99D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9509" y="-1"/>
            <a:ext cx="3992981" cy="6858000"/>
          </a:xfrm>
          <a:prstGeom prst="rect">
            <a:avLst/>
          </a:prstGeom>
        </p:spPr>
      </p:pic>
      <p:pic>
        <p:nvPicPr>
          <p:cNvPr id="12" name="Picture 11">
            <a:hlinkClick r:id="rId7"/>
            <a:extLst>
              <a:ext uri="{FF2B5EF4-FFF2-40B4-BE49-F238E27FC236}">
                <a16:creationId xmlns:a16="http://schemas.microsoft.com/office/drawing/2014/main" id="{A28626DF-8349-4C07-9BBF-61D0F36613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9021" y="-1"/>
            <a:ext cx="3992980" cy="6997599"/>
          </a:xfrm>
          <a:prstGeom prst="rect">
            <a:avLst/>
          </a:prstGeom>
        </p:spPr>
      </p:pic>
      <p:sp>
        <p:nvSpPr>
          <p:cNvPr id="13" name="Text Box 14">
            <a:extLst>
              <a:ext uri="{FF2B5EF4-FFF2-40B4-BE49-F238E27FC236}">
                <a16:creationId xmlns:a16="http://schemas.microsoft.com/office/drawing/2014/main" id="{80ABB9A2-B35F-4534-88FE-DBEDE4D37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504" y="4725144"/>
            <a:ext cx="8928992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marR="0" lvl="0" indent="-268288" algn="ctr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Website – archive and communicate knowledge</a:t>
            </a:r>
            <a:r>
              <a:rPr kumimoji="0" lang="en-GB" sz="44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 generated from a FORRU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532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16632"/>
            <a:ext cx="11809312" cy="1512168"/>
          </a:xfrm>
        </p:spPr>
        <p:txBody>
          <a:bodyPr/>
          <a:lstStyle/>
          <a:p>
            <a:r>
              <a:rPr lang="en-US" sz="9600" dirty="0"/>
              <a:t>Research to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642" y="1700808"/>
            <a:ext cx="6234390" cy="4392488"/>
          </a:xfrm>
        </p:spPr>
        <p:txBody>
          <a:bodyPr/>
          <a:lstStyle/>
          <a:p>
            <a:pPr marL="0" indent="0">
              <a:buNone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Use </a:t>
            </a:r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knowledge from research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to build capacity amongst stakeholders </a:t>
            </a:r>
          </a:p>
          <a:p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Various education activities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: Training courses, workshops, extension visits, publications etc.</a:t>
            </a:r>
          </a:p>
          <a:p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Tailor materials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to meet the different needs of different stakeholders: government officials, NGOs, local communities, teachers, school children etc. 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0" indent="0">
              <a:buNone/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endParaRPr lang="en-US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E6FBCB-90BA-41F8-826F-203927B8B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659" y="2132856"/>
            <a:ext cx="5358514" cy="438330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8361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6E295-98AE-4F3B-A82B-E1C5F03CF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C73629-1EE1-396B-DF2D-092FF22CE6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357"/>
          <a:stretch/>
        </p:blipFill>
        <p:spPr>
          <a:xfrm>
            <a:off x="1609" y="12500"/>
            <a:ext cx="12858530" cy="6845500"/>
          </a:xfrm>
        </p:spPr>
      </p:pic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FDA91CCF-4194-A5D4-1AA5-C41B5D234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548680"/>
            <a:ext cx="273630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34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4B05B2-B5E6-21B1-1105-48E7CFB83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36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E7801-4DC0-B41E-451D-26E3F0398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 research activities with curriculums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F6A19A8-759F-DAB1-CC5C-5D6B457F6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376" y="1628800"/>
            <a:ext cx="3394472" cy="45259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0FB6D8-7CF5-65F8-B778-4DA343383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80386"/>
            <a:ext cx="4248472" cy="31849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95F3AF-E1FA-E80A-2242-4C4089E3F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3230" y="1700807"/>
            <a:ext cx="2981402" cy="447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17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E7801-4DC0-B41E-451D-26E3F0398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 research activities with curriculums</a:t>
            </a:r>
            <a:br>
              <a:rPr lang="en-US" dirty="0"/>
            </a:br>
            <a:r>
              <a:rPr lang="en-US" dirty="0"/>
              <a:t>or social activity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66BCEEB-4EC3-6888-0DBB-4CC44D9D2A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0214" y="2060575"/>
            <a:ext cx="638014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680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013176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 you for listening</a:t>
            </a:r>
            <a:r>
              <a:rPr lang="en-GB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</a:t>
            </a: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www.forru.org</a:t>
            </a:r>
            <a:endParaRPr lang="en-GB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Facebook: Forru Cmu </a:t>
            </a:r>
            <a:endParaRPr lang="en-US" sz="4400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355937" y="1804907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33382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B1EDE-4A13-A621-04BE-A73A3F69C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56" y="2852936"/>
            <a:ext cx="6422504" cy="1143000"/>
          </a:xfrm>
        </p:spPr>
        <p:txBody>
          <a:bodyPr/>
          <a:lstStyle/>
          <a:p>
            <a:r>
              <a:rPr lang="en-US" dirty="0"/>
              <a:t>Research &amp; Outreach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FBA8913-EFEB-1E7A-5FB8-2982E16491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0"/>
            <a:ext cx="4108894" cy="273859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58FDC7-8F64-949A-14F8-070DC660A3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46447"/>
            <a:ext cx="4368396" cy="29115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49B542-BC47-FBEE-41D4-5F9CA89D77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3957960"/>
            <a:ext cx="6960096" cy="29000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7BD709-1227-826E-D713-6E195C0732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7728" y="0"/>
            <a:ext cx="3672408" cy="27543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757A81-70E1-C21F-9785-6BB595D98E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0521" y="-793908"/>
            <a:ext cx="2043299" cy="36311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82573A2-C0E1-74D2-53E9-40E093E022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0" y="2016638"/>
            <a:ext cx="3633438" cy="4844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55FD28-9DE1-BC2B-1615-AA117B4F4CD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87" r="42525"/>
          <a:stretch/>
        </p:blipFill>
        <p:spPr>
          <a:xfrm>
            <a:off x="8799262" y="-10571"/>
            <a:ext cx="3428126" cy="391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70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E4CC4D-A1D2-FE45-EFD5-25798B266F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77" t="18544" r="19827" b="4828"/>
          <a:stretch/>
        </p:blipFill>
        <p:spPr>
          <a:xfrm>
            <a:off x="5663951" y="2636912"/>
            <a:ext cx="6341305" cy="3673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644" y="44624"/>
            <a:ext cx="11752711" cy="129614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7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Team</a:t>
            </a:r>
            <a:endParaRPr lang="en-US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677" y="1569901"/>
            <a:ext cx="5704101" cy="495544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Recruit education officers, with specialized experience of environmental education techniques.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The research team must familiarize the education team with research results. 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The education team must then decide how to present the knowledge to stakeholders in user-friendly formats.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0" indent="0">
              <a:buNone/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41135D-F435-4ADC-94D2-7B3239962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2204864"/>
            <a:ext cx="6226266" cy="4293096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04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60648"/>
            <a:ext cx="7026478" cy="122413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6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Program</a:t>
            </a:r>
            <a:endParaRPr lang="en-US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1484784"/>
            <a:ext cx="6171871" cy="4955443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workshops – general; 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ea typeface="Calibri" panose="020F0502020204030204" pitchFamily="34" charset="0"/>
              </a:rPr>
              <a:t>i</a:t>
            </a: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ntensive training for practitioners, 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extension visits – on-site technical support;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hosting visitors;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supervision of student thesis projects and </a:t>
            </a: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presenting at conferences.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0" indent="0">
              <a:buNone/>
            </a:pP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0" indent="0">
              <a:buNone/>
            </a:pP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AF079D-C70F-49F4-AAC1-87A49658C7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1"/>
          <a:stretch/>
        </p:blipFill>
        <p:spPr>
          <a:xfrm>
            <a:off x="7464152" y="137096"/>
            <a:ext cx="4612168" cy="3223164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6B4E41-6EF8-445B-A517-A2AB3EB02F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"/>
          <a:stretch/>
        </p:blipFill>
        <p:spPr>
          <a:xfrm>
            <a:off x="7465535" y="3541933"/>
            <a:ext cx="4586312" cy="3156602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9268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06" y="548680"/>
            <a:ext cx="6912768" cy="93610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Educational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2060848"/>
            <a:ext cx="7200800" cy="4248472"/>
          </a:xfrm>
        </p:spPr>
        <p:txBody>
          <a:bodyPr/>
          <a:lstStyle/>
          <a:p>
            <a:pPr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GB" sz="5400" dirty="0">
                <a:effectLst/>
                <a:ea typeface="Calibri" panose="020F0502020204030204" pitchFamily="34" charset="0"/>
              </a:rPr>
              <a:t>Pamphlets and handouts</a:t>
            </a:r>
            <a:endParaRPr lang="en-US" sz="5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Font typeface="Symbol" panose="05050102010706020507" pitchFamily="18" charset="2"/>
              <a:buChar char=""/>
              <a:tabLst>
                <a:tab pos="800100" algn="l"/>
                <a:tab pos="857250" algn="l"/>
              </a:tabLst>
            </a:pPr>
            <a:r>
              <a:rPr lang="en-US" sz="5400" dirty="0">
                <a:effectLst/>
                <a:ea typeface="Calibri" panose="020F0502020204030204" pitchFamily="34" charset="0"/>
              </a:rPr>
              <a:t>Practical manuals</a:t>
            </a:r>
            <a:endParaRPr lang="en-US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  <a:tabLst>
                <a:tab pos="800100" algn="l"/>
                <a:tab pos="857250" algn="l"/>
              </a:tabLst>
            </a:pPr>
            <a:endParaRPr lang="en-US" sz="5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AE4542-8F18-48CE-848C-13D87C9CCFD8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152" y="-41839"/>
            <a:ext cx="4744580" cy="691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0607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943872" y="313295"/>
            <a:ext cx="7248127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48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FORESTS FOR THE FUTURE</a:t>
            </a:r>
          </a:p>
          <a:p>
            <a:pPr algn="ctr" eaLnBrk="0" hangingPunct="0">
              <a:defRPr/>
            </a:pPr>
            <a:r>
              <a:rPr lang="en-US" sz="48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1998</a:t>
            </a:r>
            <a:endParaRPr lang="en-US" dirty="0"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69624"/>
            <a:ext cx="4462659" cy="63464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69624"/>
            <a:ext cx="4608512" cy="6431282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992066"/>
            <a:ext cx="6120680" cy="4608840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210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178">
        <p:fade/>
      </p:transition>
    </mc:Choice>
    <mc:Fallback xmlns="">
      <p:transition spd="med" advTm="91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392144" y="1454391"/>
            <a:ext cx="3600400" cy="3631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66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2000</a:t>
            </a:r>
          </a:p>
          <a:p>
            <a:pPr algn="ctr" eaLnBrk="0" hangingPunct="0">
              <a:defRPr/>
            </a:pPr>
            <a:r>
              <a:rPr lang="en-US" sz="40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TREE SEEDS AND SEEDLINGS</a:t>
            </a:r>
          </a:p>
          <a:p>
            <a:pPr algn="ctr" eaLnBrk="0" hangingPunct="0">
              <a:defRPr/>
            </a:pPr>
            <a:r>
              <a:rPr lang="en-US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FOR RESTORING FORESTS IN NORTHERN THAILAND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1848"/>
            <a:ext cx="4387330" cy="6435504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498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</p:transition>
    </mc:Choice>
    <mc:Fallback xmlns=""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024929" y="197346"/>
            <a:ext cx="3600400" cy="32316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sz="66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2006</a:t>
            </a:r>
          </a:p>
          <a:p>
            <a:pPr algn="ctr" eaLnBrk="0" hangingPunct="0">
              <a:defRPr/>
            </a:pPr>
            <a:r>
              <a:rPr lang="en-GB" sz="4800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How to Plant a Forest</a:t>
            </a:r>
          </a:p>
          <a:p>
            <a:pPr algn="ctr" eaLnBrk="0" hangingPunct="0">
              <a:defRPr/>
            </a:pPr>
            <a:endParaRPr lang="en-GB" sz="700" dirty="0"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First in Thai &amp; English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12" y="88905"/>
            <a:ext cx="4249280" cy="6724471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020496" y="3706573"/>
            <a:ext cx="3600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Then in 2007 Lao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37" y="71889"/>
            <a:ext cx="4746623" cy="6741487"/>
          </a:xfrm>
          <a:prstGeom prst="rect">
            <a:avLst/>
          </a:prstGeom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032104" y="4193699"/>
            <a:ext cx="3600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Vietnamese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36" y="88905"/>
            <a:ext cx="4758816" cy="6642284"/>
          </a:xfrm>
          <a:prstGeom prst="rect">
            <a:avLst/>
          </a:prstGeom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032104" y="4716919"/>
            <a:ext cx="36004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&amp; Khmer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37" y="101506"/>
            <a:ext cx="4743149" cy="6646701"/>
          </a:xfrm>
          <a:prstGeom prst="rect">
            <a:avLst/>
          </a:prstGeo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spPr>
      </p:pic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952921" y="5507935"/>
            <a:ext cx="3600400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GB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Now also in Bahasa Indonesia and Chinese</a:t>
            </a:r>
          </a:p>
        </p:txBody>
      </p:sp>
    </p:spTree>
    <p:extLst>
      <p:ext uri="{BB962C8B-B14F-4D97-AF65-F5344CB8AC3E}">
        <p14:creationId xmlns:p14="http://schemas.microsoft.com/office/powerpoint/2010/main" val="24416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115">
        <p:fade/>
      </p:transition>
    </mc:Choice>
    <mc:Fallback xmlns="">
      <p:transition spd="med" advTm="141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6" grpId="0"/>
      <p:bldP spid="18" grpId="0"/>
      <p:bldP spid="20" grpId="0"/>
    </p:bldLst>
  </p:timing>
</p:sld>
</file>

<file path=ppt/theme/theme1.xml><?xml version="1.0" encoding="utf-8"?>
<a:theme xmlns:a="http://schemas.openxmlformats.org/drawingml/2006/main" name="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6565</TotalTime>
  <Words>362</Words>
  <Application>Microsoft Office PowerPoint</Application>
  <PresentationFormat>Widescreen</PresentationFormat>
  <Paragraphs>86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Angsana New</vt:lpstr>
      <vt:lpstr>Arial</vt:lpstr>
      <vt:lpstr>Book Antiqua</vt:lpstr>
      <vt:lpstr>Calibri</vt:lpstr>
      <vt:lpstr>Symbol</vt:lpstr>
      <vt:lpstr>Wingdings</vt:lpstr>
      <vt:lpstr>forests</vt:lpstr>
      <vt:lpstr>PowerPoint Presentation</vt:lpstr>
      <vt:lpstr>Research to Practice</vt:lpstr>
      <vt:lpstr>Research &amp; Outreach</vt:lpstr>
      <vt:lpstr>Education Team</vt:lpstr>
      <vt:lpstr>Education Program</vt:lpstr>
      <vt:lpstr>Educational materials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Educational materials</vt:lpstr>
      <vt:lpstr>PowerPoint Presentation</vt:lpstr>
      <vt:lpstr>Educational materials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Merge research activities with curriculums</vt:lpstr>
      <vt:lpstr>Merge research activities with curriculums or social activity</vt:lpstr>
      <vt:lpstr>PowerPoint Presentation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 202873 Wildlife Conservation</dc:title>
  <dc:creator>steve</dc:creator>
  <cp:lastModifiedBy>SUTTHATHORN CHAIRUANGSRI</cp:lastModifiedBy>
  <cp:revision>170</cp:revision>
  <dcterms:created xsi:type="dcterms:W3CDTF">2004-06-07T05:16:57Z</dcterms:created>
  <dcterms:modified xsi:type="dcterms:W3CDTF">2022-11-11T04:17:35Z</dcterms:modified>
</cp:coreProperties>
</file>