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1358" r:id="rId2"/>
    <p:sldId id="1364" r:id="rId3"/>
    <p:sldId id="1366" r:id="rId4"/>
    <p:sldId id="1365" r:id="rId5"/>
    <p:sldId id="1368" r:id="rId6"/>
    <p:sldId id="1369" r:id="rId7"/>
    <p:sldId id="1370" r:id="rId8"/>
    <p:sldId id="1362" r:id="rId9"/>
    <p:sldId id="1371" r:id="rId10"/>
    <p:sldId id="1372" r:id="rId11"/>
    <p:sldId id="1374" r:id="rId12"/>
    <p:sldId id="1375" r:id="rId13"/>
    <p:sldId id="1373" r:id="rId14"/>
    <p:sldId id="1357" r:id="rId15"/>
    <p:sldId id="1376" r:id="rId16"/>
    <p:sldId id="1377" r:id="rId17"/>
    <p:sldId id="1379" r:id="rId18"/>
    <p:sldId id="1380" r:id="rId19"/>
    <p:sldId id="1381" r:id="rId20"/>
    <p:sldId id="1378" r:id="rId21"/>
  </p:sldIdLst>
  <p:sldSz cx="9144000" cy="6858000" type="screen4x3"/>
  <p:notesSz cx="7100888" cy="10231438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th-TH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Book Antiqua" pitchFamily="18" charset="0"/>
        <a:ea typeface="+mn-ea"/>
        <a:cs typeface="Angsana New" pitchFamily="18" charset="-34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Book Antiqua" pitchFamily="18" charset="0"/>
        <a:ea typeface="+mn-ea"/>
        <a:cs typeface="Angsana New" pitchFamily="18" charset="-34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Book Antiqua" pitchFamily="18" charset="0"/>
        <a:ea typeface="+mn-ea"/>
        <a:cs typeface="Angsana New" pitchFamily="18" charset="-34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Book Antiqua" pitchFamily="18" charset="0"/>
        <a:ea typeface="+mn-ea"/>
        <a:cs typeface="Angsana New" pitchFamily="18" charset="-34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Book Antiqua" pitchFamily="18" charset="0"/>
        <a:ea typeface="+mn-ea"/>
        <a:cs typeface="Angsana New" pitchFamily="18" charset="-34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Book Antiqua" pitchFamily="18" charset="0"/>
        <a:ea typeface="+mn-ea"/>
        <a:cs typeface="Angsana New" pitchFamily="18" charset="-34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Book Antiqua" pitchFamily="18" charset="0"/>
        <a:ea typeface="+mn-ea"/>
        <a:cs typeface="Angsana New" pitchFamily="18" charset="-34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Book Antiqua" pitchFamily="18" charset="0"/>
        <a:ea typeface="+mn-ea"/>
        <a:cs typeface="Angsana New" pitchFamily="18" charset="-34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Book Antiqua" pitchFamily="18" charset="0"/>
        <a:ea typeface="+mn-ea"/>
        <a:cs typeface="Angsana New" pitchFamily="18" charset="-34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FF99"/>
    <a:srgbClr val="FFFF00"/>
    <a:srgbClr val="326A00"/>
    <a:srgbClr val="2C5C00"/>
    <a:srgbClr val="2F6200"/>
    <a:srgbClr val="002E00"/>
    <a:srgbClr val="000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30" autoAdjust="0"/>
    <p:restoredTop sz="94136" autoAdjust="0"/>
  </p:normalViewPr>
  <p:slideViewPr>
    <p:cSldViewPr>
      <p:cViewPr varScale="1">
        <p:scale>
          <a:sx n="75" d="100"/>
          <a:sy n="75" d="100"/>
        </p:scale>
        <p:origin x="1306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2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4100"/>
            <a:ext cx="5208588" cy="4306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4288" tIns="46317" rIns="94288" bIns="463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notes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5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0463" y="892175"/>
            <a:ext cx="4781550" cy="35861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6618288" y="9810750"/>
            <a:ext cx="409575" cy="320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4288" tIns="46317" rIns="94288" bIns="46317" anchor="ctr">
            <a:spAutoFit/>
          </a:bodyPr>
          <a:lstStyle/>
          <a:p>
            <a:pPr algn="r" defTabSz="952500"/>
            <a:fld id="{A99F8D3F-8A54-480F-9B75-A75A75D903D6}" type="slidenum">
              <a:rPr lang="en-US" sz="1500" b="0">
                <a:effectLst/>
                <a:latin typeface="Times New Roman" pitchFamily="18" charset="0"/>
              </a:rPr>
              <a:pPr algn="r" defTabSz="952500"/>
              <a:t>‹#›</a:t>
            </a:fld>
            <a:endParaRPr lang="th-TH" sz="1500" b="0">
              <a:effectLst/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ln w="9525"/>
        </p:spPr>
        <p:txBody>
          <a:bodyPr/>
          <a:lstStyle/>
          <a:p>
            <a:pPr>
              <a:defRPr/>
            </a:pPr>
            <a:endParaRPr lang="en-US" dirty="0">
              <a:latin typeface="+mj-lt"/>
              <a:cs typeface="Cordia New" pitchFamily="34" charset="-34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>
              <a:cs typeface="Cordia New" pitchFamily="34" charset="-34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>
              <a:cs typeface="Cordia New" pitchFamily="34" charset="-34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>
              <a:cs typeface="Cordia New" pitchFamily="34" charset="-34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>
              <a:cs typeface="Cordia New" pitchFamily="34" charset="-34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>
              <a:cs typeface="Cordia New" pitchFamily="34" charset="-34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>
              <a:cs typeface="Cordia New" pitchFamily="34" charset="-34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>
              <a:cs typeface="Cordia New" pitchFamily="34" charset="-34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>
              <a:cs typeface="Cordia New" pitchFamily="34" charset="-34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>
              <a:cs typeface="Cordia New" pitchFamily="34" charset="-34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>
              <a:cs typeface="Cordia New" pitchFamily="34" charset="-34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>
              <a:cs typeface="Cordia New" pitchFamily="34" charset="-34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chemeClr val="bg1">
                <a:gamma/>
                <a:shade val="32941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u="sng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u="sng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u="sng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u="sng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u="sng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Book Antiqua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u="sng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Book Antiqua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u="sng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Book Antiqua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u="sng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Book Antiqua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u="sng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Book Antiqu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stephen_elliott1@yahoo.com" TargetMode="External"/><Relationship Id="rId2" Type="http://schemas.openxmlformats.org/officeDocument/2006/relationships/hyperlink" Target="http://www.forru.org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130" name="Text Box 2"/>
          <p:cNvSpPr txBox="1">
            <a:spLocks noChangeArrowheads="1"/>
          </p:cNvSpPr>
          <p:nvPr/>
        </p:nvSpPr>
        <p:spPr bwMode="auto">
          <a:xfrm>
            <a:off x="196385" y="2060848"/>
            <a:ext cx="8784976" cy="144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4400" cap="small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Selecting Tree Species for Forest Restoration</a:t>
            </a:r>
            <a:endParaRPr lang="en-US" sz="4000" b="1" i="1" cap="small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</p:txBody>
      </p:sp>
      <p:sp>
        <p:nvSpPr>
          <p:cNvPr id="560132" name="Text Box 4"/>
          <p:cNvSpPr txBox="1">
            <a:spLocks noChangeArrowheads="1"/>
          </p:cNvSpPr>
          <p:nvPr/>
        </p:nvSpPr>
        <p:spPr bwMode="auto">
          <a:xfrm>
            <a:off x="3347864" y="5126166"/>
            <a:ext cx="3240360" cy="15696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en-GB" b="1" dirty="0">
                <a:solidFill>
                  <a:srgbClr val="F6EF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FORRU-CMU</a:t>
            </a:r>
          </a:p>
          <a:p>
            <a:pPr eaLnBrk="0" hangingPunct="0">
              <a:defRPr/>
            </a:pPr>
            <a:r>
              <a:rPr lang="en-GB" b="1" dirty="0">
                <a:solidFill>
                  <a:srgbClr val="F6EF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Biology Department</a:t>
            </a:r>
          </a:p>
          <a:p>
            <a:pPr eaLnBrk="0" hangingPunct="0">
              <a:defRPr/>
            </a:pPr>
            <a:r>
              <a:rPr lang="en-GB" b="1" dirty="0">
                <a:solidFill>
                  <a:srgbClr val="F6EF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Faculty of Science</a:t>
            </a:r>
          </a:p>
          <a:p>
            <a:pPr eaLnBrk="0" hangingPunct="0">
              <a:defRPr/>
            </a:pPr>
            <a:r>
              <a:rPr lang="en-GB" b="1" dirty="0">
                <a:solidFill>
                  <a:srgbClr val="F6EF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Chiang Mai University</a:t>
            </a:r>
            <a:endParaRPr lang="en-US" b="1" dirty="0">
              <a:solidFill>
                <a:srgbClr val="F6EF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1187624" y="548680"/>
            <a:ext cx="6552728" cy="757130"/>
          </a:xfrm>
          <a:prstGeom prst="rect">
            <a:avLst/>
          </a:prstGeom>
          <a:solidFill>
            <a:srgbClr val="326A00">
              <a:alpha val="52000"/>
            </a:srgbClr>
          </a:solidFill>
          <a:ln w="1587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blurRad="330200" dist="152400" dir="5400000" algn="ctr" rotWithShape="0">
              <a:srgbClr val="000000">
                <a:alpha val="99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marL="268288" indent="-268288" algn="ctr" eaLnBrk="0" hangingPunct="0">
              <a:lnSpc>
                <a:spcPct val="90000"/>
              </a:lnSpc>
              <a:spcBef>
                <a:spcPts val="0"/>
              </a:spcBef>
              <a:defRPr/>
            </a:pPr>
            <a:r>
              <a:rPr lang="en-GB" sz="4800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Website: www.forru.org</a:t>
            </a:r>
            <a:endParaRPr lang="en-US" sz="4800" b="1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80C1E2E-CC94-432E-8EFA-E5AB8C7E8C2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5095059"/>
            <a:ext cx="2880320" cy="1620180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6114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179263" y="283295"/>
            <a:ext cx="8785225" cy="769441"/>
          </a:xfrm>
          <a:ln w="12700" cap="flat" algn="ctr"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b="1" u="none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Then … </a:t>
            </a:r>
          </a:p>
        </p:txBody>
      </p:sp>
      <p:sp>
        <p:nvSpPr>
          <p:cNvPr id="986119" name="Rectangle 7"/>
          <p:cNvSpPr>
            <a:spLocks noChangeArrowheads="1"/>
          </p:cNvSpPr>
          <p:nvPr/>
        </p:nvSpPr>
        <p:spPr bwMode="auto">
          <a:xfrm>
            <a:off x="467544" y="2132856"/>
            <a:ext cx="8352928" cy="316835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pPr marL="742950" indent="-742950">
              <a:spcBef>
                <a:spcPct val="20000"/>
              </a:spcBef>
              <a:buClr>
                <a:srgbClr val="FFFF99"/>
              </a:buClr>
              <a:buSzPct val="100000"/>
              <a:buFont typeface="+mj-lt"/>
              <a:buAutoNum type="arabicPeriod"/>
              <a:defRPr/>
            </a:pPr>
            <a:r>
              <a:rPr lang="en-US" sz="40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Collect data into a database</a:t>
            </a:r>
          </a:p>
          <a:p>
            <a:pPr marL="742950" indent="-742950">
              <a:spcBef>
                <a:spcPct val="20000"/>
              </a:spcBef>
              <a:buClr>
                <a:srgbClr val="FFFF99"/>
              </a:buClr>
              <a:buSzPct val="100000"/>
              <a:buFont typeface="+mj-lt"/>
              <a:buAutoNum type="arabicPeriod"/>
              <a:defRPr/>
            </a:pPr>
            <a:r>
              <a:rPr lang="en-US" sz="40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Apply “minimum standards” … or </a:t>
            </a:r>
          </a:p>
          <a:p>
            <a:pPr marL="742950" indent="-742950">
              <a:spcBef>
                <a:spcPct val="20000"/>
              </a:spcBef>
              <a:buClr>
                <a:srgbClr val="FFFF99"/>
              </a:buClr>
              <a:buSzPct val="100000"/>
              <a:buFont typeface="+mj-lt"/>
              <a:buAutoNum type="arabicPeriod"/>
              <a:defRPr/>
            </a:pPr>
            <a:r>
              <a:rPr lang="en-US" sz="40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“Rank scores” … to select species for subsequent planting.</a:t>
            </a:r>
          </a:p>
          <a:p>
            <a:pPr marL="742950" indent="-742950">
              <a:spcBef>
                <a:spcPct val="20000"/>
              </a:spcBef>
              <a:buClr>
                <a:srgbClr val="FFFF99"/>
              </a:buClr>
              <a:buSzPct val="100000"/>
              <a:buFont typeface="+mj-lt"/>
              <a:buAutoNum type="arabicPeriod"/>
              <a:defRPr/>
            </a:pPr>
            <a:endParaRPr lang="en-US" sz="1200" dirty="0"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marL="742950" indent="-742950">
              <a:spcBef>
                <a:spcPct val="20000"/>
              </a:spcBef>
              <a:buClr>
                <a:srgbClr val="FFFF99"/>
              </a:buClr>
              <a:buSzPct val="100000"/>
              <a:buFont typeface="+mj-lt"/>
              <a:buAutoNum type="arabicPeriod"/>
              <a:defRPr/>
            </a:pPr>
            <a:endParaRPr lang="en-US" sz="2000" dirty="0">
              <a:solidFill>
                <a:srgbClr val="FFFF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algn="ctr">
              <a:spcBef>
                <a:spcPct val="20000"/>
              </a:spcBef>
              <a:buClr>
                <a:srgbClr val="FFFF99"/>
              </a:buClr>
              <a:buSzPct val="100000"/>
              <a:defRPr/>
            </a:pPr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See Part 6 “Research for Restoring Tropical Forest Ecosystems”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861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861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769" y="2550333"/>
            <a:ext cx="8640960" cy="25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07504" y="980728"/>
            <a:ext cx="8785225" cy="769441"/>
          </a:xfrm>
          <a:prstGeom prst="rect">
            <a:avLst/>
          </a:prstGeom>
          <a:ln w="12700" cap="flat" algn="ctr"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Minimum standards</a:t>
            </a:r>
          </a:p>
        </p:txBody>
      </p:sp>
      <p:sp>
        <p:nvSpPr>
          <p:cNvPr id="6" name="Rectangle 5"/>
          <p:cNvSpPr/>
          <p:nvPr/>
        </p:nvSpPr>
        <p:spPr>
          <a:xfrm>
            <a:off x="251520" y="5422577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Field data end of 2</a:t>
            </a:r>
            <a:r>
              <a:rPr lang="en-US" baseline="30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nd</a:t>
            </a:r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 growth season.</a:t>
            </a:r>
            <a:endParaRPr lang="en-GB" dirty="0"/>
          </a:p>
        </p:txBody>
      </p: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07504" y="355303"/>
            <a:ext cx="8785225" cy="769441"/>
          </a:xfrm>
          <a:prstGeom prst="rect">
            <a:avLst/>
          </a:prstGeom>
          <a:ln w="12700" cap="flat" algn="ctr"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Rank Scores</a:t>
            </a:r>
          </a:p>
        </p:txBody>
      </p:sp>
      <p:pic>
        <p:nvPicPr>
          <p:cNvPr id="192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6248" y="1412776"/>
            <a:ext cx="8828240" cy="5091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6114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179263" y="1606148"/>
            <a:ext cx="8785225" cy="3046988"/>
          </a:xfrm>
          <a:ln w="12700" cap="flat" algn="ctr"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600" b="1" u="none" dirty="0">
                <a:solidFill>
                  <a:schemeClr val="accent1">
                    <a:lumMod val="40000"/>
                    <a:lumOff val="60000"/>
                  </a:schemeClr>
                </a:solidFill>
                <a:latin typeface="Calibri" pitchFamily="34" charset="0"/>
                <a:cs typeface="Calibri" pitchFamily="34" charset="0"/>
              </a:rPr>
              <a:t>Adaptive Management</a:t>
            </a:r>
          </a:p>
        </p:txBody>
      </p: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4618" name="Picture 1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88640"/>
            <a:ext cx="3767137" cy="6264275"/>
          </a:xfrm>
          <a:prstGeom prst="roundRect">
            <a:avLst>
              <a:gd name="adj" fmla="val 11111"/>
            </a:avLst>
          </a:prstGeom>
          <a:ln w="63500" cap="rnd">
            <a:solidFill>
              <a:schemeClr val="bg2"/>
            </a:solidFill>
            <a:prstDash val="solid"/>
          </a:ln>
          <a:effectLst>
            <a:outerShdw blurRad="101600" dist="50800" dir="7200000" sx="104000" sy="1040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hreePt" dir="t">
              <a:rot lat="0" lon="0" rev="19200000"/>
            </a:lightRig>
          </a:scene3d>
          <a:sp3d extrusionH="88900" contourW="50800" prstMaterial="matte">
            <a:bevelT w="165100" prst="coolSlant"/>
            <a:extrusionClr>
              <a:schemeClr val="tx1">
                <a:lumMod val="25000"/>
              </a:schemeClr>
            </a:extrusionClr>
            <a:contourClr>
              <a:schemeClr val="bg1">
                <a:lumMod val="75000"/>
              </a:schemeClr>
            </a:contourClr>
          </a:sp3d>
        </p:spPr>
      </p:pic>
      <p:sp>
        <p:nvSpPr>
          <p:cNvPr id="324611" name="Rectangle 3"/>
          <p:cNvSpPr>
            <a:spLocks noChangeArrowheads="1"/>
          </p:cNvSpPr>
          <p:nvPr/>
        </p:nvSpPr>
        <p:spPr bwMode="auto">
          <a:xfrm>
            <a:off x="5005015" y="486247"/>
            <a:ext cx="3527425" cy="9985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3500" b="1" i="1" dirty="0" err="1">
                <a:solidFill>
                  <a:schemeClr val="accent2"/>
                </a:solidFill>
                <a:latin typeface="Calibri" pitchFamily="34" charset="0"/>
              </a:rPr>
              <a:t>Melia</a:t>
            </a:r>
            <a:r>
              <a:rPr lang="en-US" sz="3500" b="1" i="1" dirty="0">
                <a:solidFill>
                  <a:schemeClr val="accent2"/>
                </a:solidFill>
                <a:latin typeface="Calibri" pitchFamily="34" charset="0"/>
              </a:rPr>
              <a:t> </a:t>
            </a:r>
            <a:r>
              <a:rPr lang="en-US" sz="3500" b="1" i="1" dirty="0" err="1">
                <a:solidFill>
                  <a:schemeClr val="accent2"/>
                </a:solidFill>
                <a:latin typeface="Calibri" pitchFamily="34" charset="0"/>
              </a:rPr>
              <a:t>toosendan</a:t>
            </a:r>
            <a:r>
              <a:rPr lang="en-US" sz="3500" b="1" i="1" dirty="0">
                <a:solidFill>
                  <a:schemeClr val="accent2"/>
                </a:solidFill>
                <a:latin typeface="Calibri" pitchFamily="34" charset="0"/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sz="3500" b="1" dirty="0">
                <a:solidFill>
                  <a:schemeClr val="accent2"/>
                </a:solidFill>
                <a:latin typeface="Calibri" pitchFamily="34" charset="0"/>
              </a:rPr>
              <a:t>  (Meliaceae)	</a:t>
            </a:r>
            <a:endParaRPr lang="en-US" sz="3500" b="1" dirty="0">
              <a:latin typeface="Calibri" pitchFamily="34" charset="0"/>
            </a:endParaRPr>
          </a:p>
        </p:txBody>
      </p:sp>
      <p:sp>
        <p:nvSpPr>
          <p:cNvPr id="324612" name="Text Box 4"/>
          <p:cNvSpPr txBox="1">
            <a:spLocks noChangeArrowheads="1"/>
          </p:cNvSpPr>
          <p:nvPr/>
        </p:nvSpPr>
        <p:spPr bwMode="auto">
          <a:xfrm>
            <a:off x="4820666" y="1988840"/>
            <a:ext cx="4287838" cy="4152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3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End of 2nd growth season:-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Survival: 98%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Height: 705 cm 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Crown: 235 cm 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Bird perch tree. </a:t>
            </a:r>
          </a:p>
        </p:txBody>
      </p:sp>
      <p:sp>
        <p:nvSpPr>
          <p:cNvPr id="324615" name="Text Box 7"/>
          <p:cNvSpPr txBox="1">
            <a:spLocks noChangeArrowheads="1"/>
          </p:cNvSpPr>
          <p:nvPr/>
        </p:nvSpPr>
        <p:spPr bwMode="auto">
          <a:xfrm>
            <a:off x="1187624" y="260648"/>
            <a:ext cx="1728787" cy="369332"/>
          </a:xfrm>
          <a:prstGeom prst="rect">
            <a:avLst/>
          </a:prstGeom>
          <a:solidFill>
            <a:srgbClr val="326A00">
              <a:alpha val="52000"/>
            </a:srgbClr>
          </a:solidFill>
          <a:ln w="1587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blurRad="330200" dist="152400" dir="5400000" algn="ctr" rotWithShape="0">
              <a:srgbClr val="000000">
                <a:alpha val="99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marL="268288" indent="-268288" algn="ctr">
              <a:lnSpc>
                <a:spcPct val="90000"/>
              </a:lnSpc>
              <a:spcBef>
                <a:spcPts val="0"/>
              </a:spcBef>
              <a:defRPr/>
            </a:pP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</a:rPr>
              <a:t>14 months old </a:t>
            </a:r>
          </a:p>
        </p:txBody>
      </p:sp>
      <p:sp>
        <p:nvSpPr>
          <p:cNvPr id="324616" name="Line 8"/>
          <p:cNvSpPr>
            <a:spLocks noChangeShapeType="1"/>
          </p:cNvSpPr>
          <p:nvPr/>
        </p:nvSpPr>
        <p:spPr bwMode="auto">
          <a:xfrm flipH="1" flipV="1">
            <a:off x="827906" y="477539"/>
            <a:ext cx="1655862" cy="5543749"/>
          </a:xfrm>
          <a:prstGeom prst="line">
            <a:avLst/>
          </a:prstGeom>
          <a:noFill/>
          <a:ln w="76200">
            <a:solidFill>
              <a:srgbClr val="FD0B0B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324620" name="Line 12"/>
          <p:cNvSpPr>
            <a:spLocks noChangeShapeType="1"/>
          </p:cNvSpPr>
          <p:nvPr/>
        </p:nvSpPr>
        <p:spPr bwMode="auto">
          <a:xfrm flipV="1">
            <a:off x="2915814" y="5157192"/>
            <a:ext cx="1" cy="864096"/>
          </a:xfrm>
          <a:prstGeom prst="line">
            <a:avLst/>
          </a:prstGeom>
          <a:noFill/>
          <a:ln w="28575">
            <a:solidFill>
              <a:srgbClr val="FD0B0B"/>
            </a:solidFill>
            <a:round/>
            <a:headEnd type="diamond" w="med" len="med"/>
            <a:tailEnd type="diamond" w="med" len="med"/>
          </a:ln>
          <a:effectLst/>
        </p:spPr>
        <p:txBody>
          <a:bodyPr/>
          <a:lstStyle/>
          <a:p>
            <a:endParaRPr lang="en-GB">
              <a:latin typeface="Calibri" pitchFamily="34" charset="0"/>
            </a:endParaRPr>
          </a:p>
        </p:txBody>
      </p: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88640"/>
            <a:ext cx="9144000" cy="609600"/>
          </a:xfrm>
          <a:ln/>
        </p:spPr>
        <p:txBody>
          <a:bodyPr/>
          <a:lstStyle/>
          <a:p>
            <a:pPr indent="-76200">
              <a:buFontTx/>
              <a:buNone/>
            </a:pPr>
            <a:r>
              <a:rPr lang="en-US" sz="4000" b="1" i="1" dirty="0" err="1">
                <a:solidFill>
                  <a:schemeClr val="accent2"/>
                </a:solidFill>
                <a:latin typeface="Calibri" pitchFamily="34" charset="0"/>
              </a:rPr>
              <a:t>Prunus</a:t>
            </a:r>
            <a:r>
              <a:rPr lang="en-US" sz="4000" b="1" i="1" dirty="0">
                <a:solidFill>
                  <a:schemeClr val="accent2"/>
                </a:solidFill>
                <a:latin typeface="Calibri" pitchFamily="34" charset="0"/>
              </a:rPr>
              <a:t> </a:t>
            </a:r>
            <a:r>
              <a:rPr lang="en-US" sz="4000" b="1" i="1" dirty="0" err="1">
                <a:solidFill>
                  <a:schemeClr val="accent2"/>
                </a:solidFill>
                <a:latin typeface="Calibri" pitchFamily="34" charset="0"/>
              </a:rPr>
              <a:t>cerasoides</a:t>
            </a:r>
            <a:r>
              <a:rPr lang="en-US" sz="4000" b="1" i="1" dirty="0">
                <a:solidFill>
                  <a:schemeClr val="accent2"/>
                </a:solidFill>
                <a:latin typeface="Calibri" pitchFamily="34" charset="0"/>
              </a:rPr>
              <a:t> </a:t>
            </a:r>
            <a:r>
              <a:rPr lang="en-US" sz="4000" b="1" i="1" dirty="0" err="1">
                <a:solidFill>
                  <a:schemeClr val="accent2"/>
                </a:solidFill>
                <a:latin typeface="Calibri" pitchFamily="34" charset="0"/>
              </a:rPr>
              <a:t>D.Don</a:t>
            </a:r>
            <a:r>
              <a:rPr lang="en-US" sz="4000" b="1" i="1" dirty="0">
                <a:solidFill>
                  <a:schemeClr val="accent2"/>
                </a:solidFill>
                <a:latin typeface="Calibri" pitchFamily="34" charset="0"/>
              </a:rPr>
              <a:t> </a:t>
            </a:r>
            <a:r>
              <a:rPr lang="en-US" sz="4000" b="1" dirty="0">
                <a:solidFill>
                  <a:schemeClr val="accent2"/>
                </a:solidFill>
                <a:latin typeface="Calibri" pitchFamily="34" charset="0"/>
              </a:rPr>
              <a:t>(</a:t>
            </a:r>
            <a:r>
              <a:rPr lang="en-US" sz="4000" b="1" dirty="0" err="1">
                <a:solidFill>
                  <a:schemeClr val="accent2"/>
                </a:solidFill>
                <a:latin typeface="Calibri" pitchFamily="34" charset="0"/>
              </a:rPr>
              <a:t>Rosaceae</a:t>
            </a:r>
            <a:r>
              <a:rPr lang="en-US" sz="4000" b="1" dirty="0">
                <a:solidFill>
                  <a:schemeClr val="accent2"/>
                </a:solidFill>
                <a:latin typeface="Calibri" pitchFamily="34" charset="0"/>
              </a:rPr>
              <a:t>)</a:t>
            </a:r>
            <a:endParaRPr lang="en-US" sz="4000" b="1" i="1" dirty="0">
              <a:latin typeface="Calibri" pitchFamily="34" charset="0"/>
            </a:endParaRPr>
          </a:p>
        </p:txBody>
      </p:sp>
      <p:pic>
        <p:nvPicPr>
          <p:cNvPr id="241669" name="Picture 5" descr="fruit prunu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203920"/>
            <a:ext cx="3452813" cy="5105400"/>
          </a:xfrm>
          <a:prstGeom prst="roundRect">
            <a:avLst>
              <a:gd name="adj" fmla="val 11111"/>
            </a:avLst>
          </a:prstGeom>
          <a:ln w="63500" cap="rnd">
            <a:solidFill>
              <a:schemeClr val="bg2"/>
            </a:solidFill>
            <a:prstDash val="solid"/>
          </a:ln>
          <a:effectLst>
            <a:outerShdw blurRad="101600" dist="50800" dir="7200000" sx="104000" sy="1040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hreePt" dir="t">
              <a:rot lat="0" lon="0" rev="19200000"/>
            </a:lightRig>
          </a:scene3d>
          <a:sp3d extrusionH="88900" contourW="50800" prstMaterial="matte">
            <a:bevelT w="165100" prst="coolSlant"/>
            <a:extrusionClr>
              <a:schemeClr val="tx1">
                <a:lumMod val="25000"/>
              </a:schemeClr>
            </a:extrusionClr>
            <a:contourClr>
              <a:schemeClr val="bg1">
                <a:lumMod val="75000"/>
              </a:schemeClr>
            </a:contourClr>
          </a:sp3d>
        </p:spPr>
      </p:pic>
      <p:sp>
        <p:nvSpPr>
          <p:cNvPr id="241670" name="Text Box 6"/>
          <p:cNvSpPr txBox="1">
            <a:spLocks noChangeArrowheads="1"/>
          </p:cNvSpPr>
          <p:nvPr/>
        </p:nvSpPr>
        <p:spPr bwMode="auto">
          <a:xfrm>
            <a:off x="4932040" y="3044833"/>
            <a:ext cx="4572000" cy="280692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Survival: 88%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Height: 303 cm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Crown: 241 cm</a:t>
            </a:r>
          </a:p>
          <a:p>
            <a:pPr>
              <a:spcBef>
                <a:spcPct val="50000"/>
              </a:spcBef>
            </a:pPr>
            <a:r>
              <a:rPr lang="en-US" sz="36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Fruits within 3 y. </a:t>
            </a:r>
          </a:p>
        </p:txBody>
      </p:sp>
      <p:sp>
        <p:nvSpPr>
          <p:cNvPr id="241671" name="Text Box 7"/>
          <p:cNvSpPr txBox="1">
            <a:spLocks noChangeArrowheads="1"/>
          </p:cNvSpPr>
          <p:nvPr/>
        </p:nvSpPr>
        <p:spPr bwMode="auto">
          <a:xfrm>
            <a:off x="4932040" y="1628800"/>
            <a:ext cx="4197424" cy="108952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36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End of 2nd growth season:-</a:t>
            </a:r>
          </a:p>
        </p:txBody>
      </p:sp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624" y="188640"/>
            <a:ext cx="8305800" cy="1143000"/>
          </a:xfrm>
          <a:ln/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3600" b="1" i="1" dirty="0">
                <a:solidFill>
                  <a:schemeClr val="accent2"/>
                </a:solidFill>
                <a:latin typeface="Calibri" pitchFamily="34" charset="0"/>
              </a:rPr>
              <a:t>  </a:t>
            </a:r>
            <a:r>
              <a:rPr lang="en-US" sz="3600" b="1" i="1" dirty="0" err="1">
                <a:solidFill>
                  <a:schemeClr val="accent2"/>
                </a:solidFill>
                <a:latin typeface="Calibri" pitchFamily="34" charset="0"/>
              </a:rPr>
              <a:t>Erythrina</a:t>
            </a:r>
            <a:r>
              <a:rPr lang="en-US" sz="3600" b="1" i="1" dirty="0">
                <a:solidFill>
                  <a:schemeClr val="accent2"/>
                </a:solidFill>
                <a:latin typeface="Calibri" pitchFamily="34" charset="0"/>
              </a:rPr>
              <a:t> </a:t>
            </a:r>
            <a:r>
              <a:rPr lang="en-US" sz="3600" b="1" i="1" dirty="0" err="1">
                <a:solidFill>
                  <a:schemeClr val="accent2"/>
                </a:solidFill>
                <a:latin typeface="Calibri" pitchFamily="34" charset="0"/>
              </a:rPr>
              <a:t>subumbrans</a:t>
            </a:r>
            <a:r>
              <a:rPr lang="en-US" sz="3600" b="1" i="1" dirty="0">
                <a:solidFill>
                  <a:schemeClr val="accent2"/>
                </a:solidFill>
                <a:latin typeface="Calibri" pitchFamily="34" charset="0"/>
              </a:rPr>
              <a:t> </a:t>
            </a:r>
            <a:r>
              <a:rPr lang="en-US" sz="3600" b="1" dirty="0">
                <a:solidFill>
                  <a:schemeClr val="accent2"/>
                </a:solidFill>
                <a:latin typeface="Calibri" pitchFamily="34" charset="0"/>
              </a:rPr>
              <a:t>(Hassk.) Merr. </a:t>
            </a:r>
          </a:p>
          <a:p>
            <a:pPr marL="177800" indent="0">
              <a:lnSpc>
                <a:spcPct val="80000"/>
              </a:lnSpc>
              <a:buFontTx/>
              <a:buNone/>
            </a:pPr>
            <a:r>
              <a:rPr lang="en-US" sz="3600" b="1" dirty="0">
                <a:solidFill>
                  <a:schemeClr val="accent2"/>
                </a:solidFill>
                <a:latin typeface="Calibri" pitchFamily="34" charset="0"/>
              </a:rPr>
              <a:t>(</a:t>
            </a:r>
            <a:r>
              <a:rPr lang="en-US" sz="3600" b="1" dirty="0" err="1">
                <a:solidFill>
                  <a:schemeClr val="accent2"/>
                </a:solidFill>
                <a:latin typeface="Calibri" pitchFamily="34" charset="0"/>
              </a:rPr>
              <a:t>Papilionoideae</a:t>
            </a:r>
            <a:r>
              <a:rPr lang="en-US" sz="3600" b="1" dirty="0">
                <a:solidFill>
                  <a:schemeClr val="accent2"/>
                </a:solidFill>
                <a:latin typeface="Calibri" pitchFamily="34" charset="0"/>
              </a:rPr>
              <a:t>)</a:t>
            </a:r>
            <a:endParaRPr lang="en-US" sz="3600" b="1" i="1" dirty="0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240647" name="Text Box 7"/>
          <p:cNvSpPr txBox="1">
            <a:spLocks noChangeArrowheads="1"/>
          </p:cNvSpPr>
          <p:nvPr/>
        </p:nvSpPr>
        <p:spPr bwMode="auto">
          <a:xfrm>
            <a:off x="4716016" y="2275648"/>
            <a:ext cx="3960440" cy="381764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End 2nd growth season: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3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Survival: 89%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3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Height: 281 cm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3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Crown: 280 cm 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3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Fire resilient, flowers have nectar</a:t>
            </a:r>
            <a:endParaRPr lang="en-US" sz="3400" dirty="0">
              <a:latin typeface="Calibri" pitchFamily="34" charset="0"/>
            </a:endParaRPr>
          </a:p>
        </p:txBody>
      </p:sp>
      <p:pic>
        <p:nvPicPr>
          <p:cNvPr id="240649" name="Picture 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71600" y="1772816"/>
            <a:ext cx="3001232" cy="4753744"/>
          </a:xfrm>
          <a:prstGeom prst="roundRect">
            <a:avLst>
              <a:gd name="adj" fmla="val 11111"/>
            </a:avLst>
          </a:prstGeom>
          <a:ln w="63500" cap="rnd">
            <a:solidFill>
              <a:schemeClr val="bg2"/>
            </a:solidFill>
            <a:prstDash val="solid"/>
          </a:ln>
          <a:effectLst>
            <a:outerShdw blurRad="101600" dist="50800" dir="7200000" sx="104000" sy="1040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hreePt" dir="t">
              <a:rot lat="0" lon="0" rev="19200000"/>
            </a:lightRig>
          </a:scene3d>
          <a:sp3d extrusionH="88900" contourW="50800" prstMaterial="matte">
            <a:bevelT w="165100" prst="coolSlant"/>
            <a:extrusionClr>
              <a:schemeClr val="tx1">
                <a:lumMod val="25000"/>
              </a:schemeClr>
            </a:extrusionClr>
            <a:contourClr>
              <a:schemeClr val="bg1">
                <a:lumMod val="75000"/>
              </a:schemeClr>
            </a:contourClr>
          </a:sp3d>
        </p:spPr>
      </p:pic>
      <p:pic>
        <p:nvPicPr>
          <p:cNvPr id="240645" name="Picture 5" descr="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6955" y="1556792"/>
            <a:ext cx="1536733" cy="2376264"/>
          </a:xfrm>
          <a:prstGeom prst="roundRect">
            <a:avLst>
              <a:gd name="adj" fmla="val 11111"/>
            </a:avLst>
          </a:prstGeom>
          <a:ln w="63500" cap="rnd">
            <a:solidFill>
              <a:schemeClr val="bg2"/>
            </a:solidFill>
            <a:prstDash val="solid"/>
          </a:ln>
          <a:effectLst>
            <a:outerShdw blurRad="101600" dist="50800" dir="7200000" sx="104000" sy="1040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hreePt" dir="t">
              <a:rot lat="0" lon="0" rev="19200000"/>
            </a:lightRig>
          </a:scene3d>
          <a:sp3d extrusionH="88900" contourW="50800" prstMaterial="matte">
            <a:bevelT w="165100" prst="coolSlant"/>
            <a:extrusionClr>
              <a:schemeClr val="tx1">
                <a:lumMod val="25000"/>
              </a:schemeClr>
            </a:extrusionClr>
            <a:contourClr>
              <a:schemeClr val="bg1">
                <a:lumMod val="75000"/>
              </a:schemeClr>
            </a:contourClr>
          </a:sp3d>
        </p:spPr>
      </p:pic>
      <p:sp>
        <p:nvSpPr>
          <p:cNvPr id="240650" name="Text Box 10"/>
          <p:cNvSpPr txBox="1">
            <a:spLocks noChangeArrowheads="1"/>
          </p:cNvSpPr>
          <p:nvPr/>
        </p:nvSpPr>
        <p:spPr bwMode="auto">
          <a:xfrm>
            <a:off x="2915816" y="1484784"/>
            <a:ext cx="1820937" cy="646331"/>
          </a:xfrm>
          <a:prstGeom prst="rect">
            <a:avLst/>
          </a:prstGeom>
          <a:solidFill>
            <a:srgbClr val="326A00">
              <a:alpha val="52000"/>
            </a:srgbClr>
          </a:solidFill>
          <a:ln w="1587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blurRad="330200" dist="152400" dir="5400000" algn="ctr" rotWithShape="0">
              <a:srgbClr val="000000">
                <a:alpha val="99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ts val="0"/>
              </a:spcBef>
              <a:defRPr/>
            </a:pP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</a:rPr>
              <a:t>18 months old, survived fire</a:t>
            </a:r>
          </a:p>
        </p:txBody>
      </p:sp>
      <p:sp>
        <p:nvSpPr>
          <p:cNvPr id="240651" name="Line 11"/>
          <p:cNvSpPr>
            <a:spLocks noChangeShapeType="1"/>
          </p:cNvSpPr>
          <p:nvPr/>
        </p:nvSpPr>
        <p:spPr bwMode="auto">
          <a:xfrm flipH="1">
            <a:off x="2411759" y="1972816"/>
            <a:ext cx="870423" cy="520080"/>
          </a:xfrm>
          <a:prstGeom prst="line">
            <a:avLst/>
          </a:prstGeom>
          <a:noFill/>
          <a:ln w="95250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>
              <a:latin typeface="Calibri" pitchFamily="34" charset="0"/>
            </a:endParaRPr>
          </a:p>
        </p:txBody>
      </p:sp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chemeClr val="accent2"/>
                </a:solidFill>
                <a:latin typeface="Calibri" pitchFamily="34" charset="0"/>
                <a:ea typeface="+mn-ea"/>
                <a:cs typeface="+mn-cs"/>
              </a:rPr>
              <a:t>What to do next?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142984"/>
            <a:ext cx="8286808" cy="5500726"/>
          </a:xfrm>
        </p:spPr>
        <p:txBody>
          <a:bodyPr/>
          <a:lstStyle/>
          <a:p>
            <a:r>
              <a:rPr lang="en-US" sz="2800" b="1" kern="1200" dirty="0">
                <a:latin typeface="Calibri" pitchFamily="34" charset="0"/>
                <a:cs typeface="Angsana New" pitchFamily="18" charset="-34"/>
              </a:rPr>
              <a:t>Who will do what? – plan the sharing of  responsibilities, with staff/students. Get presidential approval. Mobilize your faculty.</a:t>
            </a:r>
          </a:p>
          <a:p>
            <a:pPr lvl="0"/>
            <a:r>
              <a:rPr lang="en-US" sz="2800" b="1" kern="1200" dirty="0">
                <a:latin typeface="Calibri" pitchFamily="34" charset="0"/>
                <a:cs typeface="Angsana New" pitchFamily="18" charset="-34"/>
              </a:rPr>
              <a:t>Identify nursery site and survey.</a:t>
            </a:r>
          </a:p>
          <a:p>
            <a:pPr lvl="0"/>
            <a:r>
              <a:rPr lang="en-US" sz="2800" b="1" kern="1200" dirty="0">
                <a:latin typeface="Calibri" pitchFamily="34" charset="0"/>
                <a:cs typeface="Angsana New" pitchFamily="18" charset="-34"/>
              </a:rPr>
              <a:t>Survey seed sources = natural forest site. </a:t>
            </a:r>
          </a:p>
          <a:p>
            <a:pPr lvl="0"/>
            <a:r>
              <a:rPr lang="en-US" sz="2800" b="1" kern="1200" dirty="0">
                <a:latin typeface="Calibri" pitchFamily="34" charset="0"/>
                <a:cs typeface="Angsana New" pitchFamily="18" charset="-34"/>
              </a:rPr>
              <a:t>Label </a:t>
            </a:r>
            <a:r>
              <a:rPr lang="en-US" sz="2800" b="1" kern="1200" dirty="0" err="1">
                <a:latin typeface="Calibri" pitchFamily="34" charset="0"/>
                <a:cs typeface="Angsana New" pitchFamily="18" charset="-34"/>
              </a:rPr>
              <a:t>pheno</a:t>
            </a:r>
            <a:r>
              <a:rPr lang="en-US" sz="2800" b="1" kern="1200" dirty="0">
                <a:latin typeface="Calibri" pitchFamily="34" charset="0"/>
                <a:cs typeface="Angsana New" pitchFamily="18" charset="-34"/>
              </a:rPr>
              <a:t> trees, identify species (collect voucher specimens). Start </a:t>
            </a:r>
            <a:r>
              <a:rPr lang="en-US" sz="2800" b="1" kern="1200" dirty="0" err="1">
                <a:latin typeface="Calibri" pitchFamily="34" charset="0"/>
                <a:cs typeface="Angsana New" pitchFamily="18" charset="-34"/>
              </a:rPr>
              <a:t>pheno</a:t>
            </a:r>
            <a:r>
              <a:rPr lang="en-US" sz="2800" b="1" kern="1200" dirty="0">
                <a:latin typeface="Calibri" pitchFamily="34" charset="0"/>
                <a:cs typeface="Angsana New" pitchFamily="18" charset="-34"/>
              </a:rPr>
              <a:t> data collection</a:t>
            </a:r>
          </a:p>
          <a:p>
            <a:pPr lvl="0"/>
            <a:r>
              <a:rPr lang="en-US" sz="2800" b="1" kern="1200" dirty="0">
                <a:latin typeface="Calibri" pitchFamily="34" charset="0"/>
                <a:cs typeface="Angsana New" pitchFamily="18" charset="-34"/>
              </a:rPr>
              <a:t>Nursery construction – nursery staff training.</a:t>
            </a:r>
          </a:p>
          <a:p>
            <a:pPr lvl="0"/>
            <a:r>
              <a:rPr lang="en-US" sz="2800" b="1" kern="1200" dirty="0">
                <a:latin typeface="Calibri" pitchFamily="34" charset="0"/>
                <a:cs typeface="Angsana New" pitchFamily="18" charset="-34"/>
              </a:rPr>
              <a:t>Identify the planting site  - draft a planting plan – to plan seed collection.</a:t>
            </a:r>
          </a:p>
          <a:p>
            <a:pPr lvl="0"/>
            <a:r>
              <a:rPr lang="en-US" sz="2800" b="1" kern="1200" dirty="0">
                <a:latin typeface="Calibri" pitchFamily="34" charset="0"/>
                <a:cs typeface="Angsana New" pitchFamily="18" charset="-34"/>
              </a:rPr>
              <a:t>Database management</a:t>
            </a:r>
          </a:p>
          <a:p>
            <a:endParaRPr lang="en-US" sz="2800" dirty="0"/>
          </a:p>
        </p:txBody>
      </p:sp>
    </p:spTree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143000"/>
          </a:xfrm>
        </p:spPr>
        <p:txBody>
          <a:bodyPr/>
          <a:lstStyle/>
          <a:p>
            <a:r>
              <a:rPr lang="en-US" sz="5400" b="1" dirty="0">
                <a:solidFill>
                  <a:schemeClr val="accent2"/>
                </a:solidFill>
                <a:latin typeface="Calibri" pitchFamily="34" charset="0"/>
                <a:ea typeface="+mn-ea"/>
                <a:cs typeface="+mn-cs"/>
              </a:rPr>
              <a:t>If you need further help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971369"/>
            <a:ext cx="8715436" cy="4085646"/>
          </a:xfrm>
        </p:spPr>
        <p:txBody>
          <a:bodyPr/>
          <a:lstStyle/>
          <a:p>
            <a:pPr lvl="0"/>
            <a:r>
              <a:rPr lang="en-US" b="1" kern="1200" dirty="0">
                <a:latin typeface="Calibri" pitchFamily="34" charset="0"/>
                <a:cs typeface="Angsana New" pitchFamily="18" charset="-34"/>
              </a:rPr>
              <a:t>DROP BOX for this course.</a:t>
            </a:r>
          </a:p>
          <a:p>
            <a:pPr lvl="0"/>
            <a:r>
              <a:rPr lang="en-US" b="1" kern="1200" dirty="0">
                <a:latin typeface="Calibri" pitchFamily="34" charset="0"/>
                <a:cs typeface="Angsana New" pitchFamily="18" charset="-34"/>
              </a:rPr>
              <a:t>USE “RESEARCH FOR RESTORING” … you can copy and print for every member of your team FREE.</a:t>
            </a:r>
          </a:p>
          <a:p>
            <a:pPr lvl="0"/>
            <a:r>
              <a:rPr lang="en-US" b="1" kern="1200" dirty="0">
                <a:latin typeface="Calibri" pitchFamily="34" charset="0"/>
                <a:cs typeface="Angsana New" pitchFamily="18" charset="-34"/>
              </a:rPr>
              <a:t>FORRU CMU WEBSITE (</a:t>
            </a:r>
            <a:r>
              <a:rPr lang="en-US" b="1" kern="1200" dirty="0">
                <a:latin typeface="Calibri" pitchFamily="34" charset="0"/>
                <a:cs typeface="Angsana New" pitchFamily="18" charset="-34"/>
                <a:hlinkClick r:id="rId2"/>
              </a:rPr>
              <a:t>www.forru.org</a:t>
            </a:r>
            <a:r>
              <a:rPr lang="en-US" b="1" kern="1200" dirty="0">
                <a:latin typeface="Calibri" pitchFamily="34" charset="0"/>
                <a:cs typeface="Angsana New" pitchFamily="18" charset="-34"/>
              </a:rPr>
              <a:t>)</a:t>
            </a:r>
          </a:p>
          <a:p>
            <a:pPr lvl="0"/>
            <a:r>
              <a:rPr lang="en-US" b="1" kern="1200" dirty="0">
                <a:latin typeface="Calibri" pitchFamily="34" charset="0"/>
                <a:cs typeface="Angsana New" pitchFamily="18" charset="-34"/>
              </a:rPr>
              <a:t>We are only an email away</a:t>
            </a:r>
          </a:p>
          <a:p>
            <a:pPr lvl="0"/>
            <a:r>
              <a:rPr lang="en-US" b="1" kern="1200" dirty="0">
                <a:latin typeface="Calibri" pitchFamily="34" charset="0"/>
                <a:cs typeface="Angsana New" pitchFamily="18" charset="-34"/>
              </a:rPr>
              <a:t> </a:t>
            </a:r>
            <a:r>
              <a:rPr lang="en-US" sz="2300" b="1" kern="1200" dirty="0">
                <a:solidFill>
                  <a:srgbClr val="FF9900"/>
                </a:solidFill>
                <a:latin typeface="Calibri" pitchFamily="34" charset="0"/>
                <a:cs typeface="Angsana New" pitchFamily="18" charset="-34"/>
                <a:hlinkClick r:id="rId3"/>
              </a:rPr>
              <a:t>stephen_elliott1@yahoo.com</a:t>
            </a:r>
          </a:p>
        </p:txBody>
      </p:sp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2648" y="2786058"/>
            <a:ext cx="9144000" cy="1285884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9600" b="1" u="none" dirty="0">
                <a:solidFill>
                  <a:schemeClr val="accent2"/>
                </a:solidFill>
                <a:latin typeface="Calibri" pitchFamily="34" charset="0"/>
                <a:ea typeface="+mn-ea"/>
                <a:cs typeface="+mn-cs"/>
              </a:rPr>
              <a:t>GOOD LUCK!!</a:t>
            </a: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6114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179388" y="836712"/>
            <a:ext cx="8785225" cy="830997"/>
          </a:xfrm>
          <a:ln w="12700" cap="flat" algn="ctr"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4800" b="1" u="none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Two stages of species selection:</a:t>
            </a:r>
          </a:p>
        </p:txBody>
      </p:sp>
      <p:sp>
        <p:nvSpPr>
          <p:cNvPr id="986119" name="Rectangle 7"/>
          <p:cNvSpPr>
            <a:spLocks noChangeArrowheads="1"/>
          </p:cNvSpPr>
          <p:nvPr/>
        </p:nvSpPr>
        <p:spPr bwMode="auto">
          <a:xfrm>
            <a:off x="683568" y="2205162"/>
            <a:ext cx="7848872" cy="424817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pPr marL="742950" indent="-742950">
              <a:spcBef>
                <a:spcPct val="20000"/>
              </a:spcBef>
              <a:buClr>
                <a:srgbClr val="FFFF99"/>
              </a:buClr>
              <a:buSzPct val="100000"/>
              <a:buFont typeface="+mj-lt"/>
              <a:buAutoNum type="arabicPeriod"/>
              <a:defRPr/>
            </a:pPr>
            <a:r>
              <a:rPr lang="en-US" sz="40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Which species to test? – “candidate” framework species.</a:t>
            </a:r>
          </a:p>
          <a:p>
            <a:pPr marL="742950" indent="-742950">
              <a:spcBef>
                <a:spcPct val="20000"/>
              </a:spcBef>
              <a:buClr>
                <a:srgbClr val="FFFF99"/>
              </a:buClr>
              <a:buSzPct val="100000"/>
              <a:buFont typeface="+mj-lt"/>
              <a:buAutoNum type="arabicPeriod"/>
              <a:defRPr/>
            </a:pPr>
            <a:r>
              <a:rPr lang="en-US" sz="40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Using test results to decide which species to plant – “actual” framework species.</a:t>
            </a:r>
            <a:endParaRPr lang="en-US" sz="4000" b="1" dirty="0">
              <a:solidFill>
                <a:srgbClr val="FFFF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499" name="Text Box 3"/>
          <p:cNvSpPr txBox="1">
            <a:spLocks noChangeArrowheads="1"/>
          </p:cNvSpPr>
          <p:nvPr/>
        </p:nvSpPr>
        <p:spPr bwMode="auto">
          <a:xfrm>
            <a:off x="96395" y="3143212"/>
            <a:ext cx="4141124" cy="120032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b="1" dirty="0">
                <a:solidFill>
                  <a:srgbClr val="F7FA7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Biology Department</a:t>
            </a:r>
          </a:p>
          <a:p>
            <a:pPr algn="ctr">
              <a:defRPr/>
            </a:pPr>
            <a:r>
              <a:rPr lang="en-GB" b="1" dirty="0">
                <a:solidFill>
                  <a:srgbClr val="F7FA7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Faculty of Science</a:t>
            </a:r>
          </a:p>
          <a:p>
            <a:pPr algn="ctr">
              <a:defRPr/>
            </a:pPr>
            <a:r>
              <a:rPr lang="en-GB" b="1" dirty="0">
                <a:solidFill>
                  <a:srgbClr val="F7FA7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Chiang Mai University</a:t>
            </a:r>
            <a:endParaRPr lang="en-US" b="1" dirty="0">
              <a:solidFill>
                <a:srgbClr val="F7FA7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746501" name="Text Box 5"/>
          <p:cNvSpPr txBox="1">
            <a:spLocks noChangeArrowheads="1"/>
          </p:cNvSpPr>
          <p:nvPr/>
        </p:nvSpPr>
        <p:spPr bwMode="auto">
          <a:xfrm>
            <a:off x="142844" y="1851665"/>
            <a:ext cx="4141124" cy="110799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  <a:defRPr/>
            </a:pPr>
            <a:r>
              <a:rPr lang="en-US" sz="4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FORRU - CMU </a:t>
            </a:r>
          </a:p>
          <a:p>
            <a:pPr algn="ctr">
              <a:lnSpc>
                <a:spcPct val="95000"/>
              </a:lnSpc>
              <a:defRPr/>
            </a:pPr>
            <a:r>
              <a:rPr lang="en-GB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Thank you for listening. </a:t>
            </a: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42844" y="116632"/>
            <a:ext cx="4141124" cy="1311128"/>
          </a:xfrm>
          <a:prstGeom prst="rect">
            <a:avLst/>
          </a:prstGeom>
          <a:solidFill>
            <a:srgbClr val="326A00">
              <a:alpha val="52000"/>
            </a:srgbClr>
          </a:solidFill>
          <a:ln w="1587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blurRad="330200" dist="152400" dir="5400000" algn="ctr" rotWithShape="0">
              <a:srgbClr val="000000">
                <a:alpha val="99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marL="268288" indent="-268288" algn="ctr" eaLnBrk="0" hangingPunct="0">
              <a:lnSpc>
                <a:spcPct val="90000"/>
              </a:lnSpc>
              <a:spcBef>
                <a:spcPts val="0"/>
              </a:spcBef>
              <a:defRPr/>
            </a:pPr>
            <a:r>
              <a:rPr lang="en-GB" sz="4400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Website: www.forru.org</a:t>
            </a:r>
            <a:endParaRPr lang="en-US" sz="4400" b="1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pic>
        <p:nvPicPr>
          <p:cNvPr id="10" name="Picture 9" descr="RfRTFE front cover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482554" y="188640"/>
            <a:ext cx="4481934" cy="6423285"/>
          </a:xfrm>
          <a:prstGeom prst="rect">
            <a:avLst/>
          </a:prstGeom>
          <a:ln w="38100">
            <a:solidFill>
              <a:srgbClr val="E9F769"/>
            </a:solidFill>
          </a:ln>
          <a:effectLst>
            <a:outerShdw blurRad="292100" dist="241300" dir="1800000" sx="104000" sy="104000" algn="tl" rotWithShape="0">
              <a:srgbClr val="003300">
                <a:alpha val="64706"/>
              </a:srgbClr>
            </a:outerShdw>
          </a:effec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517211A-2D8D-4740-BFE5-FCD0029710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5128" y="4767446"/>
            <a:ext cx="2883658" cy="1621677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repeatCount="10000" fill="remove" grpId="0" nodeType="withEffect">
                                  <p:stCondLst>
                                    <p:cond delay="12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6114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179263" y="221739"/>
            <a:ext cx="8785225" cy="830997"/>
          </a:xfrm>
          <a:ln w="12700" cap="flat" algn="ctr"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4800" b="1" u="none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Criteria to aim for….</a:t>
            </a:r>
          </a:p>
        </p:txBody>
      </p:sp>
      <p:sp>
        <p:nvSpPr>
          <p:cNvPr id="986119" name="Rectangle 7"/>
          <p:cNvSpPr>
            <a:spLocks noChangeArrowheads="1"/>
          </p:cNvSpPr>
          <p:nvPr/>
        </p:nvSpPr>
        <p:spPr bwMode="auto">
          <a:xfrm>
            <a:off x="323528" y="1196752"/>
            <a:ext cx="8280920" cy="3600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pPr marL="742950" indent="-742950">
              <a:spcBef>
                <a:spcPct val="20000"/>
              </a:spcBef>
              <a:buClr>
                <a:srgbClr val="FFFF99"/>
              </a:buClr>
              <a:buSzPct val="100000"/>
              <a:buFont typeface="+mj-lt"/>
              <a:buAutoNum type="arabicPeriod"/>
              <a:defRPr/>
            </a:pPr>
            <a:r>
              <a:rPr lang="en-US" sz="36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Framework species criteria … high survival, rapid growth, shade out weeds, attract seed dispersers (+ easy to propagate, fire resilient etc.?)</a:t>
            </a:r>
          </a:p>
          <a:p>
            <a:pPr marL="742950" indent="-742950">
              <a:spcBef>
                <a:spcPct val="20000"/>
              </a:spcBef>
              <a:buClr>
                <a:srgbClr val="FFFF99"/>
              </a:buClr>
              <a:buSzPct val="100000"/>
              <a:buFont typeface="+mj-lt"/>
              <a:buAutoNum type="arabicPeriod"/>
              <a:defRPr/>
            </a:pPr>
            <a:r>
              <a:rPr lang="en-US" sz="3600" b="1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Economic criteria – productivity and value of harvestable products.</a:t>
            </a:r>
            <a:endParaRPr lang="en-US" sz="1400" b="1" dirty="0">
              <a:solidFill>
                <a:srgbClr val="FFFF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Picture 3" descr="tapping resin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055970" y="4221088"/>
            <a:ext cx="1901011" cy="2376264"/>
          </a:xfrm>
          <a:prstGeom prst="roundRect">
            <a:avLst>
              <a:gd name="adj" fmla="val 11111"/>
            </a:avLst>
          </a:prstGeom>
          <a:ln w="63500" cap="rnd">
            <a:solidFill>
              <a:schemeClr val="bg2"/>
            </a:solidFill>
            <a:prstDash val="solid"/>
          </a:ln>
          <a:effectLst>
            <a:outerShdw blurRad="101600" dist="50800" dir="7200000" sx="104000" sy="1040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hreePt" dir="t">
              <a:rot lat="0" lon="0" rev="19200000"/>
            </a:lightRig>
          </a:scene3d>
          <a:sp3d extrusionH="88900" contourW="50800" prstMaterial="matte">
            <a:bevelT w="165100" prst="coolSlant"/>
            <a:extrusionClr>
              <a:schemeClr val="tx1">
                <a:lumMod val="25000"/>
              </a:schemeClr>
            </a:extrusionClr>
            <a:contourClr>
              <a:schemeClr val="bg1">
                <a:lumMod val="75000"/>
              </a:schemeClr>
            </a:contourClr>
          </a:sp3d>
        </p:spPr>
      </p:pic>
      <p:sp>
        <p:nvSpPr>
          <p:cNvPr id="5" name="Rectangle 4"/>
          <p:cNvSpPr/>
          <p:nvPr/>
        </p:nvSpPr>
        <p:spPr>
          <a:xfrm>
            <a:off x="251520" y="4941168"/>
            <a:ext cx="65527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>
              <a:spcBef>
                <a:spcPct val="20000"/>
              </a:spcBef>
              <a:buClr>
                <a:srgbClr val="FFFF99"/>
              </a:buClr>
              <a:buSzPct val="100000"/>
              <a:defRPr/>
            </a:pPr>
            <a:r>
              <a:rPr lang="en-US" sz="28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Some criteria can be ascertained from preliminary screening, but others require nursery/field research. </a:t>
            </a:r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6114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725795"/>
            <a:ext cx="9144000" cy="830997"/>
          </a:xfrm>
          <a:ln w="12700" cap="flat" algn="ctr"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4800" b="1" u="none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Which species to test?</a:t>
            </a:r>
          </a:p>
        </p:txBody>
      </p:sp>
      <p:sp>
        <p:nvSpPr>
          <p:cNvPr id="986119" name="Rectangle 7"/>
          <p:cNvSpPr>
            <a:spLocks noChangeArrowheads="1"/>
          </p:cNvSpPr>
          <p:nvPr/>
        </p:nvSpPr>
        <p:spPr bwMode="auto">
          <a:xfrm>
            <a:off x="683568" y="1412776"/>
            <a:ext cx="8280920" cy="424817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pPr marL="742950" indent="-742950">
              <a:spcBef>
                <a:spcPct val="20000"/>
              </a:spcBef>
              <a:buClr>
                <a:srgbClr val="FFFF99"/>
              </a:buClr>
              <a:buSzPct val="100000"/>
              <a:defRPr/>
            </a:pPr>
            <a:endParaRPr lang="en-US" sz="4000" b="1" dirty="0">
              <a:solidFill>
                <a:srgbClr val="FFFF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marL="742950" indent="-742950">
              <a:spcBef>
                <a:spcPct val="20000"/>
              </a:spcBef>
              <a:buClr>
                <a:srgbClr val="FFFF99"/>
              </a:buClr>
              <a:buSzPct val="100000"/>
              <a:buFont typeface="+mj-lt"/>
              <a:buAutoNum type="arabicPeriod"/>
              <a:defRPr/>
            </a:pPr>
            <a:r>
              <a:rPr lang="en-US" sz="40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All species are equal … unless proven otherwise? i.e. test everything … OR …</a:t>
            </a:r>
          </a:p>
          <a:p>
            <a:pPr marL="742950" indent="-742950">
              <a:spcBef>
                <a:spcPct val="20000"/>
              </a:spcBef>
              <a:buClr>
                <a:srgbClr val="FFFF99"/>
              </a:buClr>
              <a:buSzPct val="100000"/>
              <a:buFont typeface="+mj-lt"/>
              <a:buAutoNum type="arabicPeriod"/>
              <a:defRPr/>
            </a:pPr>
            <a:r>
              <a:rPr lang="en-US" sz="40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Preliminary screening – select likely “candidate” species for testing.</a:t>
            </a:r>
            <a:endParaRPr lang="en-US" sz="4000" b="1" dirty="0">
              <a:solidFill>
                <a:srgbClr val="FFFF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6114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179263" y="188640"/>
            <a:ext cx="8785225" cy="1446550"/>
          </a:xfrm>
          <a:ln w="12700" cap="flat" algn="ctr"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b="1" u="none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Preliminary screening – data mining and survey</a:t>
            </a:r>
          </a:p>
        </p:txBody>
      </p:sp>
      <p:sp>
        <p:nvSpPr>
          <p:cNvPr id="986119" name="Rectangle 7"/>
          <p:cNvSpPr>
            <a:spLocks noChangeArrowheads="1"/>
          </p:cNvSpPr>
          <p:nvPr/>
        </p:nvSpPr>
        <p:spPr bwMode="auto">
          <a:xfrm>
            <a:off x="539552" y="1989138"/>
            <a:ext cx="8280920" cy="489624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pPr marL="742950" indent="-742950">
              <a:spcBef>
                <a:spcPct val="20000"/>
              </a:spcBef>
              <a:buClr>
                <a:srgbClr val="FFFF99"/>
              </a:buClr>
              <a:buSzPct val="100000"/>
              <a:buFont typeface="+mj-lt"/>
              <a:buAutoNum type="arabicPeriod"/>
              <a:defRPr/>
            </a:pPr>
            <a:r>
              <a:rPr lang="en-US" sz="32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Floras - distribution, habitat preferences, fleshy fruits, nectar-rich flowers, etc.</a:t>
            </a:r>
          </a:p>
          <a:p>
            <a:pPr marL="742950" indent="-742950">
              <a:spcBef>
                <a:spcPct val="20000"/>
              </a:spcBef>
              <a:buClr>
                <a:srgbClr val="FFFF99"/>
              </a:buClr>
              <a:buSzPct val="100000"/>
              <a:buFont typeface="+mj-lt"/>
              <a:buAutoNum type="arabicPeriod"/>
              <a:defRPr/>
            </a:pPr>
            <a:r>
              <a:rPr lang="en-US" sz="32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Papers and reports – any scientific work done in the area before? </a:t>
            </a:r>
          </a:p>
          <a:p>
            <a:pPr marL="742950" indent="-742950">
              <a:spcBef>
                <a:spcPct val="20000"/>
              </a:spcBef>
              <a:buClr>
                <a:srgbClr val="FFFF99"/>
              </a:buClr>
              <a:buSzPct val="100000"/>
              <a:buFont typeface="+mj-lt"/>
              <a:buAutoNum type="arabicPeriod"/>
              <a:defRPr/>
            </a:pPr>
            <a:r>
              <a:rPr lang="en-US" sz="32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Target forest survey - indigenous species, canopy architecture, fleshy fruits, attractive to wildlife etc.</a:t>
            </a:r>
            <a:endParaRPr lang="en-US" sz="900" dirty="0">
              <a:solidFill>
                <a:srgbClr val="FFFF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marL="742950" indent="-742950">
              <a:spcBef>
                <a:spcPct val="20000"/>
              </a:spcBef>
              <a:buClr>
                <a:srgbClr val="FFFF99"/>
              </a:buClr>
              <a:buSzPct val="100000"/>
              <a:buFont typeface="+mj-lt"/>
              <a:buAutoNum type="arabicPeriod"/>
              <a:defRPr/>
            </a:pPr>
            <a:endParaRPr lang="en-US" sz="900" b="1" dirty="0">
              <a:solidFill>
                <a:srgbClr val="FFFF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marL="742950" indent="-742950" algn="ctr">
              <a:spcBef>
                <a:spcPct val="20000"/>
              </a:spcBef>
              <a:buClr>
                <a:srgbClr val="FFFF99"/>
              </a:buClr>
              <a:buSzPct val="100000"/>
              <a:defRPr/>
            </a:pPr>
            <a:r>
              <a:rPr lang="en-US" sz="32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PROSEA handbooks of timber trees (3 volumes)</a:t>
            </a: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6114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179263" y="404664"/>
            <a:ext cx="8785225" cy="1446550"/>
          </a:xfrm>
          <a:ln w="12700" cap="flat" algn="ctr"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b="1" u="none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Preliminary screening – indigenous local knowledge</a:t>
            </a:r>
          </a:p>
        </p:txBody>
      </p:sp>
      <p:sp>
        <p:nvSpPr>
          <p:cNvPr id="986119" name="Rectangle 7"/>
          <p:cNvSpPr>
            <a:spLocks noChangeArrowheads="1"/>
          </p:cNvSpPr>
          <p:nvPr/>
        </p:nvSpPr>
        <p:spPr bwMode="auto">
          <a:xfrm>
            <a:off x="683568" y="2276872"/>
            <a:ext cx="7992888" cy="252028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pPr marL="742950" indent="-742950">
              <a:spcBef>
                <a:spcPct val="20000"/>
              </a:spcBef>
              <a:buClr>
                <a:srgbClr val="FFFF99"/>
              </a:buClr>
              <a:buSzPct val="100000"/>
              <a:buFont typeface="+mj-lt"/>
              <a:buAutoNum type="arabicPeriod"/>
              <a:defRPr/>
            </a:pPr>
            <a:r>
              <a:rPr lang="en-US" sz="32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Attractiveness to wildlife</a:t>
            </a:r>
          </a:p>
          <a:p>
            <a:pPr marL="742950" indent="-742950">
              <a:spcBef>
                <a:spcPct val="20000"/>
              </a:spcBef>
              <a:buClr>
                <a:srgbClr val="FFFF99"/>
              </a:buClr>
              <a:buSzPct val="100000"/>
              <a:buFont typeface="+mj-lt"/>
              <a:buAutoNum type="arabicPeriod"/>
              <a:defRPr/>
            </a:pPr>
            <a:r>
              <a:rPr lang="en-US" sz="32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Species that colonize and grow well on fallow fields</a:t>
            </a:r>
          </a:p>
          <a:p>
            <a:pPr marL="742950" indent="-742950">
              <a:spcBef>
                <a:spcPct val="20000"/>
              </a:spcBef>
              <a:buClr>
                <a:srgbClr val="FFFF99"/>
              </a:buClr>
              <a:buSzPct val="100000"/>
              <a:buFont typeface="+mj-lt"/>
              <a:buAutoNum type="arabicPeriod"/>
              <a:defRPr/>
            </a:pPr>
            <a:r>
              <a:rPr lang="en-US" sz="32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Economic value</a:t>
            </a:r>
            <a:endParaRPr lang="en-US" sz="2000" dirty="0">
              <a:solidFill>
                <a:srgbClr val="FFFF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Picture 3" descr="Cherdsak and Naeng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148064" y="3629203"/>
            <a:ext cx="3710186" cy="2968149"/>
          </a:xfrm>
          <a:prstGeom prst="roundRect">
            <a:avLst>
              <a:gd name="adj" fmla="val 11111"/>
            </a:avLst>
          </a:prstGeom>
          <a:ln w="63500" cap="rnd">
            <a:solidFill>
              <a:schemeClr val="bg2"/>
            </a:solidFill>
            <a:prstDash val="solid"/>
          </a:ln>
          <a:effectLst>
            <a:outerShdw blurRad="101600" dist="50800" dir="7200000" sx="104000" sy="1040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hreePt" dir="t">
              <a:rot lat="0" lon="0" rev="19200000"/>
            </a:lightRig>
          </a:scene3d>
          <a:sp3d extrusionH="88900" contourW="50800" prstMaterial="matte">
            <a:bevelT w="165100" prst="coolSlant"/>
            <a:extrusionClr>
              <a:schemeClr val="tx1">
                <a:lumMod val="25000"/>
              </a:schemeClr>
            </a:extrusionClr>
            <a:contourClr>
              <a:schemeClr val="bg1">
                <a:lumMod val="75000"/>
              </a:schemeClr>
            </a:contourClr>
          </a:sp3d>
        </p:spPr>
      </p:pic>
      <p:sp>
        <p:nvSpPr>
          <p:cNvPr id="5" name="Rectangle 4"/>
          <p:cNvSpPr/>
          <p:nvPr/>
        </p:nvSpPr>
        <p:spPr>
          <a:xfrm>
            <a:off x="323528" y="4811668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FFFF99"/>
              </a:buClr>
              <a:buSzPct val="100000"/>
              <a:defRPr/>
            </a:pPr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BUT … indigenous local knowledge is NOTORIOUSLY UNRELIABLE, especially species names. ALWAYS VERIFY by collecting specimens.</a:t>
            </a: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6114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179263" y="283295"/>
            <a:ext cx="8785225" cy="769441"/>
          </a:xfrm>
          <a:ln w="12700" cap="flat" algn="ctr"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b="1" u="none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Then use …</a:t>
            </a:r>
          </a:p>
        </p:txBody>
      </p:sp>
      <p:sp>
        <p:nvSpPr>
          <p:cNvPr id="986119" name="Rectangle 7"/>
          <p:cNvSpPr>
            <a:spLocks noChangeArrowheads="1"/>
          </p:cNvSpPr>
          <p:nvPr/>
        </p:nvSpPr>
        <p:spPr bwMode="auto">
          <a:xfrm>
            <a:off x="395536" y="1341066"/>
            <a:ext cx="7992888" cy="2231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pPr marL="742950" indent="-742950">
              <a:spcBef>
                <a:spcPct val="20000"/>
              </a:spcBef>
              <a:buClr>
                <a:srgbClr val="FFFF99"/>
              </a:buClr>
              <a:buSzPct val="100000"/>
              <a:buFont typeface="+mj-lt"/>
              <a:buAutoNum type="arabicPeriod"/>
              <a:defRPr/>
            </a:pPr>
            <a:r>
              <a:rPr lang="en-US" sz="40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Simple (subjective?) scoring system and …</a:t>
            </a:r>
          </a:p>
          <a:p>
            <a:pPr marL="742950" indent="-742950">
              <a:spcBef>
                <a:spcPct val="20000"/>
              </a:spcBef>
              <a:buClr>
                <a:srgbClr val="FFFF99"/>
              </a:buClr>
              <a:buSzPct val="100000"/>
              <a:buFont typeface="+mj-lt"/>
              <a:buAutoNum type="arabicPeriod"/>
              <a:defRPr/>
            </a:pPr>
            <a:r>
              <a:rPr lang="en-US" sz="40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Village meetings … </a:t>
            </a:r>
            <a:endParaRPr lang="en-US" sz="2000" dirty="0">
              <a:solidFill>
                <a:srgbClr val="FFFF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marL="742950" indent="-742950">
              <a:spcBef>
                <a:spcPct val="20000"/>
              </a:spcBef>
              <a:buClr>
                <a:srgbClr val="FFFF99"/>
              </a:buClr>
              <a:buSzPct val="100000"/>
              <a:defRPr/>
            </a:pPr>
            <a:endParaRPr lang="en-US" sz="2000" dirty="0">
              <a:solidFill>
                <a:srgbClr val="FFFF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" name="Picture 5" descr="box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60032" y="3933056"/>
            <a:ext cx="4039344" cy="2692896"/>
          </a:xfrm>
          <a:prstGeom prst="roundRect">
            <a:avLst>
              <a:gd name="adj" fmla="val 11111"/>
            </a:avLst>
          </a:prstGeom>
          <a:ln w="63500" cap="rnd">
            <a:solidFill>
              <a:schemeClr val="bg2"/>
            </a:solidFill>
            <a:prstDash val="solid"/>
          </a:ln>
          <a:effectLst>
            <a:outerShdw blurRad="101600" dist="50800" dir="7200000" sx="104000" sy="1040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hreePt" dir="t">
              <a:rot lat="0" lon="0" rev="19200000"/>
            </a:lightRig>
          </a:scene3d>
          <a:sp3d extrusionH="88900" contourW="50800" prstMaterial="matte">
            <a:bevelT w="165100" prst="coolSlant"/>
            <a:extrusionClr>
              <a:schemeClr val="tx1">
                <a:lumMod val="25000"/>
              </a:schemeClr>
            </a:extrusionClr>
            <a:contourClr>
              <a:schemeClr val="bg1">
                <a:lumMod val="75000"/>
              </a:schemeClr>
            </a:contourClr>
          </a:sp3d>
        </p:spPr>
      </p:pic>
      <p:sp>
        <p:nvSpPr>
          <p:cNvPr id="7" name="Rectangle 6"/>
          <p:cNvSpPr/>
          <p:nvPr/>
        </p:nvSpPr>
        <p:spPr>
          <a:xfrm>
            <a:off x="251520" y="3804716"/>
            <a:ext cx="4824536" cy="24806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rgbClr val="FFFF99"/>
              </a:buClr>
              <a:buSzPct val="100000"/>
              <a:defRPr/>
            </a:pPr>
            <a:r>
              <a:rPr lang="en-US" sz="32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… to decide which species to experiment with. </a:t>
            </a:r>
          </a:p>
          <a:p>
            <a:pPr>
              <a:spcBef>
                <a:spcPct val="20000"/>
              </a:spcBef>
              <a:buClr>
                <a:srgbClr val="FFFF99"/>
              </a:buClr>
              <a:buSzPct val="100000"/>
              <a:defRPr/>
            </a:pPr>
            <a:endParaRPr lang="en-US" sz="3200" dirty="0">
              <a:solidFill>
                <a:srgbClr val="FFFF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>
              <a:spcBef>
                <a:spcPct val="20000"/>
              </a:spcBef>
              <a:buClr>
                <a:srgbClr val="FFFF99"/>
              </a:buClr>
              <a:buSzPct val="100000"/>
              <a:defRPr/>
            </a:pPr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Then start to collect original scientific information from trials.</a:t>
            </a: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770" name="Rectangle 2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323528" y="2060848"/>
            <a:ext cx="4464496" cy="4536504"/>
          </a:xfrm>
          <a:ln w="12700" cap="flat" algn="ctr"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723900" indent="-723900" algn="l">
              <a:lnSpc>
                <a:spcPct val="90000"/>
              </a:lnSpc>
              <a:buClr>
                <a:srgbClr val="FFFF99"/>
              </a:buClr>
              <a:buFont typeface="+mj-lt"/>
              <a:buAutoNum type="arabicPeriod"/>
              <a:defRPr/>
            </a:pPr>
            <a:r>
              <a:rPr lang="en-US" sz="3600" b="1" dirty="0">
                <a:solidFill>
                  <a:srgbClr val="FFFF99"/>
                </a:solidFill>
                <a:latin typeface="Calibri" pitchFamily="34" charset="0"/>
              </a:rPr>
              <a:t>Germination and dormancy</a:t>
            </a:r>
          </a:p>
          <a:p>
            <a:pPr marL="723900" indent="-723900" algn="l">
              <a:lnSpc>
                <a:spcPct val="90000"/>
              </a:lnSpc>
              <a:buClr>
                <a:srgbClr val="FFFF99"/>
              </a:buClr>
              <a:buFont typeface="+mj-lt"/>
              <a:buAutoNum type="arabicPeriod"/>
              <a:defRPr/>
            </a:pPr>
            <a:r>
              <a:rPr lang="en-US" sz="3600" b="1" dirty="0">
                <a:solidFill>
                  <a:srgbClr val="FFFF99"/>
                </a:solidFill>
                <a:latin typeface="Calibri" pitchFamily="34" charset="0"/>
              </a:rPr>
              <a:t>Seedling growth rates</a:t>
            </a:r>
          </a:p>
          <a:p>
            <a:pPr marL="723900" indent="-723900" algn="l">
              <a:lnSpc>
                <a:spcPct val="90000"/>
              </a:lnSpc>
              <a:buClr>
                <a:srgbClr val="FFFF99"/>
              </a:buClr>
              <a:buFont typeface="+mj-lt"/>
              <a:buAutoNum type="arabicPeriod"/>
              <a:defRPr/>
            </a:pPr>
            <a:r>
              <a:rPr lang="en-US" sz="3600" b="1" dirty="0">
                <a:solidFill>
                  <a:srgbClr val="FFFF99"/>
                </a:solidFill>
                <a:latin typeface="Calibri" pitchFamily="34" charset="0"/>
              </a:rPr>
              <a:t>Production schedules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/>
          <a:srcRect l="8319" t="4117" r="8319" b="4950"/>
          <a:stretch>
            <a:fillRect/>
          </a:stretch>
        </p:blipFill>
        <p:spPr bwMode="auto">
          <a:xfrm>
            <a:off x="4891382" y="594280"/>
            <a:ext cx="3929090" cy="5715040"/>
          </a:xfrm>
          <a:prstGeom prst="roundRect">
            <a:avLst>
              <a:gd name="adj" fmla="val 11111"/>
            </a:avLst>
          </a:prstGeom>
          <a:ln w="63500" cap="rnd">
            <a:solidFill>
              <a:schemeClr val="bg2"/>
            </a:solidFill>
            <a:prstDash val="solid"/>
          </a:ln>
          <a:effectLst>
            <a:outerShdw blurRad="101600" dist="50800" dir="7200000" sx="104000" sy="1040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hreePt" dir="t">
              <a:rot lat="0" lon="0" rev="19200000"/>
            </a:lightRig>
          </a:scene3d>
          <a:sp3d extrusionH="88900" contourW="50800" prstMaterial="matte">
            <a:bevelT w="165100" prst="coolSlant"/>
            <a:extrusionClr>
              <a:schemeClr val="tx1">
                <a:lumMod val="25000"/>
              </a:schemeClr>
            </a:extrusionClr>
            <a:contourClr>
              <a:schemeClr val="bg1">
                <a:lumMod val="75000"/>
              </a:schemeClr>
            </a:contourClr>
          </a:sp3d>
        </p:spPr>
      </p:pic>
      <p:sp>
        <p:nvSpPr>
          <p:cNvPr id="4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323279" y="427311"/>
            <a:ext cx="8785225" cy="769441"/>
          </a:xfrm>
          <a:ln w="12700" cap="flat" algn="ctr"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b="1" u="none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Nursery trials</a:t>
            </a:r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770" name="Rectangle 2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251520" y="1916832"/>
            <a:ext cx="4392488" cy="4536504"/>
          </a:xfrm>
          <a:ln w="12700" cap="flat" algn="ctr"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533400" indent="-533400" algn="l">
              <a:lnSpc>
                <a:spcPct val="90000"/>
              </a:lnSpc>
              <a:buClr>
                <a:srgbClr val="FFFF99"/>
              </a:buClr>
              <a:buFont typeface="+mj-lt"/>
              <a:buAutoNum type="arabicPeriod"/>
              <a:defRPr/>
            </a:pPr>
            <a:r>
              <a:rPr lang="en-US" sz="3500" b="1" dirty="0">
                <a:solidFill>
                  <a:srgbClr val="FFFF99"/>
                </a:solidFill>
                <a:latin typeface="Calibri" pitchFamily="34" charset="0"/>
              </a:rPr>
              <a:t>Survival and growth</a:t>
            </a:r>
          </a:p>
          <a:p>
            <a:pPr marL="533400" indent="-533400" algn="l">
              <a:lnSpc>
                <a:spcPct val="90000"/>
              </a:lnSpc>
              <a:buClr>
                <a:srgbClr val="FFFF99"/>
              </a:buClr>
              <a:buFont typeface="+mj-lt"/>
              <a:buAutoNum type="arabicPeriod"/>
              <a:defRPr/>
            </a:pPr>
            <a:r>
              <a:rPr lang="en-US" sz="3500" b="1" dirty="0">
                <a:solidFill>
                  <a:srgbClr val="FFFF99"/>
                </a:solidFill>
                <a:latin typeface="Calibri" pitchFamily="34" charset="0"/>
              </a:rPr>
              <a:t>Shading out weeds</a:t>
            </a:r>
          </a:p>
          <a:p>
            <a:pPr marL="533400" indent="-533400" algn="l">
              <a:lnSpc>
                <a:spcPct val="90000"/>
              </a:lnSpc>
              <a:buClr>
                <a:srgbClr val="FFFF99"/>
              </a:buClr>
              <a:buFont typeface="+mj-lt"/>
              <a:buAutoNum type="arabicPeriod"/>
              <a:defRPr/>
            </a:pPr>
            <a:r>
              <a:rPr lang="en-US" sz="3500" b="1" dirty="0">
                <a:solidFill>
                  <a:srgbClr val="FFFF99"/>
                </a:solidFill>
                <a:latin typeface="Calibri" pitchFamily="34" charset="0"/>
              </a:rPr>
              <a:t>Attractiveness to seed dispersers</a:t>
            </a:r>
          </a:p>
          <a:p>
            <a:pPr marL="533400" indent="-533400" algn="l">
              <a:lnSpc>
                <a:spcPct val="90000"/>
              </a:lnSpc>
              <a:buClr>
                <a:srgbClr val="FFFF99"/>
              </a:buClr>
              <a:buFont typeface="+mj-lt"/>
              <a:buAutoNum type="arabicPeriod"/>
              <a:defRPr/>
            </a:pPr>
            <a:r>
              <a:rPr lang="en-US" sz="3500" b="1" dirty="0">
                <a:solidFill>
                  <a:srgbClr val="FFFF99"/>
                </a:solidFill>
                <a:latin typeface="Calibri" pitchFamily="34" charset="0"/>
              </a:rPr>
              <a:t>Economic productivity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467295" y="476672"/>
            <a:ext cx="8785225" cy="769441"/>
          </a:xfrm>
          <a:ln w="12700" cap="flat" algn="ctr"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b="1" u="none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Field trials</a:t>
            </a:r>
          </a:p>
        </p:txBody>
      </p:sp>
      <p:pic>
        <p:nvPicPr>
          <p:cNvPr id="5" name="Picture 4" descr="Monitoring 0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64546" y="864096"/>
            <a:ext cx="4083918" cy="5445224"/>
          </a:xfrm>
          <a:prstGeom prst="roundRect">
            <a:avLst>
              <a:gd name="adj" fmla="val 11111"/>
            </a:avLst>
          </a:prstGeom>
          <a:ln w="63500" cap="rnd">
            <a:solidFill>
              <a:schemeClr val="bg2"/>
            </a:solidFill>
            <a:prstDash val="solid"/>
          </a:ln>
          <a:effectLst>
            <a:outerShdw blurRad="101600" dist="50800" dir="7200000" sx="104000" sy="1040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hreePt" dir="t">
              <a:rot lat="0" lon="0" rev="19200000"/>
            </a:lightRig>
          </a:scene3d>
          <a:sp3d extrusionH="88900" contourW="50800" prstMaterial="matte">
            <a:bevelT w="165100" prst="coolSlant"/>
            <a:extrusionClr>
              <a:schemeClr val="tx1">
                <a:lumMod val="25000"/>
              </a:schemeClr>
            </a:extrusionClr>
            <a:contourClr>
              <a:schemeClr val="bg1">
                <a:lumMod val="75000"/>
              </a:schemeClr>
            </a:contourClr>
          </a:sp3d>
        </p:spPr>
      </p:pic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forests.ppt">
  <a:themeElements>
    <a:clrScheme name="">
      <a:dk1>
        <a:srgbClr val="438E00"/>
      </a:dk1>
      <a:lt1>
        <a:srgbClr val="A2FFA3"/>
      </a:lt1>
      <a:dk2>
        <a:srgbClr val="387600"/>
      </a:dk2>
      <a:lt2>
        <a:srgbClr val="3365FB"/>
      </a:lt2>
      <a:accent1>
        <a:srgbClr val="00FF00"/>
      </a:accent1>
      <a:accent2>
        <a:srgbClr val="FAFD00"/>
      </a:accent2>
      <a:accent3>
        <a:srgbClr val="AEBDAA"/>
      </a:accent3>
      <a:accent4>
        <a:srgbClr val="8ADA8B"/>
      </a:accent4>
      <a:accent5>
        <a:srgbClr val="AAFFAA"/>
      </a:accent5>
      <a:accent6>
        <a:srgbClr val="E3E500"/>
      </a:accent6>
      <a:hlink>
        <a:srgbClr val="FF5008"/>
      </a:hlink>
      <a:folHlink>
        <a:srgbClr val="A3F25F"/>
      </a:folHlink>
    </a:clrScheme>
    <a:fontScheme name="forests.ppt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th-TH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ook Antiqua" pitchFamily="18" charset="0"/>
            <a:cs typeface="Angsana New" pitchFamily="18" charset="-34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th-TH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ook Antiqua" pitchFamily="18" charset="0"/>
            <a:cs typeface="Angsana New" pitchFamily="18" charset="-34"/>
          </a:defRPr>
        </a:defPPr>
      </a:lstStyle>
    </a:lnDef>
  </a:objectDefaults>
  <a:extraClrSchemeLst>
    <a:extraClrScheme>
      <a:clrScheme name="forests.p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rests.pp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orests.pp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rests.pp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rests.pp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rests.pp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rests.pp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19123</TotalTime>
  <Words>625</Words>
  <Application>Microsoft Office PowerPoint</Application>
  <PresentationFormat>On-screen Show (4:3)</PresentationFormat>
  <Paragraphs>97</Paragraphs>
  <Slides>20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Book Antiqua</vt:lpstr>
      <vt:lpstr>Calibri</vt:lpstr>
      <vt:lpstr>Times New Roman</vt:lpstr>
      <vt:lpstr>forests.ppt</vt:lpstr>
      <vt:lpstr>PowerPoint Presentation</vt:lpstr>
      <vt:lpstr>Two stages of species selection:</vt:lpstr>
      <vt:lpstr>Criteria to aim for….</vt:lpstr>
      <vt:lpstr>Which species to test?</vt:lpstr>
      <vt:lpstr>Preliminary screening – data mining and survey</vt:lpstr>
      <vt:lpstr>Preliminary screening – indigenous local knowledge</vt:lpstr>
      <vt:lpstr>Then use …</vt:lpstr>
      <vt:lpstr>Nursery trials</vt:lpstr>
      <vt:lpstr>Field trials</vt:lpstr>
      <vt:lpstr>Then … </vt:lpstr>
      <vt:lpstr>PowerPoint Presentation</vt:lpstr>
      <vt:lpstr>PowerPoint Presentation</vt:lpstr>
      <vt:lpstr>Adaptive Management</vt:lpstr>
      <vt:lpstr>PowerPoint Presentation</vt:lpstr>
      <vt:lpstr>PowerPoint Presentation</vt:lpstr>
      <vt:lpstr>PowerPoint Presentation</vt:lpstr>
      <vt:lpstr>What to do next?</vt:lpstr>
      <vt:lpstr>If you need further help</vt:lpstr>
      <vt:lpstr>GOOD LUCK!!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Forest Restoration Research Unit</dc:title>
  <dc:creator>Steve</dc:creator>
  <cp:lastModifiedBy>Stephen Elliott</cp:lastModifiedBy>
  <cp:revision>345</cp:revision>
  <dcterms:modified xsi:type="dcterms:W3CDTF">2022-11-06T13:57:27Z</dcterms:modified>
</cp:coreProperties>
</file>