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82" r:id="rId2"/>
  </p:sldMasterIdLst>
  <p:notesMasterIdLst>
    <p:notesMasterId r:id="rId19"/>
  </p:notesMasterIdLst>
  <p:handoutMasterIdLst>
    <p:handoutMasterId r:id="rId20"/>
  </p:handoutMasterIdLst>
  <p:sldIdLst>
    <p:sldId id="1140" r:id="rId3"/>
    <p:sldId id="1141" r:id="rId4"/>
    <p:sldId id="1142" r:id="rId5"/>
    <p:sldId id="1143" r:id="rId6"/>
    <p:sldId id="1144" r:id="rId7"/>
    <p:sldId id="1145" r:id="rId8"/>
    <p:sldId id="1146" r:id="rId9"/>
    <p:sldId id="1154" r:id="rId10"/>
    <p:sldId id="1148" r:id="rId11"/>
    <p:sldId id="1149" r:id="rId12"/>
    <p:sldId id="1151" r:id="rId13"/>
    <p:sldId id="1153" r:id="rId14"/>
    <p:sldId id="1256" r:id="rId15"/>
    <p:sldId id="1150" r:id="rId16"/>
    <p:sldId id="1257" r:id="rId17"/>
    <p:sldId id="1253" r:id="rId18"/>
  </p:sldIdLst>
  <p:sldSz cx="12192000" cy="6858000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FF66"/>
    <a:srgbClr val="66FFFF"/>
    <a:srgbClr val="66CCFF"/>
    <a:srgbClr val="CAFED4"/>
    <a:srgbClr val="FFCC00"/>
    <a:srgbClr val="FFFF99"/>
    <a:srgbClr val="6699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53" autoAdjust="0"/>
    <p:restoredTop sz="94342" autoAdjust="0"/>
  </p:normalViewPr>
  <p:slideViewPr>
    <p:cSldViewPr>
      <p:cViewPr varScale="1">
        <p:scale>
          <a:sx n="75" d="100"/>
          <a:sy n="75" d="100"/>
        </p:scale>
        <p:origin x="754" y="5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8" d="100"/>
          <a:sy n="38" d="100"/>
        </p:scale>
        <p:origin x="-924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h-TH"/>
          </a:p>
        </p:txBody>
      </p:sp>
      <p:sp>
        <p:nvSpPr>
          <p:cNvPr id="4823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h-TH"/>
          </a:p>
        </p:txBody>
      </p:sp>
      <p:sp>
        <p:nvSpPr>
          <p:cNvPr id="4823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h-TH"/>
          </a:p>
        </p:txBody>
      </p:sp>
      <p:sp>
        <p:nvSpPr>
          <p:cNvPr id="4823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742B650-FC82-4277-B2EF-1E3E132AF820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th-TH"/>
          </a:p>
        </p:txBody>
      </p:sp>
      <p:sp>
        <p:nvSpPr>
          <p:cNvPr id="3594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th-TH"/>
          </a:p>
        </p:txBody>
      </p:sp>
      <p:sp>
        <p:nvSpPr>
          <p:cNvPr id="3594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594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Click to edit Master text styles</a:t>
            </a:r>
          </a:p>
          <a:p>
            <a:pPr lvl="1"/>
            <a:r>
              <a:rPr lang="th-TH"/>
              <a:t>Second level</a:t>
            </a:r>
          </a:p>
          <a:p>
            <a:pPr lvl="2"/>
            <a:r>
              <a:rPr lang="th-TH"/>
              <a:t>Third level</a:t>
            </a:r>
          </a:p>
          <a:p>
            <a:pPr lvl="3"/>
            <a:r>
              <a:rPr lang="th-TH"/>
              <a:t>Fourth level</a:t>
            </a:r>
          </a:p>
          <a:p>
            <a:pPr lvl="4"/>
            <a:r>
              <a:rPr lang="th-TH"/>
              <a:t>Fifth level</a:t>
            </a:r>
          </a:p>
        </p:txBody>
      </p:sp>
      <p:sp>
        <p:nvSpPr>
          <p:cNvPr id="3594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th-TH"/>
          </a:p>
        </p:txBody>
      </p:sp>
      <p:sp>
        <p:nvSpPr>
          <p:cNvPr id="3594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32534D59-A55D-4EE3-8936-E0160B10A76F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4175" y="852488"/>
            <a:ext cx="6089650" cy="3425825"/>
          </a:xfrm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ln w="9525"/>
        </p:spPr>
        <p:txBody>
          <a:bodyPr/>
          <a:lstStyle/>
          <a:p>
            <a:pPr>
              <a:defRPr/>
            </a:pPr>
            <a:endParaRPr lang="en-US" dirty="0">
              <a:latin typeface="+mj-lt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44905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40247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856304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51256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534D59-A55D-4EE3-8936-E0160B10A76F}" type="slidenum">
              <a:rPr lang="en-US" smtClean="0"/>
              <a:pPr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55478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3950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369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en-GB" sz="4400" b="1" u="none" kern="1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32262390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en-GB" sz="4400" b="1" u="none" kern="1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7599305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en-GB" sz="4400" b="1" u="none" kern="1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4823804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784257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979952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en-GB" sz="4400" b="1" u="none" kern="1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  <a:lvl6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6pPr>
            <a:lvl7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7pPr>
            <a:lvl8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8pPr>
            <a:lvl9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4"/>
            <a:r>
              <a:rPr lang="en-US" dirty="0"/>
              <a:t>Edit Master text styles</a:t>
            </a:r>
          </a:p>
          <a:p>
            <a:pPr lvl="5"/>
            <a:r>
              <a:rPr lang="en-US" dirty="0"/>
              <a:t>Second level</a:t>
            </a:r>
          </a:p>
          <a:p>
            <a:pPr lvl="6"/>
            <a:r>
              <a:rPr lang="en-US" dirty="0"/>
              <a:t>Third level</a:t>
            </a:r>
          </a:p>
          <a:p>
            <a:pPr lvl="7"/>
            <a:r>
              <a:rPr lang="en-US" dirty="0"/>
              <a:t>Fourth level</a:t>
            </a:r>
          </a:p>
          <a:p>
            <a:pPr lvl="8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119486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4812245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lang="en-GB" sz="2800" b="1" u="none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0107" y="2060848"/>
            <a:ext cx="10515600" cy="4351338"/>
          </a:xfrm>
          <a:prstGeom prst="rect">
            <a:avLst/>
          </a:prstGeom>
        </p:spPr>
        <p:txBody>
          <a:bodyPr vert="eaVert"/>
          <a:lstStyle>
            <a:lvl1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5537975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en-GB" sz="4400" b="1" u="none" kern="1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>
            <a:lvl1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3379402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>
            <a:lvl1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>
            <a:lvl1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4527426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b="1" u="none"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defRPr b="1" u="none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defRPr>
            </a:lvl1pPr>
            <a:lvl2pPr>
              <a:defRPr b="1" u="none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defRPr>
            </a:lvl2pPr>
            <a:lvl3pPr>
              <a:defRPr b="1" u="none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defRPr>
            </a:lvl3pPr>
            <a:lvl4pPr>
              <a:defRPr b="1" u="none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defRPr>
            </a:lvl4pPr>
            <a:lvl5pPr>
              <a:defRPr b="1" u="none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87958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  <a:prstGeom prst="rect">
            <a:avLst/>
          </a:prstGeom>
        </p:spPr>
        <p:txBody>
          <a:bodyPr/>
          <a:lstStyle>
            <a:lvl1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6829692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>
            <a:lvl1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825626"/>
            <a:ext cx="5156200" cy="2098675"/>
          </a:xfrm>
          <a:prstGeom prst="rect">
            <a:avLst/>
          </a:prstGeom>
        </p:spPr>
        <p:txBody>
          <a:bodyPr/>
          <a:lstStyle>
            <a:lvl1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4076701"/>
            <a:ext cx="5156200" cy="2100263"/>
          </a:xfrm>
          <a:prstGeom prst="rect">
            <a:avLst/>
          </a:prstGeom>
        </p:spPr>
        <p:txBody>
          <a:bodyPr/>
          <a:lstStyle>
            <a:lvl1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046170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>
            <a:lvl1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825626"/>
            <a:ext cx="5156200" cy="2098675"/>
          </a:xfrm>
          <a:prstGeom prst="rect">
            <a:avLst/>
          </a:prstGeom>
        </p:spPr>
        <p:txBody>
          <a:bodyPr/>
          <a:lstStyle>
            <a:lvl1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4076701"/>
            <a:ext cx="5156200" cy="2100263"/>
          </a:xfrm>
          <a:prstGeom prst="rect">
            <a:avLst/>
          </a:prstGeom>
        </p:spPr>
        <p:txBody>
          <a:bodyPr/>
          <a:lstStyle>
            <a:lvl1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4808003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buClr>
                <a:srgbClr val="FFFF99"/>
              </a:buClr>
              <a:buFont typeface="Wingdings" pitchFamily="2" charset="2"/>
              <a:buChar char="Ø"/>
              <a:defRPr sz="36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1pPr>
            <a:lvl2pPr>
              <a:buClr>
                <a:srgbClr val="FFFF99"/>
              </a:buClr>
              <a:buFont typeface="Wingdings" pitchFamily="2" charset="2"/>
              <a:buChar char="Ø"/>
              <a:defRPr sz="32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2pPr>
            <a:lvl3pPr>
              <a:buClr>
                <a:srgbClr val="FFFF99"/>
              </a:buClr>
              <a:buFont typeface="Wingdings" pitchFamily="2" charset="2"/>
              <a:buChar char="Ø"/>
              <a:defRPr sz="28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3pPr>
            <a:lvl4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4pPr>
            <a:lvl5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8611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0713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031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buClr>
                <a:srgbClr val="FFFF99"/>
              </a:buClr>
              <a:buFont typeface="Wingdings" pitchFamily="2" charset="2"/>
              <a:buChar char="Ø"/>
              <a:defRPr sz="36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1pPr>
            <a:lvl2pPr>
              <a:buClr>
                <a:srgbClr val="FFFF99"/>
              </a:buClr>
              <a:buFont typeface="Wingdings" pitchFamily="2" charset="2"/>
              <a:buChar char="Ø"/>
              <a:defRPr sz="32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2pPr>
            <a:lvl3pPr>
              <a:buClr>
                <a:srgbClr val="FFFF99"/>
              </a:buClr>
              <a:buFont typeface="Wingdings" pitchFamily="2" charset="2"/>
              <a:buChar char="Ø"/>
              <a:defRPr sz="28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3pPr>
            <a:lvl4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4pPr>
            <a:lvl5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530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buClr>
                <a:srgbClr val="FFFF99"/>
              </a:buClr>
              <a:buFont typeface="Wingdings" pitchFamily="2" charset="2"/>
              <a:buChar char="Ø"/>
              <a:defRPr sz="36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1pPr>
            <a:lvl2pPr>
              <a:buClr>
                <a:srgbClr val="FFFF99"/>
              </a:buClr>
              <a:buFont typeface="Wingdings" pitchFamily="2" charset="2"/>
              <a:buChar char="Ø"/>
              <a:defRPr sz="32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2pPr>
            <a:lvl3pPr>
              <a:buClr>
                <a:srgbClr val="FFFF99"/>
              </a:buClr>
              <a:buFont typeface="Wingdings" pitchFamily="2" charset="2"/>
              <a:buChar char="Ø"/>
              <a:defRPr sz="28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3pPr>
            <a:lvl4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4pPr>
            <a:lvl5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7292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buClr>
                <a:srgbClr val="FFFF99"/>
              </a:buClr>
              <a:buFont typeface="Wingdings" pitchFamily="2" charset="2"/>
              <a:buChar char="Ø"/>
              <a:defRPr sz="36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1pPr>
            <a:lvl2pPr>
              <a:buClr>
                <a:srgbClr val="FFFF99"/>
              </a:buClr>
              <a:buFont typeface="Wingdings" pitchFamily="2" charset="2"/>
              <a:buChar char="Ø"/>
              <a:defRPr sz="32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2pPr>
            <a:lvl3pPr>
              <a:buClr>
                <a:srgbClr val="FFFF99"/>
              </a:buClr>
              <a:buFont typeface="Wingdings" pitchFamily="2" charset="2"/>
              <a:buChar char="Ø"/>
              <a:defRPr sz="28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3pPr>
            <a:lvl4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4pPr>
            <a:lvl5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7988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lang="en-US" sz="4400" b="1" u="none" kern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1381232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en-GB" sz="4400" b="1" u="none" kern="1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80071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shade val="32941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770974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31000">
              <a:srgbClr val="145C0C">
                <a:lumMod val="70000"/>
              </a:srgbClr>
            </a:gs>
            <a:gs pos="50000">
              <a:srgbClr val="0A6219"/>
            </a:gs>
            <a:gs pos="70000">
              <a:srgbClr val="145C0C">
                <a:lumMod val="70000"/>
              </a:srgbClr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515354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u="sng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anose="0204060205030503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anose="0204060205030503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anose="0204060205030503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anose="02040602050305030304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anose="02040602050305030304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anose="02040602050305030304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anose="02040602050305030304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anose="0204060205030503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forru.org/advice/rapid-site-assessment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opbox.com/s/wtj2uesmv3s7gf8/PLANTING%20COST%20CALCULATION%20SPREADSHEET%20THB%20AND%20USD%20to%20RECOFTC.xlsx?dl=0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opbox.com/s/wtj2uesmv3s7gf8/PLANTING%20COST%20CALCULATION%20SPREADSHEET%20THB%20AND%20USD%20to%20RECOFTC.xlsx?dl=0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orru.org/" TargetMode="External"/><Relationship Id="rId7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Text Box 2"/>
          <p:cNvSpPr txBox="1">
            <a:spLocks noChangeArrowheads="1"/>
          </p:cNvSpPr>
          <p:nvPr/>
        </p:nvSpPr>
        <p:spPr bwMode="auto">
          <a:xfrm>
            <a:off x="0" y="1777997"/>
            <a:ext cx="12192000" cy="144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small" spc="0" normalizeH="0" baseline="0" noProof="0" dirty="0">
                <a:ln>
                  <a:noFill/>
                </a:ln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Managing Logistics</a:t>
            </a:r>
            <a:endParaRPr kumimoji="0" lang="en-US" sz="3600" b="1" i="0" u="none" strike="noStrike" kern="1200" cap="small" spc="0" normalizeH="0" baseline="0" noProof="0" dirty="0">
              <a:ln>
                <a:noFill/>
              </a:ln>
              <a:solidFill>
                <a:srgbClr val="FAFD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281298" y="178818"/>
            <a:ext cx="5931584" cy="701731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268288" marR="0" lvl="0" indent="-268288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00FF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Website: www.forru.org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FF00">
                  <a:lumMod val="20000"/>
                  <a:lumOff val="8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390457" y="254809"/>
            <a:ext cx="17823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A2FFA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Forru Cmu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5469" t="6319" r="12935" b="17874"/>
          <a:stretch/>
        </p:blipFill>
        <p:spPr>
          <a:xfrm>
            <a:off x="9613131" y="216087"/>
            <a:ext cx="600664" cy="6006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3209EF-5A49-C0E8-7399-C01707610B5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9365" r="4741"/>
          <a:stretch/>
        </p:blipFill>
        <p:spPr>
          <a:xfrm>
            <a:off x="236424" y="5004826"/>
            <a:ext cx="2475200" cy="1620927"/>
          </a:xfrm>
          <a:prstGeom prst="rect">
            <a:avLst/>
          </a:prstGeom>
        </p:spPr>
      </p:pic>
      <p:sp>
        <p:nvSpPr>
          <p:cNvPr id="10" name="Text Box 4">
            <a:extLst>
              <a:ext uri="{FF2B5EF4-FFF2-40B4-BE49-F238E27FC236}">
                <a16:creationId xmlns:a16="http://schemas.microsoft.com/office/drawing/2014/main" id="{0C675365-5B4C-12EE-01FA-DC7A84C2F1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1664" y="5004826"/>
            <a:ext cx="5021041" cy="15696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The Forest Restoration Research Unit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Biology Department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Faculty of Science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Chiang Mai University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6EF6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53C9C2-0853-16DC-04D5-A5235A6C4ACF}"/>
              </a:ext>
            </a:extLst>
          </p:cNvPr>
          <p:cNvSpPr txBox="1"/>
          <p:nvPr/>
        </p:nvSpPr>
        <p:spPr>
          <a:xfrm>
            <a:off x="-3656" y="3582011"/>
            <a:ext cx="1219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4000" i="1" cap="small" dirty="0">
                <a:solidFill>
                  <a:srgbClr val="E3E5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+mn-cs"/>
              </a:rPr>
              <a:t>Dia Shannon &amp; </a:t>
            </a:r>
            <a:r>
              <a:rPr kumimoji="0" lang="en-US" sz="4000" b="1" i="1" u="none" strike="noStrike" kern="1200" cap="small" spc="0" normalizeH="0" baseline="0" noProof="0" dirty="0">
                <a:ln>
                  <a:noFill/>
                </a:ln>
                <a:solidFill>
                  <a:srgbClr val="E3E5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Stephen Elliott </a:t>
            </a:r>
          </a:p>
        </p:txBody>
      </p:sp>
    </p:spTree>
    <p:extLst>
      <p:ext uri="{BB962C8B-B14F-4D97-AF65-F5344CB8AC3E}">
        <p14:creationId xmlns:p14="http://schemas.microsoft.com/office/powerpoint/2010/main" val="2763258313"/>
      </p:ext>
    </p:extLst>
  </p:cSld>
  <p:clrMapOvr>
    <a:masterClrMapping/>
  </p:clrMapOvr>
  <p:transition advTm="256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9A00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99A00"/>
                                      </p:to>
                                    </p:animClr>
                                    <p:set>
                                      <p:cBhvr>
                                        <p:cTn id="8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3314F3-CE03-44FB-A257-18ECE585BB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692" y="1337380"/>
            <a:ext cx="11640616" cy="418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3648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00EFD3C-4F50-45AA-89B3-0CE649BE9F6E}"/>
              </a:ext>
            </a:extLst>
          </p:cNvPr>
          <p:cNvSpPr txBox="1"/>
          <p:nvPr/>
        </p:nvSpPr>
        <p:spPr>
          <a:xfrm>
            <a:off x="213256" y="4005064"/>
            <a:ext cx="5234672" cy="2336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105000"/>
              </a:lnSpc>
              <a:spcBef>
                <a:spcPct val="20000"/>
              </a:spcBef>
              <a:buClr>
                <a:schemeClr val="tx1"/>
              </a:buClr>
              <a:buSzPct val="100000"/>
              <a:buChar char="•"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Perform a participatory rapid site assessment (RSA), to determine the balance. Instructions: </a:t>
            </a:r>
            <a:r>
              <a:rPr lang="en-US" dirty="0">
                <a:hlinkClick r:id="rId2"/>
              </a:rPr>
              <a:t>FORRU - Rapid site assessment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Angsana New" panose="02020603050405020304" pitchFamily="18" charset="-3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E9DBBA-CD68-4FE8-B45E-69EF6FF5C668}"/>
              </a:ext>
            </a:extLst>
          </p:cNvPr>
          <p:cNvSpPr txBox="1"/>
          <p:nvPr/>
        </p:nvSpPr>
        <p:spPr>
          <a:xfrm>
            <a:off x="0" y="109229"/>
            <a:ext cx="12192000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Collaborative Costing: </a:t>
            </a:r>
          </a:p>
          <a:p>
            <a:pPr algn="ctr"/>
            <a:r>
              <a:rPr lang="en-US" sz="44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starts with a rapid site assessment </a:t>
            </a:r>
            <a:endParaRPr lang="en-US" sz="900" dirty="0">
              <a:solidFill>
                <a:schemeClr val="accent6">
                  <a:lumMod val="20000"/>
                  <a:lumOff val="80000"/>
                </a:schemeClr>
              </a:solidFill>
              <a:effectLst/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035684-B345-4930-936A-221B3D4A7F1A}"/>
              </a:ext>
            </a:extLst>
          </p:cNvPr>
          <p:cNvSpPr txBox="1"/>
          <p:nvPr/>
        </p:nvSpPr>
        <p:spPr>
          <a:xfrm>
            <a:off x="286360" y="1913197"/>
            <a:ext cx="5327576" cy="1883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105000"/>
              </a:lnSpc>
              <a:spcBef>
                <a:spcPct val="20000"/>
              </a:spcBef>
              <a:buClr>
                <a:schemeClr val="tx1"/>
              </a:buClr>
              <a:buSzPct val="100000"/>
              <a:buChar char="•"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Budget depends primarily on balance between assisted natural regeneration (cheap) and tree planting (expensive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Angsana New" panose="02020603050405020304" pitchFamily="18" charset="-34"/>
              </a:rPr>
              <a:t>).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9388E7A-2D72-486D-8BF5-B0AA4446B8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8837" y="1844824"/>
            <a:ext cx="6309907" cy="471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312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!!Picture 3">
            <a:extLst>
              <a:ext uri="{FF2B5EF4-FFF2-40B4-BE49-F238E27FC236}">
                <a16:creationId xmlns:a16="http://schemas.microsoft.com/office/drawing/2014/main" id="{39B0BA31-E36A-4A14-BDE2-5601D6F2B0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04497"/>
            <a:ext cx="10513168" cy="639285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3B4F2C2-47B6-4712-A1CF-7AE85AEC23F9}"/>
              </a:ext>
            </a:extLst>
          </p:cNvPr>
          <p:cNvSpPr/>
          <p:nvPr/>
        </p:nvSpPr>
        <p:spPr bwMode="auto">
          <a:xfrm>
            <a:off x="10560496" y="5489157"/>
            <a:ext cx="864096" cy="360040"/>
          </a:xfrm>
          <a:prstGeom prst="rect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7042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2"/>
          <a:stretch/>
        </p:blipFill>
        <p:spPr>
          <a:xfrm>
            <a:off x="533163" y="0"/>
            <a:ext cx="11125673" cy="6858000"/>
          </a:xfrm>
          <a:prstGeom prst="rect">
            <a:avLst/>
          </a:prstGeom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3444043" y="116632"/>
            <a:ext cx="5303912" cy="769441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en-US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Collaborative Costing</a:t>
            </a:r>
            <a:endParaRPr lang="th-TH" sz="4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2089091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5B3737A-88F6-4B10-89CC-0C2665E0A8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97424"/>
          </a:xfrm>
          <a:prstGeom prst="rect">
            <a:avLst/>
          </a:prstGeom>
        </p:spPr>
      </p:pic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55C82CB3-4CAA-416E-8687-E51D92E06B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4392" y="404664"/>
            <a:ext cx="2408129" cy="241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8509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F2A333B-4FC1-48EA-B513-70ECF9958B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7616"/>
            <a:ext cx="12504407" cy="6875616"/>
          </a:xfrm>
          <a:prstGeom prst="rect">
            <a:avLst/>
          </a:prstGeom>
        </p:spPr>
      </p:pic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55C82CB3-4CAA-416E-8687-E51D92E06B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376" y="3861048"/>
            <a:ext cx="1794521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430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44663" y="5013176"/>
            <a:ext cx="6887441" cy="131112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342900" indent="-342900"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US" sz="44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FORRU - CMU </a:t>
            </a:r>
          </a:p>
          <a:p>
            <a:pPr marL="342900" indent="-342900"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GB" sz="44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Thank you for listening</a:t>
            </a:r>
            <a:r>
              <a:rPr lang="en-GB" sz="3200" b="1" kern="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144663" y="188640"/>
            <a:ext cx="6887441" cy="131112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9874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b="1" kern="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Website: </a:t>
            </a:r>
            <a:r>
              <a:rPr lang="en-GB" sz="4400" b="1" kern="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www.forru.org</a:t>
            </a:r>
            <a:endParaRPr lang="en-GB" b="1" kern="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marL="9874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b="1" kern="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Facebook: Forru Cmu </a:t>
            </a:r>
            <a:endParaRPr lang="en-US" sz="4400" b="1" kern="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21" y="188639"/>
            <a:ext cx="4871216" cy="6558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8" name="AutoShape 2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0900" name="AutoShape 4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0902" name="AutoShape 6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pic>
        <p:nvPicPr>
          <p:cNvPr id="80903" name="Picture 7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60" y="640085"/>
            <a:ext cx="720079" cy="72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FCA7816-4862-3B14-47D2-11BDA459AA0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9365" r="4741"/>
          <a:stretch/>
        </p:blipFill>
        <p:spPr>
          <a:xfrm>
            <a:off x="1355937" y="1804907"/>
            <a:ext cx="4349325" cy="284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633382"/>
      </p:ext>
    </p:extLst>
  </p:cSld>
  <p:clrMapOvr>
    <a:masterClrMapping/>
  </p:clrMapOvr>
  <p:transition advTm="23857"/>
  <p:extLst>
    <p:ext uri="{3A86A75C-4F4B-4683-9AE1-C65F6400EC91}">
      <p14:laserTraceLst xmlns:p14="http://schemas.microsoft.com/office/powerpoint/2010/main">
        <p14:tracePtLst>
          <p14:tracePt t="2291" x="9018588" y="5795963"/>
          <p14:tracePt t="2308" x="8850313" y="5473700"/>
          <p14:tracePt t="2326" x="8599488" y="5187950"/>
          <p14:tracePt t="2342" x="8331200" y="4857750"/>
          <p14:tracePt t="2359" x="8161338" y="4625975"/>
          <p14:tracePt t="2379" x="7885113" y="4090988"/>
          <p14:tracePt t="2393" x="7813675" y="3813175"/>
          <p14:tracePt t="2410" x="7769225" y="3517900"/>
          <p14:tracePt t="2426" x="7732713" y="3278188"/>
          <p14:tracePt t="2442" x="7732713" y="3170238"/>
          <p14:tracePt t="2459" x="7732713" y="3125788"/>
          <p14:tracePt t="2476" x="7707313" y="3027363"/>
          <p14:tracePt t="2493" x="7697788" y="2982913"/>
          <p14:tracePt t="2510" x="7688263" y="2946400"/>
          <p14:tracePt t="2543" x="7688263" y="2928938"/>
          <p14:tracePt t="2561" x="7688263" y="2911475"/>
          <p14:tracePt t="2586" x="7661275" y="2857500"/>
          <p14:tracePt t="2595" x="7581900" y="2660650"/>
          <p14:tracePt t="2612" x="7581900" y="2473325"/>
          <p14:tracePt t="2627" x="7599363" y="2312988"/>
          <p14:tracePt t="2651" x="7554913" y="2116138"/>
          <p14:tracePt t="2674" x="7278688" y="1857375"/>
          <p14:tracePt t="2681" x="6929438" y="1581150"/>
          <p14:tracePt t="2694" x="6626225" y="1374775"/>
          <p14:tracePt t="2711" x="6242050" y="1143000"/>
          <p14:tracePt t="2730" x="6170613" y="1089025"/>
          <p14:tracePt t="2745" x="6153150" y="1062038"/>
          <p14:tracePt t="2761" x="6108700" y="1044575"/>
          <p14:tracePt t="2778" x="6089650" y="1036638"/>
          <p14:tracePt t="2794" x="6018213" y="1000125"/>
          <p14:tracePt t="2811" x="5921375" y="965200"/>
          <p14:tracePt t="2828" x="5867400" y="955675"/>
          <p14:tracePt t="2845" x="5795963" y="928688"/>
          <p14:tracePt t="2862" x="5670550" y="893763"/>
          <p14:tracePt t="2879" x="5367338" y="795338"/>
          <p14:tracePt t="2895" x="5214938" y="741363"/>
          <p14:tracePt t="2913" x="4786313" y="660400"/>
          <p14:tracePt t="2930" x="4598988" y="633413"/>
          <p14:tracePt t="2945" x="4483100" y="598488"/>
          <p14:tracePt t="2962" x="4286250" y="571500"/>
          <p14:tracePt t="2978" x="4160838" y="554038"/>
          <p14:tracePt t="2995" x="4089400" y="554038"/>
          <p14:tracePt t="3012" x="4027488" y="544513"/>
          <p14:tracePt t="3029" x="4017963" y="544513"/>
          <p14:tracePt t="3049" x="3884613" y="500063"/>
          <p14:tracePt t="3066" x="3795713" y="465138"/>
          <p14:tracePt t="3083" x="3652838" y="411163"/>
          <p14:tracePt t="3097" x="3517900" y="366713"/>
          <p14:tracePt t="3114" x="3357563" y="322263"/>
          <p14:tracePt t="3130" x="3187700" y="303213"/>
          <p14:tracePt t="3147" x="3044825" y="295275"/>
          <p14:tracePt t="3163" x="2938463" y="295275"/>
          <p14:tracePt t="3180" x="2822575" y="285750"/>
          <p14:tracePt t="3197" x="2714625" y="285750"/>
          <p14:tracePt t="3213" x="2670175" y="285750"/>
          <p14:tracePt t="3230" x="2482850" y="285750"/>
          <p14:tracePt t="3247" x="2339975" y="285750"/>
          <p14:tracePt t="3265" x="2017713" y="268288"/>
          <p14:tracePt t="3283" x="1847850" y="268288"/>
          <p14:tracePt t="3297" x="1714500" y="268288"/>
          <p14:tracePt t="3314" x="1589088" y="268288"/>
          <p14:tracePt t="3332" x="1536700" y="268288"/>
          <p14:tracePt t="3348" x="1517650" y="285750"/>
          <p14:tracePt t="3364" x="1500188" y="295275"/>
          <p14:tracePt t="3381" x="1490663" y="303213"/>
          <p14:tracePt t="3398" x="1482725" y="312738"/>
          <p14:tracePt t="3414" x="1455738" y="330200"/>
          <p14:tracePt t="3431" x="1411288" y="347663"/>
          <p14:tracePt t="3450" x="1312863" y="446088"/>
          <p14:tracePt t="3466" x="1258888" y="473075"/>
          <p14:tracePt t="3482" x="1187450" y="536575"/>
          <p14:tracePt t="3499" x="1125538" y="581025"/>
          <p14:tracePt t="3515" x="1081088" y="642938"/>
          <p14:tracePt t="3532" x="1062038" y="669925"/>
          <p14:tracePt t="3549" x="1054100" y="696913"/>
          <p14:tracePt t="3566" x="1044575" y="704850"/>
          <p14:tracePt t="3582" x="1036638" y="731838"/>
          <p14:tracePt t="3599" x="1027113" y="750888"/>
          <p14:tracePt t="3616" x="1017588" y="776288"/>
          <p14:tracePt t="3634" x="1000125" y="812800"/>
          <p14:tracePt t="3650" x="973138" y="830263"/>
          <p14:tracePt t="3666" x="965200" y="874713"/>
          <p14:tracePt t="3683" x="946150" y="901700"/>
          <p14:tracePt t="3699" x="938213" y="946150"/>
          <p14:tracePt t="3716" x="928688" y="973138"/>
          <p14:tracePt t="3733" x="911225" y="1027113"/>
          <p14:tracePt t="3753" x="901700" y="1098550"/>
          <p14:tracePt t="3767" x="901700" y="1108075"/>
          <p14:tracePt t="3784" x="901700" y="1125538"/>
          <p14:tracePt t="3802" x="901700" y="1160463"/>
          <p14:tracePt t="3817" x="911225" y="1196975"/>
          <p14:tracePt t="3834" x="911225" y="1214438"/>
          <p14:tracePt t="3850" x="938213" y="1250950"/>
          <p14:tracePt t="3867" x="946150" y="1295400"/>
          <p14:tracePt t="3883" x="973138" y="1322388"/>
          <p14:tracePt t="3900" x="1009650" y="1357313"/>
          <p14:tracePt t="3917" x="1062038" y="1401763"/>
          <p14:tracePt t="3934" x="1108075" y="1446213"/>
          <p14:tracePt t="3951" x="1160463" y="1465263"/>
          <p14:tracePt t="3970" x="1241425" y="1500188"/>
          <p14:tracePt t="3986" x="1312863" y="1517650"/>
          <p14:tracePt t="4001" x="1374775" y="1544638"/>
          <p14:tracePt t="4019" x="1411288" y="1554163"/>
          <p14:tracePt t="4035" x="1527175" y="1581150"/>
          <p14:tracePt t="4051" x="1643063" y="1608138"/>
          <p14:tracePt t="4068" x="1795463" y="1625600"/>
          <p14:tracePt t="4085" x="1928813" y="1652588"/>
          <p14:tracePt t="4102" x="2054225" y="1660525"/>
          <p14:tracePt t="4118" x="2116138" y="1660525"/>
          <p14:tracePt t="4135" x="2232025" y="1660525"/>
          <p14:tracePt t="4153" x="2330450" y="1652588"/>
          <p14:tracePt t="4171" x="2465388" y="1643063"/>
          <p14:tracePt t="4187" x="2509838" y="1643063"/>
          <p14:tracePt t="4202" x="2598738" y="1643063"/>
          <p14:tracePt t="4219" x="2670175" y="1633538"/>
          <p14:tracePt t="4235" x="2751138" y="1608138"/>
          <p14:tracePt t="4253" x="2803525" y="1608138"/>
          <p14:tracePt t="4272" x="2874963" y="1608138"/>
          <p14:tracePt t="4286" x="2901950" y="1608138"/>
          <p14:tracePt t="4303" x="2938463" y="1608138"/>
          <p14:tracePt t="4322" x="2965450" y="1608138"/>
          <p14:tracePt t="4338" x="3017838" y="1608138"/>
          <p14:tracePt t="4354" x="3062288" y="1608138"/>
          <p14:tracePt t="4370" x="3143250" y="1608138"/>
          <p14:tracePt t="4386" x="3224213" y="1598613"/>
          <p14:tracePt t="4404" x="3303588" y="1598613"/>
          <p14:tracePt t="4420" x="3357563" y="1598613"/>
          <p14:tracePt t="4437" x="3367088" y="1598613"/>
          <p14:tracePt t="4470" x="3402013" y="1598613"/>
          <p14:tracePt t="4487" x="3429000" y="1598613"/>
          <p14:tracePt t="4506" x="3482975" y="1589088"/>
          <p14:tracePt t="4520" x="3500438" y="1581150"/>
          <p14:tracePt t="4538" x="3544888" y="1554163"/>
          <p14:tracePt t="4554" x="3562350" y="1544638"/>
          <p14:tracePt t="4571" x="3616325" y="1509713"/>
          <p14:tracePt t="4588" x="3652838" y="1500188"/>
          <p14:tracePt t="4604" x="3697288" y="1473200"/>
          <p14:tracePt t="4621" x="3705225" y="1473200"/>
          <p14:tracePt t="4658" x="3724275" y="1446213"/>
          <p14:tracePt t="4672" x="3751263" y="1438275"/>
          <p14:tracePt t="4688" x="3759200" y="1438275"/>
          <p14:tracePt t="4706" x="3776663" y="1411288"/>
          <p14:tracePt t="4722" x="3795713" y="1384300"/>
          <p14:tracePt t="4739" x="3840163" y="1330325"/>
          <p14:tracePt t="4755" x="3857625" y="1295400"/>
          <p14:tracePt t="4775" x="3875088" y="1268413"/>
          <p14:tracePt t="4789" x="3884613" y="1258888"/>
          <p14:tracePt t="4805" x="3884613" y="1223963"/>
          <p14:tracePt t="4822" x="3884613" y="1196975"/>
          <p14:tracePt t="4839" x="3884613" y="1169988"/>
          <p14:tracePt t="4856" x="3884613" y="1133475"/>
          <p14:tracePt t="4874" x="3884613" y="1089025"/>
          <p14:tracePt t="4891" x="3884613" y="1036638"/>
          <p14:tracePt t="4907" x="3884613" y="1009650"/>
          <p14:tracePt t="4923" x="3867150" y="990600"/>
          <p14:tracePt t="4941" x="3857625" y="955675"/>
          <p14:tracePt t="4956" x="3848100" y="928688"/>
          <p14:tracePt t="4973" x="3840163" y="919163"/>
          <p14:tracePt t="4990" x="3830638" y="901700"/>
          <p14:tracePt t="5007" x="3830638" y="874713"/>
          <p14:tracePt t="5023" x="3822700" y="866775"/>
          <p14:tracePt t="5058" x="3803650" y="857250"/>
          <p14:tracePt t="5075" x="3776663" y="822325"/>
          <p14:tracePt t="5091" x="3759200" y="803275"/>
          <p14:tracePt t="5107" x="3714750" y="785813"/>
          <p14:tracePt t="5124" x="3687763" y="776288"/>
          <p14:tracePt t="5142" x="3643313" y="758825"/>
          <p14:tracePt t="5158" x="3616325" y="758825"/>
          <p14:tracePt t="5174" x="3598863" y="758825"/>
          <p14:tracePt t="5191" x="3554413" y="741363"/>
          <p14:tracePt t="5209" x="3473450" y="741363"/>
          <p14:tracePt t="5227" x="3394075" y="741363"/>
          <p14:tracePt t="5242" x="3276600" y="714375"/>
          <p14:tracePt t="5258" x="3232150" y="714375"/>
          <p14:tracePt t="5275" x="3152775" y="714375"/>
          <p14:tracePt t="5292" x="3081338" y="714375"/>
          <p14:tracePt t="5308" x="2973388" y="696913"/>
          <p14:tracePt t="5325" x="2874963" y="696913"/>
          <p14:tracePt t="5342" x="2751138" y="687388"/>
          <p14:tracePt t="5359" x="2643188" y="687388"/>
          <p14:tracePt t="5377" x="2562225" y="687388"/>
          <p14:tracePt t="5381" x="2500313" y="687388"/>
          <p14:tracePt t="5393" x="2446338" y="687388"/>
          <p14:tracePt t="5410" x="2339975" y="687388"/>
          <p14:tracePt t="5427" x="2276475" y="687388"/>
          <p14:tracePt t="5443" x="2232025" y="687388"/>
          <p14:tracePt t="5459" x="2214563" y="687388"/>
          <p14:tracePt t="5475" x="2143125" y="687388"/>
          <p14:tracePt t="5492" x="2116138" y="687388"/>
          <p14:tracePt t="5510" x="2017713" y="687388"/>
          <p14:tracePt t="5527" x="1919288" y="687388"/>
          <p14:tracePt t="5543" x="1803400" y="669925"/>
          <p14:tracePt t="5560" x="1714500" y="652463"/>
          <p14:tracePt t="5578" x="1581150" y="652463"/>
          <p14:tracePt t="5595" x="1509713" y="633413"/>
          <p14:tracePt t="5611" x="1455738" y="633413"/>
          <p14:tracePt t="5628" x="1384300" y="633413"/>
          <p14:tracePt t="5643" x="1347788" y="633413"/>
          <p14:tracePt t="5662" x="1322388" y="633413"/>
          <p14:tracePt t="5677" x="1295400" y="633413"/>
          <p14:tracePt t="5694" x="1276350" y="633413"/>
          <p14:tracePt t="5711" x="1231900" y="642938"/>
          <p14:tracePt t="5727" x="1196975" y="660400"/>
          <p14:tracePt t="5744" x="1152525" y="687388"/>
          <p14:tracePt t="5763" x="1116013" y="704850"/>
          <p14:tracePt t="5778" x="1089025" y="714375"/>
          <p14:tracePt t="5795" x="1071563" y="731838"/>
          <p14:tracePt t="5811" x="1062038" y="731838"/>
          <p14:tracePt t="5829" x="1044575" y="758825"/>
          <p14:tracePt t="5846" x="1036638" y="785813"/>
          <p14:tracePt t="5861" x="1027113" y="830263"/>
          <p14:tracePt t="5878" x="1017588" y="884238"/>
          <p14:tracePt t="5883" x="1017588" y="928688"/>
          <p14:tracePt t="5895" x="1017588" y="938213"/>
          <p14:tracePt t="5913" x="1036638" y="1027113"/>
          <p14:tracePt t="5931" x="1054100" y="1081088"/>
          <p14:tracePt t="5948" x="1081088" y="1125538"/>
          <p14:tracePt t="5962" x="1098550" y="1152525"/>
          <p14:tracePt t="5980" x="1108075" y="1169988"/>
          <p14:tracePt t="5995" x="1116013" y="1187450"/>
          <p14:tracePt t="6012" x="1152525" y="1231900"/>
          <p14:tracePt t="6029" x="1179513" y="1250950"/>
          <p14:tracePt t="6045" x="1187450" y="1268413"/>
          <p14:tracePt t="6064" x="1204913" y="1285875"/>
          <p14:tracePt t="6080" x="1231900" y="1312863"/>
          <p14:tracePt t="6097" x="1295400" y="1347788"/>
          <p14:tracePt t="6116" x="1393825" y="1393825"/>
          <p14:tracePt t="6130" x="1465263" y="1428750"/>
          <p14:tracePt t="6146" x="1562100" y="1482725"/>
          <p14:tracePt t="6165" x="1687513" y="1517650"/>
          <p14:tracePt t="6179" x="1857375" y="1544638"/>
          <p14:tracePt t="6196" x="1928813" y="1581150"/>
          <p14:tracePt t="6213" x="2205038" y="1589088"/>
          <p14:tracePt t="6231" x="2295525" y="1608138"/>
          <p14:tracePt t="6247" x="2374900" y="1608138"/>
          <p14:tracePt t="6264" x="2589213" y="1598613"/>
          <p14:tracePt t="6283" x="2768600" y="1598613"/>
          <p14:tracePt t="6299" x="2813050" y="1598613"/>
          <p14:tracePt t="6314" x="2884488" y="1598613"/>
          <p14:tracePt t="6332" x="2901950" y="1589088"/>
          <p14:tracePt t="6347" x="2919413" y="1581150"/>
          <p14:tracePt t="6364" x="2946400" y="1571625"/>
          <p14:tracePt t="6381" x="2990850" y="1554163"/>
          <p14:tracePt t="6387" x="3027363" y="1536700"/>
          <p14:tracePt t="6397" x="3108325" y="1509713"/>
          <p14:tracePt t="6414" x="3170238" y="1509713"/>
          <p14:tracePt t="6431" x="3259138" y="1509713"/>
          <p14:tracePt t="6448" x="3367088" y="1509713"/>
          <p14:tracePt t="6464" x="3402013" y="1517650"/>
          <p14:tracePt t="6482" x="3455988" y="1536700"/>
          <p14:tracePt t="6498" x="3473450" y="1536700"/>
          <p14:tracePt t="6516" x="3490913" y="1536700"/>
          <p14:tracePt t="6533" x="3544888" y="1536700"/>
          <p14:tracePt t="6548" x="3608388" y="1536700"/>
          <p14:tracePt t="6566" x="3643313" y="1536700"/>
          <p14:tracePt t="6599" x="3687763" y="1536700"/>
          <p14:tracePt t="6615" x="3732213" y="1527175"/>
          <p14:tracePt t="6632" x="3759200" y="1517650"/>
          <p14:tracePt t="6650" x="3776663" y="1517650"/>
          <p14:tracePt t="6779" x="3786188" y="1517650"/>
          <p14:tracePt t="6786" x="3795713" y="1517650"/>
          <p14:tracePt t="6818" x="3848100" y="1544638"/>
          <p14:tracePt t="6826" x="3946525" y="1608138"/>
          <p14:tracePt t="6835" x="4017963" y="1643063"/>
          <p14:tracePt t="6851" x="4205288" y="1741488"/>
          <p14:tracePt t="6867" x="4340225" y="1803400"/>
          <p14:tracePt t="6883" x="4510088" y="1928813"/>
          <p14:tracePt t="6900" x="4670425" y="2017713"/>
          <p14:tracePt t="6918" x="4759325" y="2081213"/>
          <p14:tracePt t="6933" x="4830763" y="2125663"/>
          <p14:tracePt t="6951" x="4867275" y="2179638"/>
          <p14:tracePt t="6967" x="4956175" y="2241550"/>
          <p14:tracePt t="6986" x="5099050" y="2312988"/>
          <p14:tracePt t="7004" x="5207000" y="2357438"/>
          <p14:tracePt t="7019" x="5313363" y="2401888"/>
          <p14:tracePt t="7035" x="5340350" y="2411413"/>
          <p14:tracePt t="7052" x="5367338" y="2428875"/>
          <p14:tracePt t="7084" x="5384800" y="2428875"/>
          <p14:tracePt t="7102" x="5402263" y="2428875"/>
          <p14:tracePt t="7119" x="5510213" y="2428875"/>
          <p14:tracePt t="7135" x="5599113" y="2420938"/>
          <p14:tracePt t="7152" x="5867400" y="2420938"/>
          <p14:tracePt t="7168" x="5956300" y="2428875"/>
          <p14:tracePt t="7185" x="6000750" y="2428875"/>
          <p14:tracePt t="7202" x="6054725" y="2438400"/>
          <p14:tracePt t="7237" x="6064250" y="2438400"/>
          <p14:tracePt t="7252" x="6064250" y="2446338"/>
          <p14:tracePt t="7269" x="6072188" y="2465388"/>
          <p14:tracePt t="7286" x="6089650" y="2482850"/>
          <p14:tracePt t="7302" x="6089650" y="2509838"/>
          <p14:tracePt t="7451" x="6072188" y="2482850"/>
          <p14:tracePt t="7459" x="6064250" y="2465388"/>
          <p14:tracePt t="7485" x="6010275" y="2393950"/>
          <p14:tracePt t="7491" x="5946775" y="2322513"/>
          <p14:tracePt t="7505" x="5768975" y="2179638"/>
          <p14:tracePt t="7520" x="5554663" y="2044700"/>
          <p14:tracePt t="7537" x="5143500" y="1795463"/>
          <p14:tracePt t="7555" x="4992688" y="1724025"/>
          <p14:tracePt t="7571" x="4795838" y="1660525"/>
          <p14:tracePt t="7588" x="4518025" y="1571625"/>
          <p14:tracePt t="7604" x="4429125" y="1544638"/>
          <p14:tracePt t="7621" x="4357688" y="1509713"/>
          <p14:tracePt t="7637" x="4340225" y="1509713"/>
          <p14:tracePt t="7654" x="4330700" y="1509713"/>
          <p14:tracePt t="7692" x="4303713" y="1500188"/>
          <p14:tracePt t="7725" x="4214813" y="1465263"/>
          <p14:tracePt t="7739" x="4125913" y="1438275"/>
          <p14:tracePt t="7755" x="3938588" y="1347788"/>
          <p14:tracePt t="7772" x="3697288" y="1250950"/>
          <p14:tracePt t="7788" x="3527425" y="1143000"/>
          <p14:tracePt t="7806" x="3438525" y="1089025"/>
          <p14:tracePt t="7825" x="3394075" y="1062038"/>
          <p14:tracePt t="7883" x="3394075" y="1054100"/>
          <p14:tracePt t="7893" x="3394075" y="1044575"/>
          <p14:tracePt t="7899" x="3384550" y="1044575"/>
          <p14:tracePt t="7909" x="3384550" y="1036638"/>
          <p14:tracePt t="7956" x="3384550" y="1027113"/>
          <p14:tracePt t="7963" x="3384550" y="1017588"/>
          <p14:tracePt t="7972" x="3375025" y="1009650"/>
          <p14:tracePt t="7989" x="3375025" y="990600"/>
          <p14:tracePt t="8693" x="3384550" y="990600"/>
          <p14:tracePt t="8716" x="3394075" y="990600"/>
          <p14:tracePt t="8733" x="3402013" y="990600"/>
          <p14:tracePt t="8748" x="3411538" y="990600"/>
          <p14:tracePt t="8756" x="3419475" y="1009650"/>
          <p14:tracePt t="8764" x="3455988" y="1017588"/>
          <p14:tracePt t="8780" x="3509963" y="1071563"/>
          <p14:tracePt t="8797" x="3608388" y="1116013"/>
          <p14:tracePt t="8813" x="3697288" y="1196975"/>
          <p14:tracePt t="8830" x="3795713" y="1258888"/>
          <p14:tracePt t="8845" x="3929063" y="1330325"/>
          <p14:tracePt t="8864" x="4081463" y="1428750"/>
          <p14:tracePt t="8893" x="4214813" y="1517650"/>
          <p14:tracePt t="8908" x="4313238" y="1581150"/>
          <p14:tracePt t="8924" x="4367213" y="1616075"/>
          <p14:tracePt t="8940" x="4402138" y="1652588"/>
          <p14:tracePt t="8956" x="4411663" y="1660525"/>
          <p14:tracePt t="8965" x="4411663" y="1670050"/>
          <p14:tracePt t="8979" x="4419600" y="1679575"/>
          <p14:tracePt t="9012" x="4419600" y="1687513"/>
          <p14:tracePt t="9036" x="4419600" y="1697038"/>
          <p14:tracePt t="9052" x="4429125" y="1704975"/>
          <p14:tracePt t="9068" x="4429125" y="1714500"/>
          <p14:tracePt t="9085" x="4446588" y="1758950"/>
          <p14:tracePt t="9100" x="4473575" y="1812925"/>
          <p14:tracePt t="9112" x="4554538" y="1911350"/>
          <p14:tracePt t="9133" x="4751388" y="2116138"/>
          <p14:tracePt t="9148" x="4867275" y="2197100"/>
          <p14:tracePt t="9163" x="4938713" y="2241550"/>
          <p14:tracePt t="9180" x="5010150" y="2322513"/>
          <p14:tracePt t="9196" x="5045075" y="2357438"/>
          <p14:tracePt t="9213" x="5089525" y="2411413"/>
          <p14:tracePt t="9230" x="5180013" y="2492375"/>
          <p14:tracePt t="9246" x="5232400" y="2544763"/>
          <p14:tracePt t="9263" x="5367338" y="2660650"/>
          <p14:tracePt t="9280" x="5438775" y="2732088"/>
          <p14:tracePt t="9298" x="5492750" y="2822575"/>
          <p14:tracePt t="9316" x="5581650" y="2911475"/>
          <p14:tracePt t="9333" x="5653088" y="3009900"/>
          <p14:tracePt t="9348" x="5732463" y="3098800"/>
          <p14:tracePt t="9364" x="5778500" y="3143250"/>
          <p14:tracePt t="9381" x="5795963" y="3187700"/>
          <p14:tracePt t="9397" x="5813425" y="3206750"/>
          <p14:tracePt t="9414" x="5813425" y="3224213"/>
          <p14:tracePt t="9431" x="5822950" y="3224213"/>
          <p14:tracePt t="9448" x="5822950" y="3232150"/>
          <p14:tracePt t="9855" x="5813425" y="3232150"/>
          <p14:tracePt t="10996" x="5813425" y="3241675"/>
          <p14:tracePt t="12398" x="5813425" y="3251200"/>
          <p14:tracePt t="12413" x="5822950" y="3251200"/>
          <p14:tracePt t="12439" x="5830888" y="3251200"/>
          <p14:tracePt t="12462" x="5830888" y="3259138"/>
          <p14:tracePt t="12472" x="5840413" y="3278188"/>
          <p14:tracePt t="12481" x="5849938" y="3313113"/>
          <p14:tracePt t="12498" x="5875338" y="3367088"/>
          <p14:tracePt t="12515" x="5894388" y="3411538"/>
          <p14:tracePt t="12533" x="5902325" y="3446463"/>
          <p14:tracePt t="12549" x="5921375" y="3509963"/>
          <p14:tracePt t="12566" x="5921375" y="3536950"/>
          <p14:tracePt t="12582" x="5921375" y="3581400"/>
          <p14:tracePt t="12598" x="5911850" y="3662363"/>
          <p14:tracePt t="12615" x="5911850" y="3768725"/>
          <p14:tracePt t="12632" x="5911850" y="3840163"/>
          <p14:tracePt t="12649" x="5902325" y="3884613"/>
          <p14:tracePt t="12665" x="5902325" y="3938588"/>
          <p14:tracePt t="12682" x="5902325" y="3992563"/>
          <p14:tracePt t="12701" x="5902325" y="4044950"/>
          <p14:tracePt t="12717" x="5911850" y="4125913"/>
          <p14:tracePt t="12733" x="5911850" y="4170363"/>
          <p14:tracePt t="12750" x="5929313" y="4224338"/>
          <p14:tracePt t="12766" x="5929313" y="4278313"/>
          <p14:tracePt t="12784" x="5929313" y="4313238"/>
          <p14:tracePt t="12800" x="5929313" y="4349750"/>
          <p14:tracePt t="12817" x="5929313" y="4384675"/>
          <p14:tracePt t="12833" x="5938838" y="4448175"/>
          <p14:tracePt t="12850" x="5938838" y="4483100"/>
          <p14:tracePt t="12866" x="5956300" y="4537075"/>
          <p14:tracePt t="12884" x="5973763" y="4598988"/>
          <p14:tracePt t="12901" x="5983288" y="4652963"/>
          <p14:tracePt t="12917" x="5992813" y="4706938"/>
          <p14:tracePt t="12933" x="6018213" y="4759325"/>
          <p14:tracePt t="12950" x="6027738" y="4786313"/>
          <p14:tracePt t="12967" x="6037263" y="4840288"/>
          <p14:tracePt t="12985" x="6054725" y="4894263"/>
          <p14:tracePt t="13000" x="6072188" y="4948238"/>
          <p14:tracePt t="13018" x="6081713" y="4992688"/>
          <p14:tracePt t="13034" x="6081713" y="5019675"/>
          <p14:tracePt t="13051" x="6081713" y="5037138"/>
          <p14:tracePt t="13070" x="6081713" y="5045075"/>
          <p14:tracePt t="13085" x="6089650" y="5072063"/>
          <p14:tracePt t="13101" x="6089650" y="5099050"/>
          <p14:tracePt t="13118" x="6089650" y="5116513"/>
          <p14:tracePt t="13134" x="6089650" y="5143500"/>
          <p14:tracePt t="13151" x="6089650" y="5180013"/>
          <p14:tracePt t="13169" x="6089650" y="5197475"/>
          <p14:tracePt t="13207" x="6089650" y="5214938"/>
          <p14:tracePt t="13218" x="6089650" y="5224463"/>
          <p14:tracePt t="13237" x="6089650" y="5251450"/>
          <p14:tracePt t="13254" x="6081713" y="5278438"/>
          <p14:tracePt t="13270" x="6072188" y="5305425"/>
          <p14:tracePt t="13287" x="6072188" y="5330825"/>
          <p14:tracePt t="13303" x="6072188" y="5349875"/>
          <p14:tracePt t="13319" x="6064250" y="5357813"/>
          <p14:tracePt t="13336" x="6064250" y="5367338"/>
          <p14:tracePt t="13543" x="6064250" y="5376863"/>
          <p14:tracePt t="13589" x="6054725" y="5376863"/>
          <p14:tracePt t="13622" x="6054725" y="5384800"/>
          <p14:tracePt t="13694" x="6045200" y="5384800"/>
          <p14:tracePt t="13758" x="6037263" y="5384800"/>
          <p14:tracePt t="13822" x="6027738" y="5384800"/>
          <p14:tracePt t="13837" x="6018213" y="5384800"/>
          <p14:tracePt t="13854" x="6010275" y="5384800"/>
          <p14:tracePt t="13870" x="5992813" y="5376863"/>
          <p14:tracePt t="13880" x="5965825" y="5367338"/>
          <p14:tracePt t="13888" x="5929313" y="5357813"/>
          <p14:tracePt t="13905" x="5867400" y="5322888"/>
          <p14:tracePt t="13923" x="5741988" y="5251450"/>
          <p14:tracePt t="13943" x="5537200" y="5143500"/>
          <p14:tracePt t="13957" x="5313363" y="5010150"/>
          <p14:tracePt t="13975" x="5072063" y="4876800"/>
          <p14:tracePt t="13991" x="4956175" y="4830763"/>
          <p14:tracePt t="14006" x="4902200" y="4813300"/>
          <p14:tracePt t="14039" x="4902200" y="4805363"/>
          <p14:tracePt t="14063" x="4894263" y="4805363"/>
          <p14:tracePt t="14077" x="4894263" y="4795838"/>
          <p14:tracePt t="14119" x="4902200" y="4795838"/>
          <p14:tracePt t="14125" x="4911725" y="4795838"/>
          <p14:tracePt t="14140" x="4929188" y="4795838"/>
          <p14:tracePt t="14159" x="4946650" y="4795838"/>
          <p14:tracePt t="14319" x="4956175" y="4795838"/>
          <p14:tracePt t="14327" x="4965700" y="4795838"/>
          <p14:tracePt t="14342" x="4992688" y="4795838"/>
          <p14:tracePt t="14358" x="5072063" y="4786313"/>
          <p14:tracePt t="14375" x="5187950" y="4778375"/>
          <p14:tracePt t="14391" x="5268913" y="4768850"/>
          <p14:tracePt t="14409" x="5322888" y="4751388"/>
          <p14:tracePt t="14427" x="5330825" y="4751388"/>
          <p14:tracePt t="15118" x="5322888" y="4741863"/>
          <p14:tracePt t="15126" x="5295900" y="4733925"/>
          <p14:tracePt t="15134" x="5259388" y="4724400"/>
          <p14:tracePt t="15151" x="5197475" y="4724400"/>
          <p14:tracePt t="15162" x="5126038" y="4697413"/>
          <p14:tracePt t="15181" x="4884738" y="4652963"/>
          <p14:tracePt t="15198" x="4732338" y="4608513"/>
          <p14:tracePt t="15214" x="4348163" y="4483100"/>
          <p14:tracePt t="15231" x="3983038" y="4384675"/>
          <p14:tracePt t="15246" x="3697288" y="4268788"/>
          <p14:tracePt t="15263" x="3581400" y="4206875"/>
          <p14:tracePt t="15280" x="3517900" y="4179888"/>
          <p14:tracePt t="15296" x="3509963" y="4170363"/>
          <p14:tracePt t="15313" x="3429000" y="4081463"/>
          <p14:tracePt t="15330" x="3276600" y="3956050"/>
          <p14:tracePt t="15350" x="3017838" y="3805238"/>
          <p14:tracePt t="15366" x="2830513" y="3697288"/>
          <p14:tracePt t="15383" x="2679700" y="3571875"/>
          <p14:tracePt t="15398" x="2500313" y="3482975"/>
          <p14:tracePt t="15414" x="2374900" y="3429000"/>
          <p14:tracePt t="15431" x="2286000" y="3367088"/>
          <p14:tracePt t="15449" x="2232025" y="3340100"/>
          <p14:tracePt t="15464" x="2224088" y="3340100"/>
          <p14:tracePt t="15481" x="2179638" y="3322638"/>
          <p14:tracePt t="15497" x="2125663" y="3303588"/>
          <p14:tracePt t="15515" x="1965325" y="3241675"/>
          <p14:tracePt t="15531" x="1822450" y="3241675"/>
          <p14:tracePt t="15550" x="1455738" y="3214688"/>
          <p14:tracePt t="15566" x="1268413" y="3214688"/>
          <p14:tracePt t="15582" x="1169988" y="3214688"/>
          <p14:tracePt t="15599" x="1125538" y="3214688"/>
          <p14:tracePt t="15702" x="1125538" y="3224213"/>
          <p14:tracePt t="15710" x="1116013" y="3232150"/>
          <p14:tracePt t="15720" x="1116013" y="3241675"/>
          <p14:tracePt t="15734" x="1089025" y="3268663"/>
          <p14:tracePt t="15749" x="1044575" y="3313113"/>
          <p14:tracePt t="15766" x="990600" y="3349625"/>
          <p14:tracePt t="15783" x="901700" y="3402013"/>
          <p14:tracePt t="15799" x="857250" y="3421063"/>
          <p14:tracePt t="15816" x="830263" y="3429000"/>
          <p14:tracePt t="15927" x="830263" y="3438525"/>
          <p14:tracePt t="15952" x="830263" y="3446463"/>
          <p14:tracePt t="15966" x="830263" y="3455988"/>
          <p14:tracePt t="16031" x="830263" y="3465513"/>
          <p14:tracePt t="16431" x="830263" y="3473450"/>
          <p14:tracePt t="16495" x="830263" y="3482975"/>
          <p14:tracePt t="16502" x="830263" y="3492500"/>
          <p14:tracePt t="16510" x="839788" y="3500438"/>
          <p14:tracePt t="16520" x="847725" y="3517900"/>
          <p14:tracePt t="16538" x="874713" y="3563938"/>
          <p14:tracePt t="16553" x="901700" y="3598863"/>
          <p14:tracePt t="16570" x="901700" y="3616325"/>
          <p14:tracePt t="16587" x="911225" y="3625850"/>
          <p14:tracePt t="16620" x="919163" y="3635375"/>
          <p14:tracePt t="16816" x="928688" y="3635375"/>
          <p14:tracePt t="16840" x="928688" y="3643313"/>
          <p14:tracePt t="16864" x="938213" y="3643313"/>
          <p14:tracePt t="16870" x="946150" y="3643313"/>
          <p14:tracePt t="17303" x="955675" y="3643313"/>
          <p14:tracePt t="17631" x="965200" y="3643313"/>
          <p14:tracePt t="17662" x="973138" y="3643313"/>
          <p14:tracePt t="17678" x="982663" y="3643313"/>
          <p14:tracePt t="17695" x="990600" y="3643313"/>
          <p14:tracePt t="17704" x="990600" y="3652838"/>
          <p14:tracePt t="17713" x="1000125" y="3652838"/>
          <p14:tracePt t="17727" x="1009650" y="3662363"/>
          <p14:tracePt t="17744" x="1027113" y="3670300"/>
          <p14:tracePt t="17799" x="1036638" y="3670300"/>
          <p14:tracePt t="17818" x="1044575" y="3670300"/>
          <p14:tracePt t="17832" x="1054100" y="3670300"/>
          <p14:tracePt t="17865" x="1062038" y="3670300"/>
          <p14:tracePt t="17887" x="1071563" y="3670300"/>
          <p14:tracePt t="17904" x="1081088" y="3670300"/>
          <p14:tracePt t="17911" x="1089025" y="3670300"/>
          <p14:tracePt t="17927" x="1098550" y="3670300"/>
          <p14:tracePt t="17934" x="1108075" y="3670300"/>
          <p14:tracePt t="17952" x="1116013" y="3670300"/>
          <p14:tracePt t="17967" x="1125538" y="3670300"/>
          <p14:tracePt t="17978" x="1133475" y="3670300"/>
          <p14:tracePt t="17998" x="1152525" y="3662363"/>
          <p14:tracePt t="18012" x="1169988" y="3662363"/>
          <p14:tracePt t="18028" x="1204913" y="3662363"/>
          <p14:tracePt t="18047" x="1258888" y="3662363"/>
          <p14:tracePt t="18063" x="1276350" y="3662363"/>
          <p14:tracePt t="18095" x="1285875" y="3662363"/>
          <p14:tracePt t="18112" x="1322388" y="3662363"/>
          <p14:tracePt t="18130" x="1401763" y="3652838"/>
          <p14:tracePt t="18146" x="1598613" y="3635375"/>
          <p14:tracePt t="18162" x="1731963" y="3652838"/>
          <p14:tracePt t="18179" x="1839913" y="3670300"/>
          <p14:tracePt t="18197" x="1928813" y="3670300"/>
          <p14:tracePt t="18214" x="1982788" y="3670300"/>
          <p14:tracePt t="18229" x="1990725" y="3670300"/>
          <p14:tracePt t="18273" x="2000250" y="3670300"/>
          <p14:tracePt t="18295" x="2000250" y="3679825"/>
          <p14:tracePt t="18311" x="2009775" y="3679825"/>
          <p14:tracePt t="18391" x="2017713" y="3679825"/>
          <p14:tracePt t="18407" x="2027238" y="3679825"/>
          <p14:tracePt t="18423" x="2036763" y="3679825"/>
          <p14:tracePt t="18432" x="2044700" y="3679825"/>
          <p14:tracePt t="18448" x="2054225" y="3679825"/>
          <p14:tracePt t="18471" x="2062163" y="3679825"/>
          <p14:tracePt t="18480" x="2071688" y="3679825"/>
          <p14:tracePt t="18497" x="2089150" y="3670300"/>
          <p14:tracePt t="18517" x="2098675" y="3670300"/>
          <p14:tracePt t="18777" x="2108200" y="3670300"/>
          <p14:tracePt t="18799" x="2108200" y="3662363"/>
          <p14:tracePt t="18832" x="2116138" y="3662363"/>
          <p14:tracePt t="18880" x="2125663" y="3662363"/>
          <p14:tracePt t="19072" x="2160588" y="3662363"/>
          <p14:tracePt t="19079" x="2179638" y="3662363"/>
          <p14:tracePt t="19088" x="2214563" y="3662363"/>
          <p14:tracePt t="19102" x="2276475" y="3662363"/>
          <p14:tracePt t="19120" x="2357438" y="3679825"/>
          <p14:tracePt t="19136" x="2428875" y="3679825"/>
          <p14:tracePt t="19151" x="2446338" y="3679825"/>
          <p14:tracePt t="19168" x="2455863" y="3679825"/>
          <p14:tracePt t="19184" x="2455863" y="3687763"/>
          <p14:tracePt t="19218" x="2473325" y="3687763"/>
          <p14:tracePt t="19235" x="2509838" y="3687763"/>
          <p14:tracePt t="19252" x="2571750" y="3687763"/>
          <p14:tracePt t="19268" x="2705100" y="3687763"/>
          <p14:tracePt t="19289" x="2768600" y="3687763"/>
          <p14:tracePt t="19302" x="2795588" y="3687763"/>
          <p14:tracePt t="19320" x="2822575" y="3687763"/>
          <p14:tracePt t="19377" x="2830513" y="3687763"/>
          <p14:tracePt t="19384" x="2840038" y="3687763"/>
          <p14:tracePt t="19408" x="2857500" y="3687763"/>
          <p14:tracePt t="19415" x="2867025" y="3687763"/>
          <p14:tracePt t="19423" x="2894013" y="3697288"/>
          <p14:tracePt t="19436" x="2928938" y="3697288"/>
          <p14:tracePt t="19453" x="3036888" y="3697288"/>
          <p14:tracePt t="19473" x="3214688" y="3724275"/>
          <p14:tracePt t="19487" x="3394075" y="3733800"/>
          <p14:tracePt t="19503" x="3562350" y="3751263"/>
          <p14:tracePt t="19521" x="3670300" y="3759200"/>
          <p14:tracePt t="19537" x="3697288" y="3778250"/>
          <p14:tracePt t="19553" x="3705225" y="3778250"/>
          <p14:tracePt t="20640" x="3705225" y="3786188"/>
          <p14:tracePt t="20648" x="3697288" y="3795713"/>
          <p14:tracePt t="20660" x="3687763" y="3795713"/>
          <p14:tracePt t="20677" x="3679825" y="3805238"/>
          <p14:tracePt t="20693" x="3670300" y="3813175"/>
          <p14:tracePt t="20712" x="3652838" y="3830638"/>
          <p14:tracePt t="20728" x="3616325" y="3857625"/>
          <p14:tracePt t="20743" x="3589338" y="3884613"/>
          <p14:tracePt t="20760" x="3571875" y="3929063"/>
          <p14:tracePt t="20777" x="3571875" y="3948113"/>
          <p14:tracePt t="20794" x="3571875" y="3973513"/>
          <p14:tracePt t="20810" x="3571875" y="3992563"/>
          <p14:tracePt t="20827" x="3581400" y="4037013"/>
          <p14:tracePt t="20844" x="3625850" y="4081463"/>
          <p14:tracePt t="20860" x="3670300" y="4135438"/>
          <p14:tracePt t="20877" x="3714750" y="4170363"/>
          <p14:tracePt t="20894" x="3768725" y="4206875"/>
          <p14:tracePt t="20912" x="3813175" y="4206875"/>
          <p14:tracePt t="20928" x="3840163" y="4206875"/>
          <p14:tracePt t="20944" x="3867150" y="4206875"/>
          <p14:tracePt t="20961" x="3902075" y="4214813"/>
          <p14:tracePt t="20978" x="3929063" y="4224338"/>
          <p14:tracePt t="20996" x="3946525" y="4233863"/>
          <p14:tracePt t="21028" x="3956050" y="4233863"/>
          <p14:tracePt t="21048" x="3973513" y="4233863"/>
          <p14:tracePt t="21064" x="3990975" y="4241800"/>
          <p14:tracePt t="21079" x="4062413" y="4268788"/>
          <p14:tracePt t="21096" x="4089400" y="4286250"/>
          <p14:tracePt t="21111" x="4133850" y="4305300"/>
          <p14:tracePt t="21129" x="4152900" y="4305300"/>
          <p14:tracePt t="21146" x="4170363" y="4313238"/>
          <p14:tracePt t="21162" x="4187825" y="4313238"/>
          <p14:tracePt t="21180" x="4197350" y="4313238"/>
          <p14:tracePt t="21196" x="4224338" y="4322763"/>
          <p14:tracePt t="21312" x="4224338" y="4330700"/>
          <p14:tracePt t="21984" x="4224338" y="4295775"/>
          <p14:tracePt t="21994" x="4241800" y="4251325"/>
          <p14:tracePt t="22002" x="4268788" y="4152900"/>
          <p14:tracePt t="22017" x="4340225" y="3992563"/>
          <p14:tracePt t="22033" x="4438650" y="3938588"/>
          <p14:tracePt t="22050" x="4589463" y="3830638"/>
          <p14:tracePt t="22068" x="4598988" y="3830638"/>
          <p14:tracePt t="22129" x="4598988" y="3822700"/>
        </p14:tracePtLst>
      </p14:laserTrace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24F-F03B-4912-A5A4-C0A285EA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116632"/>
            <a:ext cx="6480720" cy="1512168"/>
          </a:xfrm>
        </p:spPr>
        <p:txBody>
          <a:bodyPr/>
          <a:lstStyle/>
          <a:p>
            <a:r>
              <a:rPr lang="en-US" sz="9600" dirty="0"/>
              <a:t>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BD442-4FCD-4BA4-9E09-B45A88064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916832"/>
            <a:ext cx="6480720" cy="4392488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Angsana New" panose="02020603050405020304" pitchFamily="18" charset="-34"/>
              </a:rPr>
              <a:t>THINK </a:t>
            </a:r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WELL AHEAD</a:t>
            </a:r>
          </a:p>
          <a:p>
            <a:pPr marL="0" indent="0">
              <a:buNone/>
            </a:pP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Planning and consensus-building among stake holders take a long time.</a:t>
            </a:r>
          </a:p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Angsana New" panose="02020603050405020304" pitchFamily="18" charset="-34"/>
              </a:rPr>
              <a:t>Nursery construction - 1.5 – 2 years before.</a:t>
            </a:r>
          </a:p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Angsana New" panose="02020603050405020304" pitchFamily="18" charset="-34"/>
              </a:rPr>
              <a:t>Seed collection and planting stock production must also start 1.5 – 2 years in advance of planting.</a:t>
            </a:r>
          </a:p>
          <a:p>
            <a:pPr marL="0" indent="0">
              <a:buNone/>
            </a:pP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endParaRPr lang="en-US" sz="4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899633-203A-49DF-94CA-C69A386115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112587" y="44624"/>
            <a:ext cx="4971592" cy="3315360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336961-1FCB-408A-9DDC-CDAB7C0570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338" y="3426008"/>
            <a:ext cx="5017842" cy="3315360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8361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!!Picture 10">
            <a:extLst>
              <a:ext uri="{FF2B5EF4-FFF2-40B4-BE49-F238E27FC236}">
                <a16:creationId xmlns:a16="http://schemas.microsoft.com/office/drawing/2014/main" id="{C04596B6-2E7B-45C7-8945-2541E1C9EC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147" y="1218055"/>
            <a:ext cx="11557706" cy="4421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939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!!Picture 10">
            <a:extLst>
              <a:ext uri="{FF2B5EF4-FFF2-40B4-BE49-F238E27FC236}">
                <a16:creationId xmlns:a16="http://schemas.microsoft.com/office/drawing/2014/main" id="{8797833E-1DAB-404A-8624-80B33E5610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700" y="1772816"/>
            <a:ext cx="11496600" cy="309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3637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!!Picture 10">
            <a:extLst>
              <a:ext uri="{FF2B5EF4-FFF2-40B4-BE49-F238E27FC236}">
                <a16:creationId xmlns:a16="http://schemas.microsoft.com/office/drawing/2014/main" id="{0129DCC8-1A24-44D2-8B2B-79C0AD5AD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350" y="799872"/>
            <a:ext cx="11545300" cy="525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321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00EFD3C-4F50-45AA-89B3-0CE649BE9F6E}"/>
              </a:ext>
            </a:extLst>
          </p:cNvPr>
          <p:cNvSpPr txBox="1"/>
          <p:nvPr/>
        </p:nvSpPr>
        <p:spPr>
          <a:xfrm>
            <a:off x="263352" y="116632"/>
            <a:ext cx="6984776" cy="6027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Labour</a:t>
            </a:r>
            <a:endParaRPr lang="en-US" sz="2400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+mj-ea"/>
              <a:cs typeface="Calibri" pitchFamily="34" charset="0"/>
            </a:endParaRPr>
          </a:p>
          <a:p>
            <a:r>
              <a:rPr lang="en-US" sz="1050" dirty="0"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ngsana New" panose="02020603050405020304" pitchFamily="18" charset="-34"/>
              </a:rPr>
              <a:t> </a:t>
            </a:r>
            <a:endParaRPr lang="en-US" sz="1100" dirty="0">
              <a:solidFill>
                <a:schemeClr val="accent6">
                  <a:lumMod val="20000"/>
                  <a:lumOff val="80000"/>
                </a:schemeClr>
              </a:solidFill>
              <a:effectLst/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pPr marL="342900" indent="-342900" eaLnBrk="0" hangingPunct="0">
              <a:lnSpc>
                <a:spcPct val="105000"/>
              </a:lnSpc>
              <a:spcBef>
                <a:spcPct val="20000"/>
              </a:spcBef>
              <a:buClr>
                <a:schemeClr val="tx1"/>
              </a:buClr>
              <a:buSzPct val="100000"/>
              <a:buChar char="•"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Share work amongst as many people as possible.</a:t>
            </a:r>
          </a:p>
          <a:p>
            <a:pPr marL="342900" indent="-342900" eaLnBrk="0" hangingPunct="0">
              <a:lnSpc>
                <a:spcPct val="105000"/>
              </a:lnSpc>
              <a:spcBef>
                <a:spcPct val="20000"/>
              </a:spcBef>
              <a:buClr>
                <a:schemeClr val="tx1"/>
              </a:buClr>
              <a:buSzPct val="100000"/>
              <a:buChar char="•"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Turn chores into social and educational opportunities.</a:t>
            </a:r>
          </a:p>
          <a:p>
            <a:pPr marL="342900" indent="-342900" eaLnBrk="0" hangingPunct="0">
              <a:lnSpc>
                <a:spcPct val="105000"/>
              </a:lnSpc>
              <a:spcBef>
                <a:spcPct val="20000"/>
              </a:spcBef>
              <a:buClr>
                <a:schemeClr val="tx1"/>
              </a:buClr>
              <a:buSzPct val="100000"/>
              <a:buChar char="•"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Involve as many community members as possible to develop a collective sense of “stewardship” of the restored forest. </a:t>
            </a:r>
          </a:p>
          <a:p>
            <a:pPr marL="342900" indent="-342900" eaLnBrk="0" hangingPunct="0">
              <a:lnSpc>
                <a:spcPct val="105000"/>
              </a:lnSpc>
              <a:spcBef>
                <a:spcPct val="20000"/>
              </a:spcBef>
              <a:buClr>
                <a:schemeClr val="tx1"/>
              </a:buClr>
              <a:buSzPct val="100000"/>
              <a:buChar char="•"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The amount of labour available determines the maximum area that can be planted each year.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D1019E6-D4EC-4D02-99D3-C07F5F1C3E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448"/>
          <a:stretch/>
        </p:blipFill>
        <p:spPr>
          <a:xfrm>
            <a:off x="7341558" y="116632"/>
            <a:ext cx="4706426" cy="3202517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BDAB424-6135-4454-8140-34EB397C88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4" r="2122" b="12491"/>
          <a:stretch/>
        </p:blipFill>
        <p:spPr>
          <a:xfrm>
            <a:off x="7341558" y="3429000"/>
            <a:ext cx="4706426" cy="331236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77256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00EFD3C-4F50-45AA-89B3-0CE649BE9F6E}"/>
              </a:ext>
            </a:extLst>
          </p:cNvPr>
          <p:cNvSpPr txBox="1"/>
          <p:nvPr/>
        </p:nvSpPr>
        <p:spPr>
          <a:xfrm>
            <a:off x="119336" y="116632"/>
            <a:ext cx="7056784" cy="64803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Labour</a:t>
            </a:r>
            <a:endParaRPr lang="en-US" sz="2400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+mj-ea"/>
              <a:cs typeface="Calibri" pitchFamily="34" charset="0"/>
            </a:endParaRPr>
          </a:p>
          <a:p>
            <a:r>
              <a:rPr lang="en-US" sz="1050" dirty="0"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ngsana New" panose="02020603050405020304" pitchFamily="18" charset="-34"/>
              </a:rPr>
              <a:t> </a:t>
            </a:r>
            <a:endParaRPr lang="en-US" sz="1100" dirty="0">
              <a:solidFill>
                <a:schemeClr val="accent6">
                  <a:lumMod val="20000"/>
                  <a:lumOff val="80000"/>
                </a:schemeClr>
              </a:solidFill>
              <a:effectLst/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  <a:p>
            <a:pPr marL="342900" indent="-342900" eaLnBrk="0" hangingPunct="0">
              <a:lnSpc>
                <a:spcPct val="105000"/>
              </a:lnSpc>
              <a:spcBef>
                <a:spcPct val="20000"/>
              </a:spcBef>
              <a:buClr>
                <a:schemeClr val="tx1"/>
              </a:buClr>
              <a:buSzPct val="100000"/>
              <a:buChar char="•"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Organize tree planting and aftercare, including fire prevention and monitoring as community activities.</a:t>
            </a:r>
          </a:p>
          <a:p>
            <a:pPr marL="342900" indent="-342900" eaLnBrk="0" hangingPunct="0">
              <a:lnSpc>
                <a:spcPct val="105000"/>
              </a:lnSpc>
              <a:spcBef>
                <a:spcPct val="20000"/>
              </a:spcBef>
              <a:buClr>
                <a:schemeClr val="tx1"/>
              </a:buClr>
              <a:buSzPct val="100000"/>
              <a:buChar char="•"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One adult family member on each day that work needs to be done. </a:t>
            </a:r>
          </a:p>
          <a:p>
            <a:pPr marL="342900" indent="-342900" eaLnBrk="0" hangingPunct="0">
              <a:lnSpc>
                <a:spcPct val="105000"/>
              </a:lnSpc>
              <a:spcBef>
                <a:spcPct val="20000"/>
              </a:spcBef>
              <a:buClr>
                <a:schemeClr val="tx1"/>
              </a:buClr>
              <a:buSzPct val="100000"/>
              <a:buChar char="•"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Maximum area planted per year depends on the number of households in the village. </a:t>
            </a:r>
          </a:p>
          <a:p>
            <a:pPr marL="342900" indent="-342900" eaLnBrk="0" hangingPunct="0">
              <a:lnSpc>
                <a:spcPct val="105000"/>
              </a:lnSpc>
              <a:spcBef>
                <a:spcPct val="20000"/>
              </a:spcBef>
              <a:buClr>
                <a:schemeClr val="tx1"/>
              </a:buClr>
              <a:buSzPct val="100000"/>
              <a:buChar char="•"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The example detailed below shows how the labour required to replant each rai of forest declines with increasing community size and with increasing total area replanted.  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9AF766-2649-450E-AA7D-75584FB65E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20" y="178329"/>
            <a:ext cx="4876006" cy="6501341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7467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!!Picture 3">
            <a:extLst>
              <a:ext uri="{FF2B5EF4-FFF2-40B4-BE49-F238E27FC236}">
                <a16:creationId xmlns:a16="http://schemas.microsoft.com/office/drawing/2014/main" id="{1045F738-4297-4665-B105-2EC46BDF53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196752"/>
            <a:ext cx="10493649" cy="51896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FDF949D-2108-494A-9873-8703A81004D3}"/>
              </a:ext>
            </a:extLst>
          </p:cNvPr>
          <p:cNvSpPr txBox="1"/>
          <p:nvPr/>
        </p:nvSpPr>
        <p:spPr>
          <a:xfrm>
            <a:off x="767408" y="332656"/>
            <a:ext cx="44644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Assuming plant 500 trees/rai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093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1566F3-BA09-4A2F-B26E-03F5FDD5B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32" y="1440007"/>
            <a:ext cx="11484335" cy="39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159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forests">
  <a:themeElements>
    <a:clrScheme name="">
      <a:dk1>
        <a:srgbClr val="438E00"/>
      </a:dk1>
      <a:lt1>
        <a:srgbClr val="A2FFA3"/>
      </a:lt1>
      <a:dk2>
        <a:srgbClr val="387600"/>
      </a:dk2>
      <a:lt2>
        <a:srgbClr val="3365FB"/>
      </a:lt2>
      <a:accent1>
        <a:srgbClr val="00FF00"/>
      </a:accent1>
      <a:accent2>
        <a:srgbClr val="FAFD00"/>
      </a:accent2>
      <a:accent3>
        <a:srgbClr val="AEBDAA"/>
      </a:accent3>
      <a:accent4>
        <a:srgbClr val="8ADA8B"/>
      </a:accent4>
      <a:accent5>
        <a:srgbClr val="AAFFAA"/>
      </a:accent5>
      <a:accent6>
        <a:srgbClr val="E3E500"/>
      </a:accent6>
      <a:hlink>
        <a:srgbClr val="FF5008"/>
      </a:hlink>
      <a:folHlink>
        <a:srgbClr val="A3F25F"/>
      </a:folHlink>
    </a:clrScheme>
    <a:fontScheme name="forests.ppt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 Antiqua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 Antiqua" pitchFamily="18" charset="0"/>
          </a:defRPr>
        </a:defPPr>
      </a:lstStyle>
    </a:lnDef>
  </a:objectDefaults>
  <a:extraClrSchemeLst>
    <a:extraClrScheme>
      <a:clrScheme name="forests.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rests.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forests">
  <a:themeElements>
    <a:clrScheme name="">
      <a:dk1>
        <a:srgbClr val="438E00"/>
      </a:dk1>
      <a:lt1>
        <a:srgbClr val="A2FFA3"/>
      </a:lt1>
      <a:dk2>
        <a:srgbClr val="387600"/>
      </a:dk2>
      <a:lt2>
        <a:srgbClr val="3365FB"/>
      </a:lt2>
      <a:accent1>
        <a:srgbClr val="00FF00"/>
      </a:accent1>
      <a:accent2>
        <a:srgbClr val="FAFD00"/>
      </a:accent2>
      <a:accent3>
        <a:srgbClr val="AEBDAA"/>
      </a:accent3>
      <a:accent4>
        <a:srgbClr val="8ADA8B"/>
      </a:accent4>
      <a:accent5>
        <a:srgbClr val="AAFFAA"/>
      </a:accent5>
      <a:accent6>
        <a:srgbClr val="E3E500"/>
      </a:accent6>
      <a:hlink>
        <a:srgbClr val="FF5008"/>
      </a:hlink>
      <a:folHlink>
        <a:srgbClr val="A3F25F"/>
      </a:folHlink>
    </a:clrScheme>
    <a:fontScheme name="forests.ppt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anose="02040602050305030304" pitchFamily="18" charset="0"/>
            <a:cs typeface="Angsana New" panose="02020603050405020304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anose="02040602050305030304" pitchFamily="18" charset="0"/>
            <a:cs typeface="Angsana New" panose="02020603050405020304" pitchFamily="18" charset="-34"/>
          </a:defRPr>
        </a:defPPr>
      </a:lstStyle>
    </a:lnDef>
  </a:objectDefaults>
  <a:extraClrSchemeLst>
    <a:extraClrScheme>
      <a:clrScheme name="forests.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rests.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6258</TotalTime>
  <Words>278</Words>
  <Application>Microsoft Office PowerPoint</Application>
  <PresentationFormat>Widescreen</PresentationFormat>
  <Paragraphs>40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Angsana New</vt:lpstr>
      <vt:lpstr>Arial</vt:lpstr>
      <vt:lpstr>Book Antiqua</vt:lpstr>
      <vt:lpstr>Calibri</vt:lpstr>
      <vt:lpstr>Wingdings</vt:lpstr>
      <vt:lpstr>forests</vt:lpstr>
      <vt:lpstr>3_forests</vt:lpstr>
      <vt:lpstr>PowerPoint Presentation</vt:lpstr>
      <vt:lpstr>Time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Computer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 202873 Wildlife Conservation</dc:title>
  <dc:creator>steve</dc:creator>
  <cp:lastModifiedBy>Stephen Elliott</cp:lastModifiedBy>
  <cp:revision>164</cp:revision>
  <dcterms:created xsi:type="dcterms:W3CDTF">2004-06-07T05:16:57Z</dcterms:created>
  <dcterms:modified xsi:type="dcterms:W3CDTF">2022-11-08T04:24:42Z</dcterms:modified>
</cp:coreProperties>
</file>