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4"/>
  </p:notesMasterIdLst>
  <p:handoutMasterIdLst>
    <p:handoutMasterId r:id="rId15"/>
  </p:handoutMasterIdLst>
  <p:sldIdLst>
    <p:sldId id="1140" r:id="rId2"/>
    <p:sldId id="1141" r:id="rId3"/>
    <p:sldId id="1258" r:id="rId4"/>
    <p:sldId id="1263" r:id="rId5"/>
    <p:sldId id="1264" r:id="rId6"/>
    <p:sldId id="1272" r:id="rId7"/>
    <p:sldId id="1265" r:id="rId8"/>
    <p:sldId id="1268" r:id="rId9"/>
    <p:sldId id="1267" r:id="rId10"/>
    <p:sldId id="1269" r:id="rId11"/>
    <p:sldId id="1271" r:id="rId12"/>
    <p:sldId id="1253" r:id="rId1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FF"/>
    <a:srgbClr val="FFFF66"/>
    <a:srgbClr val="66FFFF"/>
    <a:srgbClr val="66CCFF"/>
    <a:srgbClr val="CAFED4"/>
    <a:srgbClr val="FFCC00"/>
    <a:srgbClr val="66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3" autoAdjust="0"/>
    <p:restoredTop sz="94342" autoAdjust="0"/>
  </p:normalViewPr>
  <p:slideViewPr>
    <p:cSldViewPr>
      <p:cViewPr varScale="1">
        <p:scale>
          <a:sx n="75" d="100"/>
          <a:sy n="75" d="100"/>
        </p:scale>
        <p:origin x="754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92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82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742B650-FC82-4277-B2EF-1E3E132AF82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359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9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Click to edit Master text styles</a:t>
            </a:r>
          </a:p>
          <a:p>
            <a:pPr lvl="1"/>
            <a:r>
              <a:rPr lang="th-TH"/>
              <a:t>Second level</a:t>
            </a:r>
          </a:p>
          <a:p>
            <a:pPr lvl="2"/>
            <a:r>
              <a:rPr lang="th-TH"/>
              <a:t>Third level</a:t>
            </a:r>
          </a:p>
          <a:p>
            <a:pPr lvl="3"/>
            <a:r>
              <a:rPr lang="th-TH"/>
              <a:t>Fourth level</a:t>
            </a:r>
          </a:p>
          <a:p>
            <a:pPr lvl="4"/>
            <a:r>
              <a:rPr lang="th-TH"/>
              <a:t>Fifth level</a:t>
            </a:r>
          </a:p>
        </p:txBody>
      </p:sp>
      <p:sp>
        <p:nvSpPr>
          <p:cNvPr id="359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2534D59-A55D-4EE3-8936-E0160B10A76F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852488"/>
            <a:ext cx="6089650" cy="342582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5671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25798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024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1961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0779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5165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0131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0505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5051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058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369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1pPr>
            <a:lvl2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2pPr>
            <a:lvl3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3pPr>
            <a:lvl4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4pPr>
            <a:lvl5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79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71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3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53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729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798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7097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27216" y="1206150"/>
            <a:ext cx="12172776" cy="25853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small" spc="0" normalizeH="0" baseline="0" noProof="0" dirty="0">
                <a:ln>
                  <a:noFill/>
                </a:ln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SOCIAL ASPECTS OF FOREST RESTORATION—STAKEHOLDERS, MOTIVATION AND COLLABORATION</a:t>
            </a:r>
            <a:endParaRPr kumimoji="0" lang="en-US" sz="1800" b="1" i="0" u="none" strike="noStrike" kern="1200" cap="small" spc="0" normalizeH="0" baseline="0" noProof="0" dirty="0">
              <a:ln>
                <a:noFill/>
              </a:ln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81298" y="178818"/>
            <a:ext cx="5931584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marR="0" lvl="0" indent="-268288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Website: www.forru.org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90457" y="254809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A2FFA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13131" y="216087"/>
            <a:ext cx="600664" cy="600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209EF-5A49-C0E8-7399-C01707610B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236424" y="5004826"/>
            <a:ext cx="2475200" cy="1620927"/>
          </a:xfrm>
          <a:prstGeom prst="rect">
            <a:avLst/>
          </a:prstGeom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id="{0C675365-5B4C-12EE-01FA-DC7A84C2F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5004826"/>
            <a:ext cx="5021041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The Forest Restoration Research Unit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Biology Department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Faculty of Science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Chiang Mai University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53C9C2-0853-16DC-04D5-A5235A6C4ACF}"/>
              </a:ext>
            </a:extLst>
          </p:cNvPr>
          <p:cNvSpPr txBox="1"/>
          <p:nvPr/>
        </p:nvSpPr>
        <p:spPr>
          <a:xfrm>
            <a:off x="7992" y="3865651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000" i="1" cap="small" dirty="0"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Alice Sharp &amp; </a:t>
            </a:r>
            <a:r>
              <a:rPr kumimoji="0" lang="en-US" sz="4000" b="1" i="1" u="none" strike="noStrike" kern="1200" cap="small" spc="0" normalizeH="0" baseline="0" noProof="0" dirty="0">
                <a:ln>
                  <a:noFill/>
                </a:ln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Stephen Elliott </a:t>
            </a:r>
          </a:p>
        </p:txBody>
      </p:sp>
    </p:spTree>
    <p:extLst>
      <p:ext uri="{BB962C8B-B14F-4D97-AF65-F5344CB8AC3E}">
        <p14:creationId xmlns:p14="http://schemas.microsoft.com/office/powerpoint/2010/main" val="2763258313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332656"/>
            <a:ext cx="6840760" cy="172819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effectLst/>
                <a:ea typeface="Calibri" panose="020F0502020204030204" pitchFamily="34" charset="0"/>
              </a:rPr>
              <a:t>Indigenous Knowledge, Skills &amp; Resources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2329026"/>
            <a:ext cx="6840760" cy="4052302"/>
          </a:xfrm>
        </p:spPr>
        <p:txBody>
          <a:bodyPr/>
          <a:lstStyle/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Indigenous knowledge – species location, tradition uses 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Construction techniques 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Local potting media materials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Propagation skills</a:t>
            </a:r>
          </a:p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Local fire regime</a:t>
            </a:r>
            <a:endParaRPr lang="en-US" sz="3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CCBB90-CDC2-46E5-9F18-6CAF4DDE53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3717032"/>
            <a:ext cx="4392488" cy="297709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6714D1-324B-4500-AF03-B6C5A1A732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91862"/>
            <a:ext cx="4377172" cy="350173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157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44624"/>
            <a:ext cx="11964820" cy="936104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effectLst/>
                <a:ea typeface="Calibri" panose="020F0502020204030204" pitchFamily="34" charset="0"/>
              </a:rPr>
              <a:t>… but not all local practices are beneficial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1248905"/>
            <a:ext cx="3672408" cy="5392489"/>
          </a:xfrm>
        </p:spPr>
        <p:txBody>
          <a:bodyPr/>
          <a:lstStyle/>
          <a:p>
            <a:r>
              <a:rPr lang="en-US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Like over zealous weeding – destroys natural regeneration. Increases tree planting needs and costs.</a:t>
            </a:r>
            <a:endParaRPr lang="en-US" sz="3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90BDF4-9224-44C2-87B8-1B954BCA8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21" y="1051797"/>
            <a:ext cx="4267648" cy="5690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3A178A-DC22-4B36-9DE9-7595AAAA01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9" b="5351"/>
          <a:stretch/>
        </p:blipFill>
        <p:spPr>
          <a:xfrm>
            <a:off x="8040216" y="1051797"/>
            <a:ext cx="4032448" cy="569019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D0F424C-6016-4A0D-AD29-0C6D312F8072}"/>
              </a:ext>
            </a:extLst>
          </p:cNvPr>
          <p:cNvSpPr txBox="1">
            <a:spLocks/>
          </p:cNvSpPr>
          <p:nvPr/>
        </p:nvSpPr>
        <p:spPr>
          <a:xfrm>
            <a:off x="3801853" y="1143660"/>
            <a:ext cx="3995659" cy="84200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dirty="0"/>
              <a:t>Local weeding method destroyed natural regeneration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EB538F2-676C-49FE-A770-4F73AF20D3A0}"/>
              </a:ext>
            </a:extLst>
          </p:cNvPr>
          <p:cNvSpPr txBox="1">
            <a:spLocks/>
          </p:cNvSpPr>
          <p:nvPr/>
        </p:nvSpPr>
        <p:spPr>
          <a:xfrm>
            <a:off x="8309482" y="5884916"/>
            <a:ext cx="3516900" cy="75647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sz="1800" dirty="0"/>
              <a:t>After technical advice on preserving natural regeneration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1958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358232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 you for listening</a:t>
            </a:r>
            <a:r>
              <a:rPr lang="en-GB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</a:t>
            </a: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www.forru.org</a:t>
            </a:r>
            <a:endParaRPr lang="en-GB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Facebook: Forru Cmu </a:t>
            </a:r>
            <a:endParaRPr lang="en-US" sz="4400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413720" y="2004885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33382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2656"/>
            <a:ext cx="12192000" cy="1224136"/>
          </a:xfrm>
        </p:spPr>
        <p:txBody>
          <a:bodyPr/>
          <a:lstStyle/>
          <a:p>
            <a:r>
              <a:rPr lang="en-US" sz="7200" dirty="0"/>
              <a:t>Working with Communities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778" y="1700808"/>
            <a:ext cx="6522422" cy="4941168"/>
          </a:xfrm>
        </p:spPr>
        <p:txBody>
          <a:bodyPr/>
          <a:lstStyle/>
          <a:p>
            <a:r>
              <a:rPr lang="en-US" sz="4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No</a:t>
            </a:r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 forests have </a:t>
            </a:r>
            <a:r>
              <a:rPr lang="en-US" sz="4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no</a:t>
            </a:r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 people.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Restoration counter-balances ongoing degradation. 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Human aspects are equally as important as scientific aspects.</a:t>
            </a:r>
            <a:endParaRPr 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D84095-1DC8-4B35-B44E-1DE9473B2F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147" y="2708920"/>
            <a:ext cx="5244075" cy="393305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8361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893" y="288121"/>
            <a:ext cx="7294338" cy="100811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4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45" y="1549215"/>
            <a:ext cx="6956475" cy="495544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Motivation is the perceived or real benefit gained from any activity. </a:t>
            </a:r>
          </a:p>
          <a:p>
            <a:r>
              <a:rPr lang="en-US" sz="35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Economic motives </a:t>
            </a: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- money through government departments, NGO’s or private companies for participation, e.g., as labour for tree planting, to maintain tree plots or prevent/suppress fires.</a:t>
            </a:r>
            <a:endParaRPr lang="en-US" sz="3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0AB8A1-153C-4539-9DEB-257C40DAE1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43" y="3068960"/>
            <a:ext cx="4764021" cy="357301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0B9EC3-9C02-41A2-A81D-8F421E25A1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" t="17878"/>
          <a:stretch/>
        </p:blipFill>
        <p:spPr>
          <a:xfrm>
            <a:off x="7680177" y="116631"/>
            <a:ext cx="4392488" cy="2865169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044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251" y="116631"/>
            <a:ext cx="7294338" cy="936105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4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88" y="1232020"/>
            <a:ext cx="6956475" cy="542830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Environmental motives </a:t>
            </a: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- most communities know environmental impacts of deforestation.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Reduced agricultural productivity and quality of life.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Depletion of watershed services – to community and downstream.</a:t>
            </a:r>
          </a:p>
          <a:p>
            <a:pPr>
              <a:spcBef>
                <a:spcPts val="0"/>
              </a:spcBef>
            </a:pPr>
            <a:r>
              <a:rPr lang="en-US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Watershed protection is therefore a “public good” – should be paid for  from national tax revenue.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11DBE-C6E7-480C-AEEC-4B9C6A504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598" y="4083623"/>
            <a:ext cx="4571640" cy="257670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2B9457-438A-4710-9FC0-BDCE96B1D8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63" t="17829" r="5664" b="11130"/>
          <a:stretch/>
        </p:blipFill>
        <p:spPr>
          <a:xfrm>
            <a:off x="7907598" y="207763"/>
            <a:ext cx="3709622" cy="374427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A82CDB9-22F5-4570-8B05-02D99CDCB580}"/>
              </a:ext>
            </a:extLst>
          </p:cNvPr>
          <p:cNvSpPr txBox="1">
            <a:spLocks/>
          </p:cNvSpPr>
          <p:nvPr/>
        </p:nvSpPr>
        <p:spPr>
          <a:xfrm>
            <a:off x="7962209" y="3356992"/>
            <a:ext cx="1800200" cy="47609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defPPr>
              <a:defRPr lang="en-GB"/>
            </a:defPPr>
            <a:lvl1pPr algn="ctr" eaLnBrk="0" hangingPunct="0">
              <a:lnSpc>
                <a:spcPct val="115000"/>
              </a:lnSpc>
              <a:spcAft>
                <a:spcPts val="1000"/>
              </a:spcAft>
              <a:defRPr sz="2000" u="none" kern="0">
                <a:solidFill>
                  <a:schemeClr val="accent2"/>
                </a:solidFill>
                <a:effectLst/>
                <a:latin typeface="Calibri" pitchFamily="34" charset="0"/>
                <a:ea typeface="Calibri" panose="020F0502020204030204" pitchFamily="34" charset="0"/>
                <a:cs typeface="Calibri" pitchFamily="34" charset="0"/>
              </a:defRPr>
            </a:lvl1pPr>
            <a:lvl2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eaLnBrk="0" hangingPunct="0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GB" dirty="0"/>
              <a:t>Local irrigation 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6B8BA7-44E4-4A46-826D-3197036A8DC3}"/>
              </a:ext>
            </a:extLst>
          </p:cNvPr>
          <p:cNvSpPr txBox="1">
            <a:spLocks/>
          </p:cNvSpPr>
          <p:nvPr/>
        </p:nvSpPr>
        <p:spPr>
          <a:xfrm>
            <a:off x="9120336" y="6194369"/>
            <a:ext cx="2811276" cy="44566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u="none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kern="0" dirty="0">
                <a:effectLst/>
                <a:ea typeface="Calibri" panose="020F0502020204030204" pitchFamily="34" charset="0"/>
              </a:rPr>
              <a:t>National flood reduction</a:t>
            </a:r>
            <a:endParaRPr lang="en-US" sz="1800" kern="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43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456" y="332656"/>
            <a:ext cx="4680521" cy="1800201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2780928"/>
            <a:ext cx="5730666" cy="334910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Cultural motives - </a:t>
            </a:r>
            <a:r>
              <a:rPr lang="en-US" sz="35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forests are important in cultures, traditions, ceremonies and spiritual belief.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Tree ceremonies - hilltribes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Traditional remedies.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7C4F73-A4DD-4B74-8EEC-EA785E1CA2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17199"/>
          <a:stretch/>
        </p:blipFill>
        <p:spPr>
          <a:xfrm>
            <a:off x="7032104" y="0"/>
            <a:ext cx="5159896" cy="685800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30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700" y="177111"/>
            <a:ext cx="11861956" cy="973802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 is Fundamental</a:t>
            </a:r>
            <a:endParaRPr lang="en-US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878" y="1412775"/>
            <a:ext cx="3925906" cy="295232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5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Political motives – </a:t>
            </a:r>
            <a:r>
              <a:rPr lang="en-US" sz="35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strengthening land tenure rights </a:t>
            </a:r>
          </a:p>
          <a:p>
            <a:pPr>
              <a:spcBef>
                <a:spcPts val="0"/>
              </a:spcBef>
            </a:pPr>
            <a:r>
              <a:rPr lang="en-US" sz="35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Citizenship for migrants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621180-BC50-49DA-BF92-7659D33F4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64" y="1964293"/>
            <a:ext cx="7685492" cy="47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0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11" y="748073"/>
            <a:ext cx="11768577" cy="1189540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6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Stakeholders</a:t>
            </a:r>
            <a:endParaRPr lang="en-US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72" y="2275464"/>
            <a:ext cx="11305256" cy="381642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Individuals or groups that have any interest in the area of land to be restored or may influence the long-term success of restoration</a:t>
            </a:r>
          </a:p>
        </p:txBody>
      </p:sp>
    </p:spTree>
    <p:extLst>
      <p:ext uri="{BB962C8B-B14F-4D97-AF65-F5344CB8AC3E}">
        <p14:creationId xmlns:p14="http://schemas.microsoft.com/office/powerpoint/2010/main" val="3739808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11" y="171342"/>
            <a:ext cx="7180433" cy="1189540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6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Stakeholders</a:t>
            </a:r>
            <a:endParaRPr lang="en-US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740B4DC-65C2-45C2-B597-D8BAC916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502597"/>
            <a:ext cx="6840760" cy="4941168"/>
          </a:xfrm>
        </p:spPr>
        <p:txBody>
          <a:bodyPr/>
          <a:lstStyle/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government officers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village committees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NGOs</a:t>
            </a:r>
          </a:p>
          <a:p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funders </a:t>
            </a:r>
          </a:p>
          <a:p>
            <a:r>
              <a:rPr lang="en-US" sz="5400" dirty="0">
                <a:effectLst/>
                <a:ea typeface="Times New Roman" panose="02020603050405020304" pitchFamily="18" charset="0"/>
              </a:rPr>
              <a:t>t</a:t>
            </a:r>
            <a:r>
              <a:rPr lang="en-US" sz="5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echnical advisors</a:t>
            </a:r>
            <a:endParaRPr lang="en-US" sz="5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B61637-3C89-406B-8A7E-15900780B2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393" y="94789"/>
            <a:ext cx="4353271" cy="326495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678E58-8AE4-4E5F-AC9A-B5793C249F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4" b="2614"/>
          <a:stretch/>
        </p:blipFill>
        <p:spPr>
          <a:xfrm>
            <a:off x="6888088" y="3498257"/>
            <a:ext cx="5184576" cy="317110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256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88640"/>
            <a:ext cx="6371638" cy="1224136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600" dirty="0">
                <a:effectLst/>
                <a:ea typeface="Calibri" panose="020F0502020204030204" pitchFamily="34" charset="0"/>
              </a:rPr>
              <a:t>Information Flow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F77368-89C2-46E5-894C-78D83CBA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556792"/>
            <a:ext cx="6522422" cy="4941168"/>
          </a:xfrm>
        </p:spPr>
        <p:txBody>
          <a:bodyPr/>
          <a:lstStyle/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Identify common goals 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Share costs and benefits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Awareness of trade-offs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Demarcate roles and responsibilities</a:t>
            </a:r>
          </a:p>
          <a:p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Appreciate everyone’s contribution.</a:t>
            </a:r>
          </a:p>
          <a:p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D65670-0436-413D-A2EB-C9E908FC6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022" y="162708"/>
            <a:ext cx="5120367" cy="3838119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8E6DC7-8542-41B9-80AE-C1E28473F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18" y="4170775"/>
            <a:ext cx="5836071" cy="247120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5603583"/>
      </p:ext>
    </p:extLst>
  </p:cSld>
  <p:clrMapOvr>
    <a:masterClrMapping/>
  </p:clrMapOvr>
</p:sld>
</file>

<file path=ppt/theme/theme1.xml><?xml version="1.0" encoding="utf-8"?>
<a:theme xmlns:a="http://schemas.openxmlformats.org/drawingml/2006/main" name="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6777</TotalTime>
  <Words>350</Words>
  <Application>Microsoft Office PowerPoint</Application>
  <PresentationFormat>Widescreen</PresentationFormat>
  <Paragraphs>67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Wingdings</vt:lpstr>
      <vt:lpstr>forests</vt:lpstr>
      <vt:lpstr>PowerPoint Presentation</vt:lpstr>
      <vt:lpstr>Working with Communities </vt:lpstr>
      <vt:lpstr>Motivation is Fundamental</vt:lpstr>
      <vt:lpstr>Motivation is Fundamental</vt:lpstr>
      <vt:lpstr>Motivation is Fundamental</vt:lpstr>
      <vt:lpstr>Motivation is Fundamental</vt:lpstr>
      <vt:lpstr>Stakeholders</vt:lpstr>
      <vt:lpstr>Stakeholders</vt:lpstr>
      <vt:lpstr>Information Flow</vt:lpstr>
      <vt:lpstr>Indigenous Knowledge, Skills &amp; Resources</vt:lpstr>
      <vt:lpstr>… but not all local practices are beneficial</vt:lpstr>
      <vt:lpstr>PowerPoint Presentation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 202873 Wildlife Conservation</dc:title>
  <dc:creator>steve</dc:creator>
  <cp:lastModifiedBy>Stephen Elliott</cp:lastModifiedBy>
  <cp:revision>170</cp:revision>
  <dcterms:created xsi:type="dcterms:W3CDTF">2004-06-07T05:16:57Z</dcterms:created>
  <dcterms:modified xsi:type="dcterms:W3CDTF">2022-11-08T14:34:45Z</dcterms:modified>
</cp:coreProperties>
</file>