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8" r:id="rId3"/>
    <p:sldId id="275" r:id="rId4"/>
    <p:sldId id="324" r:id="rId5"/>
    <p:sldId id="320" r:id="rId6"/>
    <p:sldId id="257" r:id="rId7"/>
    <p:sldId id="276" r:id="rId8"/>
    <p:sldId id="268" r:id="rId9"/>
    <p:sldId id="284" r:id="rId10"/>
    <p:sldId id="267" r:id="rId11"/>
    <p:sldId id="273" r:id="rId12"/>
    <p:sldId id="274" r:id="rId13"/>
    <p:sldId id="278" r:id="rId14"/>
    <p:sldId id="280" r:id="rId15"/>
    <p:sldId id="264" r:id="rId16"/>
    <p:sldId id="294" r:id="rId17"/>
    <p:sldId id="286" r:id="rId18"/>
    <p:sldId id="281" r:id="rId19"/>
    <p:sldId id="282" r:id="rId20"/>
    <p:sldId id="283" r:id="rId21"/>
    <p:sldId id="285" r:id="rId22"/>
    <p:sldId id="287" r:id="rId23"/>
    <p:sldId id="270" r:id="rId24"/>
    <p:sldId id="288" r:id="rId25"/>
    <p:sldId id="304" r:id="rId26"/>
    <p:sldId id="259" r:id="rId27"/>
    <p:sldId id="261" r:id="rId28"/>
    <p:sldId id="262" r:id="rId29"/>
    <p:sldId id="263" r:id="rId30"/>
    <p:sldId id="297" r:id="rId31"/>
    <p:sldId id="305" r:id="rId32"/>
    <p:sldId id="302" r:id="rId33"/>
    <p:sldId id="260" r:id="rId34"/>
    <p:sldId id="322" r:id="rId35"/>
    <p:sldId id="317" r:id="rId36"/>
    <p:sldId id="308" r:id="rId37"/>
    <p:sldId id="309" r:id="rId38"/>
    <p:sldId id="307" r:id="rId39"/>
    <p:sldId id="265" r:id="rId40"/>
    <p:sldId id="310" r:id="rId41"/>
    <p:sldId id="311" r:id="rId42"/>
    <p:sldId id="313" r:id="rId43"/>
    <p:sldId id="312" r:id="rId44"/>
    <p:sldId id="269" r:id="rId45"/>
    <p:sldId id="279" r:id="rId46"/>
    <p:sldId id="295" r:id="rId47"/>
    <p:sldId id="277" r:id="rId48"/>
    <p:sldId id="306" r:id="rId49"/>
    <p:sldId id="323" r:id="rId50"/>
    <p:sldId id="314" r:id="rId5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9B38"/>
    <a:srgbClr val="69B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73863" autoAdjust="0"/>
  </p:normalViewPr>
  <p:slideViewPr>
    <p:cSldViewPr snapToGrid="0">
      <p:cViewPr varScale="1">
        <p:scale>
          <a:sx n="63" d="100"/>
          <a:sy n="63" d="100"/>
        </p:scale>
        <p:origin x="130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6C634-E41F-44CA-8142-469B964F2DC0}" type="datetimeFigureOut">
              <a:rPr lang="cs-CZ" smtClean="0"/>
              <a:t>25.01.2023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4C1C4-D738-448C-AD24-8450EED15C05}" type="slidenum">
              <a:rPr lang="cs-CZ" smtClean="0"/>
              <a:t>‹#›</a:t>
            </a:fld>
            <a:endParaRPr lang="cs-CZ"/>
          </a:p>
        </p:txBody>
      </p:sp>
    </p:spTree>
    <p:extLst>
      <p:ext uri="{BB962C8B-B14F-4D97-AF65-F5344CB8AC3E}">
        <p14:creationId xmlns:p14="http://schemas.microsoft.com/office/powerpoint/2010/main" val="296571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 </a:t>
            </a:r>
            <a:r>
              <a:rPr lang="cs-CZ" dirty="0" err="1"/>
              <a:t>projects</a:t>
            </a:r>
            <a:r>
              <a:rPr lang="cs-CZ" dirty="0"/>
              <a:t> in Scotland – second </a:t>
            </a:r>
            <a:r>
              <a:rPr lang="cs-CZ" dirty="0" err="1"/>
              <a:t>definition</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5</a:t>
            </a:fld>
            <a:endParaRPr lang="cs-CZ"/>
          </a:p>
        </p:txBody>
      </p:sp>
    </p:spTree>
    <p:extLst>
      <p:ext uri="{BB962C8B-B14F-4D97-AF65-F5344CB8AC3E}">
        <p14:creationId xmlns:p14="http://schemas.microsoft.com/office/powerpoint/2010/main" val="2102376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3) </a:t>
            </a:r>
            <a:r>
              <a:rPr lang="en-US" dirty="0"/>
              <a:t>Forests are a key component of food security at a global level, as </a:t>
            </a:r>
            <a:r>
              <a:rPr lang="en-US" dirty="0" err="1"/>
              <a:t>recognised</a:t>
            </a:r>
            <a:r>
              <a:rPr lang="en-US" dirty="0"/>
              <a:t> by the FAO30 and the Committee on World Food Security, and can also play an important role in food production, and vibrant food and gastronomic value chains, embedded in cultural and natural heritage.</a:t>
            </a:r>
            <a:endParaRPr lang="cs-CZ" dirty="0"/>
          </a:p>
          <a:p>
            <a:r>
              <a:rPr lang="en-US" dirty="0"/>
              <a:t>Extensive agroforestry systems, truffle cultivation, mushroom gastronomy, exemplify this potential. </a:t>
            </a:r>
            <a:endParaRPr lang="cs-CZ" dirty="0"/>
          </a:p>
          <a:p>
            <a:r>
              <a:rPr lang="en-US" dirty="0"/>
              <a:t>Increased attention to NWFPs can also generate new opportunities to </a:t>
            </a:r>
            <a:r>
              <a:rPr lang="en-US" dirty="0" err="1"/>
              <a:t>decarbonise</a:t>
            </a:r>
            <a:r>
              <a:rPr lang="en-US" dirty="0"/>
              <a:t> the food sector and create other environmental benefits and support viable agroforestry systems</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19</a:t>
            </a:fld>
            <a:endParaRPr lang="cs-CZ"/>
          </a:p>
        </p:txBody>
      </p:sp>
    </p:spTree>
    <p:extLst>
      <p:ext uri="{BB962C8B-B14F-4D97-AF65-F5344CB8AC3E}">
        <p14:creationId xmlns:p14="http://schemas.microsoft.com/office/powerpoint/2010/main" val="97779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en-US" dirty="0"/>
              <a:t>Simply said, in the absence of NWFPs value chains, it would not be possible to achieve those objectives in most European regions. Moreover, considering that Europe is the main importer of NWFPs, sustainable and fair trade of NWFPs can play a very significant contribution to preserving and restoring forests outside Europe, in line with the intention to Step-up EU action to Protect and Restore the World’s Forests (2019)34 and the proposed EU Forest Partnerships</a:t>
            </a:r>
            <a:endParaRPr lang="cs-CZ" dirty="0"/>
          </a:p>
          <a:p>
            <a:pPr marL="228600" indent="-228600">
              <a:buAutoNum type="arabicParenR"/>
            </a:pPr>
            <a:r>
              <a:rPr lang="en-US" dirty="0"/>
              <a:t>is at the heart of the European Green Deal. The 2050 climate-neutrality objective will not be reached unless: active multi-purpose forest management is pursued; </a:t>
            </a:r>
            <a:r>
              <a:rPr lang="en-US" b="1" dirty="0"/>
              <a:t>climate-smart forestry </a:t>
            </a:r>
            <a:r>
              <a:rPr lang="en-US" dirty="0"/>
              <a:t>is applied; non-sustainable products are replaced by sustainable products; the role of agroforestry is promoted; there is a closer integration of forestry and agricultural activities; and more resilient landscapes are created.</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20</a:t>
            </a:fld>
            <a:endParaRPr lang="cs-CZ"/>
          </a:p>
        </p:txBody>
      </p:sp>
    </p:spTree>
    <p:extLst>
      <p:ext uri="{BB962C8B-B14F-4D97-AF65-F5344CB8AC3E}">
        <p14:creationId xmlns:p14="http://schemas.microsoft.com/office/powerpoint/2010/main" val="168432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short, the cross-sectoral reach, and the boundary nature of many NWFPs, results in a high degree of policy fragmentation. </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21</a:t>
            </a:fld>
            <a:endParaRPr lang="cs-CZ"/>
          </a:p>
        </p:txBody>
      </p:sp>
    </p:spTree>
    <p:extLst>
      <p:ext uri="{BB962C8B-B14F-4D97-AF65-F5344CB8AC3E}">
        <p14:creationId xmlns:p14="http://schemas.microsoft.com/office/powerpoint/2010/main" val="3833472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many areas of the world, notably in tropical and subtropical regions, NWFPs can represent a significant income for rural people. </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leading importer of NWFPs, </a:t>
            </a:r>
            <a:r>
              <a:rPr lang="en-US" b="1" dirty="0"/>
              <a:t>Europe is responsible for sustainable harvesting and trade in the countries of origin</a:t>
            </a:r>
            <a:r>
              <a:rPr lang="en-US" dirty="0"/>
              <a:t>. </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guarantees of sustainable forest management and </a:t>
            </a:r>
            <a:r>
              <a:rPr lang="en-US" dirty="0" err="1"/>
              <a:t>labour</a:t>
            </a:r>
            <a:r>
              <a:rPr lang="en-US" dirty="0"/>
              <a:t> conditions in these countries, NWFP consumption in EU markets might have unknown detrimental effects on environmental quality and social equitability, promoting ‘unsustainable harvesting’ or ‘imported deforestation’ in supplier countries. </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responsibility does not rely only with governments. NWFP operators and sectoral </a:t>
            </a:r>
            <a:r>
              <a:rPr lang="en-US" dirty="0" err="1"/>
              <a:t>organisations</a:t>
            </a:r>
            <a:r>
              <a:rPr lang="en-US" dirty="0"/>
              <a:t> must</a:t>
            </a:r>
            <a:r>
              <a:rPr lang="cs-CZ" dirty="0"/>
              <a:t>….</a:t>
            </a:r>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22</a:t>
            </a:fld>
            <a:endParaRPr lang="cs-CZ"/>
          </a:p>
        </p:txBody>
      </p:sp>
    </p:spTree>
    <p:extLst>
      <p:ext uri="{BB962C8B-B14F-4D97-AF65-F5344CB8AC3E}">
        <p14:creationId xmlns:p14="http://schemas.microsoft.com/office/powerpoint/2010/main" val="272664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24</a:t>
            </a:fld>
            <a:endParaRPr lang="cs-CZ"/>
          </a:p>
        </p:txBody>
      </p:sp>
    </p:spTree>
    <p:extLst>
      <p:ext uri="{BB962C8B-B14F-4D97-AF65-F5344CB8AC3E}">
        <p14:creationId xmlns:p14="http://schemas.microsoft.com/office/powerpoint/2010/main" val="426526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 Forests place substantial efforts into raising public awareness of recreational and educational infrastructure available in forests, including: parks and arboreta (of which there are 17 in Poland), </a:t>
            </a:r>
            <a:r>
              <a:rPr lang="en-US" dirty="0" err="1"/>
              <a:t>centres</a:t>
            </a:r>
            <a:r>
              <a:rPr lang="en-US" dirty="0"/>
              <a:t> for ecological education (over 20), educational rooms (50), scenic viewpoints (318) and nature paths (over 150).</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27</a:t>
            </a:fld>
            <a:endParaRPr lang="cs-CZ"/>
          </a:p>
        </p:txBody>
      </p:sp>
    </p:spTree>
    <p:extLst>
      <p:ext uri="{BB962C8B-B14F-4D97-AF65-F5344CB8AC3E}">
        <p14:creationId xmlns:p14="http://schemas.microsoft.com/office/powerpoint/2010/main" val="254036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Their collection has a centuries-long tradition and an established place in Polish culture. Knowledge about mushrooms has traditionally been passed down from generation to generation. However, with the modernization of the country and an increase in the standard of living, knowledge and skill concerning the collection of edible mushroom species has been waning in recent years</a:t>
            </a:r>
            <a:endParaRPr lang="cs-CZ" dirty="0"/>
          </a:p>
          <a:p>
            <a:r>
              <a:rPr lang="en-US" dirty="0"/>
              <a:t>Unfavorable conditions for fruiting truffles included changes in species composition, age structure of stands, and changes of forest management. For example, undergrowth shading the forest floor was more common due to the cessation of grazing in forests. (ii) Changes in the structure of forest ownership and use. The disappearance of traditional types of forest use, such as cattle grazing and collection of brushwood.</a:t>
            </a:r>
            <a:endParaRPr lang="cs-CZ" dirty="0"/>
          </a:p>
          <a:p>
            <a:r>
              <a:rPr lang="en-US" b="1" dirty="0"/>
              <a:t>Truffles as a luxury product for the nobility were not welcomed by new authorities</a:t>
            </a:r>
            <a:endParaRPr lang="cs-CZ" b="1" dirty="0"/>
          </a:p>
          <a:p>
            <a:r>
              <a:rPr lang="en-US" dirty="0"/>
              <a:t>As a type of mycorrhizal fungi, truffles need a host plant to develop, grow best in calcareous, mainly </a:t>
            </a:r>
            <a:r>
              <a:rPr lang="en-US" dirty="0" err="1"/>
              <a:t>rendzic</a:t>
            </a:r>
            <a:r>
              <a:rPr lang="en-US" dirty="0"/>
              <a:t> soils, and, because they </a:t>
            </a:r>
            <a:r>
              <a:rPr lang="en-US" b="1" dirty="0"/>
              <a:t>grow up to 30 cm deep in the soil</a:t>
            </a:r>
            <a:r>
              <a:rPr lang="en-US" dirty="0"/>
              <a:t>, they need to be found with the help of trained dogs or pigs</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28</a:t>
            </a:fld>
            <a:endParaRPr lang="cs-CZ"/>
          </a:p>
        </p:txBody>
      </p:sp>
    </p:spTree>
    <p:extLst>
      <p:ext uri="{BB962C8B-B14F-4D97-AF65-F5344CB8AC3E}">
        <p14:creationId xmlns:p14="http://schemas.microsoft.com/office/powerpoint/2010/main" val="1226622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Although establishing of truffle orchards is still in pioneer phase, such an activity is perceived as a new source of benefits in agroforestry.</a:t>
            </a:r>
            <a:endParaRPr lang="cs-CZ" dirty="0"/>
          </a:p>
          <a:p>
            <a:r>
              <a:rPr lang="en-US" dirty="0"/>
              <a:t>The possibility to grow and collect truffles is important for increasing rural economy and thereby the incentives for planting oak and hazel (main host-plant species). Truffle cultivation can contribute to a stable </a:t>
            </a:r>
            <a:r>
              <a:rPr lang="en-US" dirty="0" err="1"/>
              <a:t>bioeconomy</a:t>
            </a:r>
            <a:r>
              <a:rPr lang="en-US" dirty="0"/>
              <a:t>, both supporting the high biodiversity associated with Quercus spp. [13] and contributing to local economy of rural areas.</a:t>
            </a:r>
            <a:endParaRPr lang="cs-CZ" dirty="0"/>
          </a:p>
          <a:p>
            <a:r>
              <a:rPr lang="en-US" dirty="0"/>
              <a:t>Mushroom collection is more similar to hunting, usually a male domain, than collecting berries or herbs, as the appearance of fungal fruiting bodies is temporal [10]. A strong element of chance is thus introduced, making mushroom gathering more exciting and due to the fact that it has a highly competitive character</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29</a:t>
            </a:fld>
            <a:endParaRPr lang="cs-CZ"/>
          </a:p>
        </p:txBody>
      </p:sp>
    </p:spTree>
    <p:extLst>
      <p:ext uri="{BB962C8B-B14F-4D97-AF65-F5344CB8AC3E}">
        <p14:creationId xmlns:p14="http://schemas.microsoft.com/office/powerpoint/2010/main" val="2386252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Italian Apennines, near Bologna, a win–win agreement between landowners and a truffle picker association, ‘</a:t>
            </a:r>
            <a:r>
              <a:rPr lang="en-US" dirty="0" err="1"/>
              <a:t>Associazione</a:t>
            </a:r>
            <a:r>
              <a:rPr lang="en-US" dirty="0"/>
              <a:t> Il Tartufo Bologna’, has emerged as a successful case study. Thanks to a </a:t>
            </a:r>
            <a:r>
              <a:rPr lang="en-US" b="1" dirty="0"/>
              <a:t>lease agreement</a:t>
            </a:r>
            <a:r>
              <a:rPr lang="en-US" dirty="0"/>
              <a:t>, the owner maintains his </a:t>
            </a:r>
            <a:r>
              <a:rPr lang="en-US" b="1" dirty="0"/>
              <a:t>property rights and receives rents</a:t>
            </a:r>
            <a:r>
              <a:rPr lang="en-US" dirty="0"/>
              <a:t>, while the truffle </a:t>
            </a:r>
            <a:r>
              <a:rPr lang="en-US" b="1" dirty="0"/>
              <a:t>picker association manages the land and reserves the truffle harvesting </a:t>
            </a:r>
            <a:r>
              <a:rPr lang="en-US" dirty="0"/>
              <a:t>right for its members, who pay an </a:t>
            </a:r>
            <a:r>
              <a:rPr lang="en-US" b="1" dirty="0"/>
              <a:t>annual fixed fee</a:t>
            </a:r>
            <a:r>
              <a:rPr lang="en-US" dirty="0"/>
              <a:t>. As a consequence, a forest system that would have been abandoned is now actively managed. In Spain, the national Forest Law-43/200339, clarified that mushrooms were also ‘fruits of the land’ and thereby property of the landowner, if she or he wishes to declare it and protect it as such. This allows private and public owners to establish who can harvest, in what amounts, and under what circumstances (</a:t>
            </a:r>
            <a:r>
              <a:rPr lang="en-US" dirty="0" err="1"/>
              <a:t>authorisation</a:t>
            </a:r>
            <a:r>
              <a:rPr lang="en-US" dirty="0"/>
              <a:t>, communication). </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30</a:t>
            </a:fld>
            <a:endParaRPr lang="cs-CZ"/>
          </a:p>
        </p:txBody>
      </p:sp>
    </p:spTree>
    <p:extLst>
      <p:ext uri="{BB962C8B-B14F-4D97-AF65-F5344CB8AC3E}">
        <p14:creationId xmlns:p14="http://schemas.microsoft.com/office/powerpoint/2010/main" val="138967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upon this framework regulation, the region of Castilla y León (Spain) established a system of mushroom picking permits in 2003, widely accepted on a voluntary basis, and finally officially </a:t>
            </a:r>
            <a:r>
              <a:rPr lang="en-US" dirty="0" err="1"/>
              <a:t>recognised</a:t>
            </a:r>
            <a:r>
              <a:rPr lang="en-US" dirty="0"/>
              <a:t> by Regulation 31/2017 of mycological resources. More than 700 000 ha of forests have been grouped into mushroom management units and around 100 000 picking permits are sold every year, at an average price of €6 per weekend. Another 5,000 permits are commercially oriented and allow the pickers to sell their harvest to markets, and 25 local processing enterprises collectively manage the quality label ‘Mushrooms of Castilla y León’. Forest owners, mostly municipalities, dedicate the largest proportion of the revenues from permits (around €750 000 yr-1) to maintenance, promotion and research, since the main objective of the system is to generate tourism rather than direct income from NWFPs.</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31</a:t>
            </a:fld>
            <a:endParaRPr lang="cs-CZ"/>
          </a:p>
        </p:txBody>
      </p:sp>
    </p:spTree>
    <p:extLst>
      <p:ext uri="{BB962C8B-B14F-4D97-AF65-F5344CB8AC3E}">
        <p14:creationId xmlns:p14="http://schemas.microsoft.com/office/powerpoint/2010/main" val="342176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Different variations of the term, like secondary, minor or non-timber forest products (NTFP) are also used by governments, institutions and academics, depending on needs and objectives.</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 </a:t>
            </a:r>
            <a:r>
              <a:rPr lang="en-US" dirty="0"/>
              <a:t>forest products include </a:t>
            </a:r>
            <a:r>
              <a:rPr lang="en-US" b="1" dirty="0"/>
              <a:t>wild forest products</a:t>
            </a:r>
            <a:r>
              <a:rPr lang="en-US" dirty="0"/>
              <a:t>, </a:t>
            </a:r>
            <a:r>
              <a:rPr lang="en-US" b="1" dirty="0"/>
              <a:t>minor forest produce,</a:t>
            </a:r>
            <a:r>
              <a:rPr lang="cs-CZ" b="1" baseline="30000" dirty="0"/>
              <a:t> </a:t>
            </a:r>
            <a:r>
              <a:rPr lang="en-US" b="1" dirty="0"/>
              <a:t>special, minor, alternative </a:t>
            </a:r>
            <a:r>
              <a:rPr lang="en-US" dirty="0"/>
              <a:t>and </a:t>
            </a:r>
            <a:r>
              <a:rPr lang="en-US" b="1" dirty="0"/>
              <a:t>secondary forest </a:t>
            </a:r>
            <a:r>
              <a:rPr lang="en-US" dirty="0"/>
              <a:t>products</a:t>
            </a:r>
            <a:endParaRPr lang="cs-CZ" dirty="0"/>
          </a:p>
          <a:p>
            <a:pPr marL="171450" indent="-171450">
              <a:buFontTx/>
              <a:buChar char="-"/>
            </a:pPr>
            <a:r>
              <a:rPr lang="en-US" dirty="0"/>
              <a:t>decorations, nursery and landscaping products, fine art, and crafts. </a:t>
            </a:r>
            <a:endParaRPr lang="cs-CZ" dirty="0"/>
          </a:p>
          <a:p>
            <a:pPr marL="171450" indent="-171450">
              <a:buFontTx/>
              <a:buChar char="-"/>
            </a:pPr>
            <a:r>
              <a:rPr lang="en-US" dirty="0"/>
              <a:t>Billions of people worldwide depend on NTFP, either by direct consumption or as a source of income.</a:t>
            </a:r>
          </a:p>
          <a:p>
            <a:r>
              <a:rPr lang="en-US" dirty="0"/>
              <a:t>These products are relatively invisible in national statistics. </a:t>
            </a:r>
            <a:endParaRPr lang="cs-CZ" dirty="0"/>
          </a:p>
          <a:p>
            <a:r>
              <a:rPr lang="en-US" b="1" dirty="0"/>
              <a:t>This under-reporting obscures </a:t>
            </a:r>
            <a:r>
              <a:rPr lang="en-US" dirty="0"/>
              <a:t>the role they play in poverty reduction, food and health security, and social stability.</a:t>
            </a:r>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6</a:t>
            </a:fld>
            <a:endParaRPr lang="cs-CZ"/>
          </a:p>
        </p:txBody>
      </p:sp>
    </p:spTree>
    <p:extLst>
      <p:ext uri="{BB962C8B-B14F-4D97-AF65-F5344CB8AC3E}">
        <p14:creationId xmlns:p14="http://schemas.microsoft.com/office/powerpoint/2010/main" val="2090522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Realise</a:t>
            </a:r>
            <a:r>
              <a:rPr lang="en-US" dirty="0"/>
              <a:t> synergies with tourism in territorial development strategies. Tourism and especially ecotourism strategies, can greatly benefit from increased interest in wild and traditional products, as well as in experiential activities in rural areas. This opens up the opportunity to generate synergies among services and products of a territory, making a tourism destination, more attractive, and expanding the markets for NWFPs-based products, experiences and other services, frequently supported by a well-</a:t>
            </a:r>
            <a:r>
              <a:rPr lang="en-US" dirty="0" err="1"/>
              <a:t>recognised</a:t>
            </a:r>
            <a:r>
              <a:rPr lang="en-US" dirty="0"/>
              <a:t> brand, such as ‘Traditions and </a:t>
            </a:r>
            <a:r>
              <a:rPr lang="en-US" dirty="0" err="1"/>
              <a:t>Flavours</a:t>
            </a:r>
            <a:r>
              <a:rPr lang="en-US" dirty="0"/>
              <a:t> of Modena’, or the ‘Strada </a:t>
            </a:r>
            <a:r>
              <a:rPr lang="en-US" dirty="0" err="1"/>
              <a:t>della</a:t>
            </a:r>
            <a:r>
              <a:rPr lang="en-US" dirty="0"/>
              <a:t> mela e </a:t>
            </a:r>
            <a:r>
              <a:rPr lang="en-US" dirty="0" err="1"/>
              <a:t>dei</a:t>
            </a:r>
            <a:r>
              <a:rPr lang="en-US" dirty="0"/>
              <a:t> </a:t>
            </a:r>
            <a:r>
              <a:rPr lang="en-US" dirty="0" err="1"/>
              <a:t>sapori</a:t>
            </a:r>
            <a:r>
              <a:rPr lang="en-US" dirty="0"/>
              <a:t> </a:t>
            </a:r>
            <a:r>
              <a:rPr lang="en-US" dirty="0" err="1"/>
              <a:t>delle</a:t>
            </a:r>
            <a:r>
              <a:rPr lang="en-US" dirty="0"/>
              <a:t> </a:t>
            </a:r>
            <a:r>
              <a:rPr lang="en-US" dirty="0" err="1"/>
              <a:t>valli</a:t>
            </a:r>
            <a:r>
              <a:rPr lang="en-US" dirty="0"/>
              <a:t> di Non e di Sole’ 55. Inspiration can be drawn from an increasing number of successful examples and tools for </a:t>
            </a:r>
            <a:r>
              <a:rPr lang="en-US" dirty="0" err="1"/>
              <a:t>mycotourism</a:t>
            </a:r>
            <a:r>
              <a:rPr lang="en-US" dirty="0"/>
              <a:t>, that can be found all over the Mediterranean (Box 4). </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32</a:t>
            </a:fld>
            <a:endParaRPr lang="cs-CZ"/>
          </a:p>
        </p:txBody>
      </p:sp>
    </p:spTree>
    <p:extLst>
      <p:ext uri="{BB962C8B-B14F-4D97-AF65-F5344CB8AC3E}">
        <p14:creationId xmlns:p14="http://schemas.microsoft.com/office/powerpoint/2010/main" val="31418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Abandoned orchards (i.e., new wilderness) were almost with dense cover of shrubs in </a:t>
            </a:r>
            <a:r>
              <a:rPr lang="en-US" dirty="0" err="1"/>
              <a:t>understorey</a:t>
            </a:r>
            <a:r>
              <a:rPr lang="en-US" dirty="0"/>
              <a:t>, missing fruit trees in regular spacing and natural regeneration of shrubs and forest trees (e.g., ash, oak, maple) in crown gaps. Restored orchards were with renewed regular spacing (i.e., dead trees were replaced by new ones), and </a:t>
            </a:r>
            <a:r>
              <a:rPr lang="en-US" dirty="0" err="1"/>
              <a:t>understorey</a:t>
            </a:r>
            <a:r>
              <a:rPr lang="en-US" dirty="0"/>
              <a:t> managed as meadow with partial pasturing of sheep or goats.</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33</a:t>
            </a:fld>
            <a:endParaRPr lang="cs-CZ"/>
          </a:p>
        </p:txBody>
      </p:sp>
    </p:spTree>
    <p:extLst>
      <p:ext uri="{BB962C8B-B14F-4D97-AF65-F5344CB8AC3E}">
        <p14:creationId xmlns:p14="http://schemas.microsoft.com/office/powerpoint/2010/main" val="2748844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Agricultural management with targeted </a:t>
            </a:r>
            <a:r>
              <a:rPr lang="en-US" b="1" dirty="0"/>
              <a:t>tree planting increases </a:t>
            </a:r>
            <a:r>
              <a:rPr lang="en-US" dirty="0"/>
              <a:t>the landscape's resistance to drought and erosion, stabilizes the microclimatic conditions of the landscape, thereby increasing its resistance to climatic extremes (drought, heat, drying winds, torrential rains), contributes favorably to increasing biodiversity and improving a wide range of non-production functions .</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37</a:t>
            </a:fld>
            <a:endParaRPr lang="cs-CZ"/>
          </a:p>
        </p:txBody>
      </p:sp>
    </p:spTree>
    <p:extLst>
      <p:ext uri="{BB962C8B-B14F-4D97-AF65-F5344CB8AC3E}">
        <p14:creationId xmlns:p14="http://schemas.microsoft.com/office/powerpoint/2010/main" val="3772234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In order for ALS to be economically viable, their long-term fulfillment - tree care - must be fulfilled. The assumption of volume or qualitative production depends on the choice of individual tree species depending on the habitat, growth conditions and mainly on the genetic prepositions of the tree species.</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40</a:t>
            </a:fld>
            <a:endParaRPr lang="cs-CZ"/>
          </a:p>
        </p:txBody>
      </p:sp>
    </p:spTree>
    <p:extLst>
      <p:ext uri="{BB962C8B-B14F-4D97-AF65-F5344CB8AC3E}">
        <p14:creationId xmlns:p14="http://schemas.microsoft.com/office/powerpoint/2010/main" val="3411961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Sustainable egg production is currently a big topic. In the future, it will be necessary to find optimal conventional methods of egg production on the one hand and, on the other hand, to balance the comfort of the laying hens' environment, egg quality and profitability of production. Agroforestry methods are directly offered. The combination of chicken farms for egg production and the cultivation of valuable or firewood creates an ideal environment for chickens while contributing to the biodiversity of the landscape.</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41</a:t>
            </a:fld>
            <a:endParaRPr lang="cs-CZ"/>
          </a:p>
        </p:txBody>
      </p:sp>
    </p:spTree>
    <p:extLst>
      <p:ext uri="{BB962C8B-B14F-4D97-AF65-F5344CB8AC3E}">
        <p14:creationId xmlns:p14="http://schemas.microsoft.com/office/powerpoint/2010/main" val="426846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controlled </a:t>
            </a:r>
            <a:r>
              <a:rPr lang="en-US" dirty="0" err="1"/>
              <a:t>igs</a:t>
            </a:r>
            <a:r>
              <a:rPr lang="en-US" dirty="0"/>
              <a:t> that fed on acorns and beech trees. In other states, this method of fattening pigs is a common practice. In Germany, it has even developed into such a social consciousness that they say that the best ham grows on acorns. However, forest grazing is prohibited in Czech forests, unless an exception is granted to the owner of the forest. For these reasons, I classify this type of forest as ALS.</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42</a:t>
            </a:fld>
            <a:endParaRPr lang="cs-CZ"/>
          </a:p>
        </p:txBody>
      </p:sp>
    </p:spTree>
    <p:extLst>
      <p:ext uri="{BB962C8B-B14F-4D97-AF65-F5344CB8AC3E}">
        <p14:creationId xmlns:p14="http://schemas.microsoft.com/office/powerpoint/2010/main" val="2790236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Production from agroforestry systems can be very varied. Thanks to its multifunctionality, it can be used both for larger agricultural companies and, above all, for smaller farmers who focus on regional sales. The highlight of ALS production can then be direct sales to restaurants that specialize in regional gastronomy from ALS products, which is linked to agritourism, which will contribute to sustainable business in the countryside and its development. There are simply too many options. The basis is to use the local natural, soil and landscape conditions and combine them with the corresponding spectrum of trees that would correspond to the vision of the owner and his business plan.</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43</a:t>
            </a:fld>
            <a:endParaRPr lang="cs-CZ"/>
          </a:p>
        </p:txBody>
      </p:sp>
    </p:spTree>
    <p:extLst>
      <p:ext uri="{BB962C8B-B14F-4D97-AF65-F5344CB8AC3E}">
        <p14:creationId xmlns:p14="http://schemas.microsoft.com/office/powerpoint/2010/main" val="373741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Further clarify definition and classification issues</a:t>
            </a:r>
            <a:endParaRPr lang="cs-CZ" dirty="0"/>
          </a:p>
          <a:p>
            <a:r>
              <a:rPr lang="en-US" dirty="0"/>
              <a:t>Improve awareness of and collaboration with national statistical agencies, trade associations, CITES national management authorities and related entities regarding data collection on NWFPs and associated terminology challenges</a:t>
            </a:r>
            <a:endParaRPr lang="cs-CZ" dirty="0"/>
          </a:p>
          <a:p>
            <a:r>
              <a:rPr lang="en-US" dirty="0"/>
              <a:t>In order to harmonize the data, strengthen collaboration between FAO and the international agencies responsible for the maintenance, updating and revision of reference classification of products, UNSD and WCO. </a:t>
            </a:r>
            <a:endParaRPr lang="cs-CZ" dirty="0"/>
          </a:p>
          <a:p>
            <a:r>
              <a:rPr lang="en-US" dirty="0"/>
              <a:t>Work on developing methodologies to capture, estimate and </a:t>
            </a:r>
            <a:r>
              <a:rPr lang="en-US" dirty="0" err="1"/>
              <a:t>analyse</a:t>
            </a:r>
            <a:r>
              <a:rPr lang="en-US" dirty="0"/>
              <a:t> statistics on NWFPs’ informal sector and self-consumption</a:t>
            </a:r>
            <a:endParaRPr lang="cs-CZ" dirty="0"/>
          </a:p>
          <a:p>
            <a:r>
              <a:rPr lang="en-US" dirty="0"/>
              <a:t>Facilitate capacity development and knowledge exchange between FAO and statistics end-users. </a:t>
            </a:r>
            <a:endParaRPr lang="cs-CZ" dirty="0"/>
          </a:p>
          <a:p>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44</a:t>
            </a:fld>
            <a:endParaRPr lang="cs-CZ"/>
          </a:p>
        </p:txBody>
      </p:sp>
    </p:spTree>
    <p:extLst>
      <p:ext uri="{BB962C8B-B14F-4D97-AF65-F5344CB8AC3E}">
        <p14:creationId xmlns:p14="http://schemas.microsoft.com/office/powerpoint/2010/main" val="357066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en-US" b="1" dirty="0"/>
              <a:t>is affecting the vitality</a:t>
            </a:r>
            <a:r>
              <a:rPr lang="en-US" dirty="0"/>
              <a:t>, structure and function of forest and other woodland ecosystems, and thus, the availability of NWFPs. </a:t>
            </a:r>
            <a:endParaRPr lang="cs-CZ" dirty="0"/>
          </a:p>
          <a:p>
            <a:pPr marL="171450" indent="-171450">
              <a:buFontTx/>
              <a:buChar char="-"/>
            </a:pPr>
            <a:r>
              <a:rPr lang="en-US" dirty="0"/>
              <a:t>Of special concern are the impacts of ongoing </a:t>
            </a:r>
            <a:r>
              <a:rPr lang="en-US" b="1" dirty="0"/>
              <a:t>reduction of precipitation </a:t>
            </a:r>
            <a:r>
              <a:rPr lang="en-US" dirty="0"/>
              <a:t>– drought cycles – and increased aridification reducing NWFP availability and quality while increasing seasonality, </a:t>
            </a:r>
            <a:r>
              <a:rPr lang="en-US" dirty="0" err="1"/>
              <a:t>jeopardising</a:t>
            </a:r>
            <a:r>
              <a:rPr lang="en-US" dirty="0"/>
              <a:t> supply chains, as well as territorial marketing strategies. </a:t>
            </a:r>
            <a:endParaRPr lang="cs-CZ" dirty="0"/>
          </a:p>
          <a:p>
            <a:pPr marL="171450" indent="-171450">
              <a:buFontTx/>
              <a:buChar char="-"/>
            </a:pPr>
            <a:r>
              <a:rPr lang="en-US" dirty="0"/>
              <a:t>In addition, climate change </a:t>
            </a:r>
            <a:r>
              <a:rPr lang="en-US" b="1" dirty="0"/>
              <a:t>and global trade </a:t>
            </a:r>
            <a:r>
              <a:rPr lang="en-US" dirty="0"/>
              <a:t>are accelerating the spread of </a:t>
            </a:r>
            <a:r>
              <a:rPr lang="en-US" b="1" dirty="0"/>
              <a:t>exotic and local pests and diseases</a:t>
            </a:r>
            <a:r>
              <a:rPr lang="en-US" dirty="0"/>
              <a:t>. </a:t>
            </a:r>
            <a:endParaRPr lang="cs-CZ" dirty="0"/>
          </a:p>
          <a:p>
            <a:pPr marL="171450" indent="-171450">
              <a:buFontTx/>
              <a:buChar char="-"/>
            </a:pPr>
            <a:r>
              <a:rPr lang="en-US" dirty="0"/>
              <a:t>Some worrisome cases include the decay of resin-tapped maritime pine (Pinus pinaster) in Portugal caused by the fatal pine wood nematode (</a:t>
            </a:r>
            <a:r>
              <a:rPr lang="en-US" dirty="0" err="1"/>
              <a:t>Bursaphelenchus</a:t>
            </a:r>
            <a:r>
              <a:rPr lang="en-US" dirty="0"/>
              <a:t> </a:t>
            </a:r>
            <a:r>
              <a:rPr lang="en-US" dirty="0" err="1"/>
              <a:t>xylophilus</a:t>
            </a:r>
            <a:r>
              <a:rPr lang="en-US" dirty="0"/>
              <a:t>), reduced production of pine nuts and chestnuts across the Mediterranean due to the western conifer seed bug (</a:t>
            </a:r>
            <a:r>
              <a:rPr lang="en-US" dirty="0" err="1"/>
              <a:t>Leptoglossus</a:t>
            </a:r>
            <a:r>
              <a:rPr lang="en-US" dirty="0"/>
              <a:t> </a:t>
            </a:r>
            <a:r>
              <a:rPr lang="en-US" dirty="0" err="1"/>
              <a:t>occidentalis</a:t>
            </a:r>
            <a:r>
              <a:rPr lang="en-US" dirty="0"/>
              <a:t>) and the chestnut gall wasp (</a:t>
            </a:r>
            <a:r>
              <a:rPr lang="en-US" dirty="0" err="1"/>
              <a:t>Dryocosmus</a:t>
            </a:r>
            <a:r>
              <a:rPr lang="en-US" dirty="0"/>
              <a:t> </a:t>
            </a:r>
            <a:r>
              <a:rPr lang="en-US" dirty="0" err="1"/>
              <a:t>kuriphilus</a:t>
            </a:r>
            <a:r>
              <a:rPr lang="en-US" dirty="0"/>
              <a:t>), respectively; and the greatly reduced quantity and quality of cork due to the flatheaded borer (</a:t>
            </a:r>
            <a:r>
              <a:rPr lang="en-US" dirty="0" err="1"/>
              <a:t>Coraebus</a:t>
            </a:r>
            <a:r>
              <a:rPr lang="en-US" dirty="0"/>
              <a:t> </a:t>
            </a:r>
            <a:r>
              <a:rPr lang="en-US" dirty="0" err="1"/>
              <a:t>undatus</a:t>
            </a:r>
            <a:r>
              <a:rPr lang="en-US" dirty="0"/>
              <a:t>) or the gypsy moth (Lymantria </a:t>
            </a:r>
            <a:r>
              <a:rPr lang="en-US" dirty="0" err="1"/>
              <a:t>dispar</a:t>
            </a:r>
            <a:r>
              <a:rPr lang="en-US" dirty="0"/>
              <a:t>)</a:t>
            </a:r>
            <a:endParaRPr lang="cs-CZ" dirty="0"/>
          </a:p>
          <a:p>
            <a:pPr marL="0" indent="0">
              <a:buFontTx/>
              <a:buNone/>
            </a:pPr>
            <a:r>
              <a:rPr lang="cs-CZ" dirty="0"/>
              <a:t>3) </a:t>
            </a:r>
            <a:r>
              <a:rPr lang="en-US" b="1" dirty="0"/>
              <a:t>As an example, untrained </a:t>
            </a:r>
            <a:r>
              <a:rPr lang="en-US" dirty="0"/>
              <a:t>or unprofessional cork-stripping or resin-tapping operations can lead to </a:t>
            </a:r>
            <a:r>
              <a:rPr lang="en-US" b="1" dirty="0"/>
              <a:t>tree damage and ruin product quality </a:t>
            </a:r>
            <a:r>
              <a:rPr lang="en-US" dirty="0"/>
              <a:t>and quantity for the remaining life of trees. </a:t>
            </a:r>
            <a:r>
              <a:rPr lang="en-US" b="1" dirty="0"/>
              <a:t>Also, rural abandonment, loss of traditional knowledge, low profitability, seasonality, and remote location of the workplace, put additional barriers to the </a:t>
            </a:r>
            <a:r>
              <a:rPr lang="en-US" b="1" dirty="0" err="1"/>
              <a:t>professionalisation</a:t>
            </a:r>
            <a:r>
              <a:rPr lang="en-US" b="1" dirty="0"/>
              <a:t> of NWFP collectors</a:t>
            </a:r>
            <a:r>
              <a:rPr lang="en-US" dirty="0"/>
              <a:t>. </a:t>
            </a:r>
            <a:endParaRPr lang="cs-CZ" dirty="0"/>
          </a:p>
          <a:p>
            <a:pPr marL="0" indent="0">
              <a:buNone/>
            </a:pPr>
            <a:r>
              <a:rPr lang="cs-CZ" dirty="0"/>
              <a:t>4) </a:t>
            </a:r>
            <a:r>
              <a:rPr lang="en-US" dirty="0"/>
              <a:t>most wild products come, at least in Europe, from </a:t>
            </a:r>
            <a:r>
              <a:rPr lang="en-US" dirty="0" err="1"/>
              <a:t>manged</a:t>
            </a:r>
            <a:r>
              <a:rPr lang="en-US" dirty="0"/>
              <a:t> forestry and agroforestry systems</a:t>
            </a:r>
            <a:endParaRPr lang="cs-CZ" dirty="0"/>
          </a:p>
          <a:p>
            <a:pPr marL="228600" indent="-228600">
              <a:buAutoNum type="arabicParenR"/>
            </a:pP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9</a:t>
            </a:fld>
            <a:endParaRPr lang="cs-CZ"/>
          </a:p>
        </p:txBody>
      </p:sp>
    </p:spTree>
    <p:extLst>
      <p:ext uri="{BB962C8B-B14F-4D97-AF65-F5344CB8AC3E}">
        <p14:creationId xmlns:p14="http://schemas.microsoft.com/office/powerpoint/2010/main" val="412620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These concepts have been highlighted in international agreements since the Rio Summit (1992), such as in the Second and Third European Ministerial Conferences on the Protection of Forests in Europe (in particular Helsinki, 1993, and Lisbon, 1998).</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10</a:t>
            </a:fld>
            <a:endParaRPr lang="cs-CZ"/>
          </a:p>
        </p:txBody>
      </p:sp>
    </p:spTree>
    <p:extLst>
      <p:ext uri="{BB962C8B-B14F-4D97-AF65-F5344CB8AC3E}">
        <p14:creationId xmlns:p14="http://schemas.microsoft.com/office/powerpoint/2010/main" val="173525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en-US" dirty="0"/>
              <a:t>This makes up for more than 60 million European foragers, often </a:t>
            </a:r>
            <a:r>
              <a:rPr lang="en-US" dirty="0" err="1"/>
              <a:t>organised</a:t>
            </a:r>
            <a:r>
              <a:rPr lang="en-US" dirty="0"/>
              <a:t> in dynamic associations, such as those of mushroom pickers. These outdoor activities are the continuation of centuries-old traditional uses and knowledge, </a:t>
            </a:r>
            <a:r>
              <a:rPr lang="en-US" b="1" dirty="0"/>
              <a:t>spiritual and cultural dimensions</a:t>
            </a:r>
            <a:r>
              <a:rPr lang="en-US" dirty="0"/>
              <a:t>, as </a:t>
            </a:r>
            <a:r>
              <a:rPr lang="en-US" b="1" dirty="0"/>
              <a:t>unique culinary traditions</a:t>
            </a:r>
            <a:r>
              <a:rPr lang="en-US" dirty="0"/>
              <a:t>,</a:t>
            </a:r>
            <a:r>
              <a:rPr lang="cs-CZ" dirty="0"/>
              <a:t> </a:t>
            </a:r>
            <a:r>
              <a:rPr lang="en-US" dirty="0"/>
              <a:t>and more active personal lifestyles.</a:t>
            </a:r>
            <a:endParaRPr lang="cs-CZ" dirty="0"/>
          </a:p>
          <a:p>
            <a:pPr marL="228600" indent="-228600">
              <a:buAutoNum type="arabicParenR"/>
            </a:pPr>
            <a:r>
              <a:rPr lang="en-US" dirty="0"/>
              <a:t>Many NWFPs are part of traditional food systems, nutritious, adapted to local conditions, and increasingly </a:t>
            </a:r>
            <a:r>
              <a:rPr lang="en-US" b="1" dirty="0"/>
              <a:t>contribute to local, regional, and international food value chains</a:t>
            </a:r>
            <a:endParaRPr lang="cs-CZ" b="1" dirty="0"/>
          </a:p>
          <a:p>
            <a:pPr marL="228600" indent="-228600">
              <a:buAutoNum type="arabicParenR"/>
            </a:pPr>
            <a:r>
              <a:rPr lang="en-US" b="1" dirty="0"/>
              <a:t>While the forestry and timber sector, which directly employs some 3.8 million people in Europe</a:t>
            </a:r>
            <a:r>
              <a:rPr lang="en-US" dirty="0"/>
              <a:t>, is clearly </a:t>
            </a:r>
            <a:r>
              <a:rPr lang="en-US" b="1" dirty="0"/>
              <a:t>male dominated</a:t>
            </a:r>
            <a:r>
              <a:rPr lang="en-US" dirty="0"/>
              <a:t>, in the collection, transformation, and trade of many NWFPs such as medicinal and aromatic plants (MAPs), women play a more central role. Harvesting NWFPs also provides rural jobs, and an important source of income for people that do not have many alternatives. </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12</a:t>
            </a:fld>
            <a:endParaRPr lang="cs-CZ"/>
          </a:p>
        </p:txBody>
      </p:sp>
    </p:spTree>
    <p:extLst>
      <p:ext uri="{BB962C8B-B14F-4D97-AF65-F5344CB8AC3E}">
        <p14:creationId xmlns:p14="http://schemas.microsoft.com/office/powerpoint/2010/main" val="3841112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28600" indent="-228600">
              <a:buAutoNum type="arabicParenR"/>
            </a:pPr>
            <a:r>
              <a:rPr lang="en-US" dirty="0"/>
              <a:t>Most NWFPs are collected in forests not managed only for NWFP production; they provide </a:t>
            </a:r>
            <a:r>
              <a:rPr lang="en-US" b="1" dirty="0"/>
              <a:t>complementary sources of income </a:t>
            </a:r>
            <a:r>
              <a:rPr lang="en-US" dirty="0"/>
              <a:t>that are especially relevant in areas prone to wildfires and areas where timber value is low</a:t>
            </a:r>
            <a:endParaRPr lang="cs-CZ" dirty="0"/>
          </a:p>
          <a:p>
            <a:pPr marL="228600" indent="-228600">
              <a:buAutoNum type="arabicParenR"/>
            </a:pPr>
            <a:r>
              <a:rPr lang="en-US" dirty="0"/>
              <a:t>Expanding the area of forests managed for NWFPs offers interesting opportunities for management and habitat diversification</a:t>
            </a:r>
            <a:endParaRPr lang="cs-CZ" dirty="0"/>
          </a:p>
          <a:p>
            <a:pPr marL="228600" indent="-228600">
              <a:buAutoNum type="arabicParenR"/>
            </a:pPr>
            <a:r>
              <a:rPr lang="cs-CZ" dirty="0" err="1"/>
              <a:t>Active</a:t>
            </a:r>
            <a:r>
              <a:rPr lang="cs-CZ" dirty="0"/>
              <a:t> co-management </a:t>
            </a:r>
            <a:r>
              <a:rPr lang="cs-CZ" dirty="0" err="1"/>
              <a:t>for</a:t>
            </a:r>
            <a:r>
              <a:rPr lang="cs-CZ" dirty="0"/>
              <a:t> </a:t>
            </a:r>
            <a:r>
              <a:rPr lang="cs-CZ" dirty="0" err="1"/>
              <a:t>NWFPs</a:t>
            </a:r>
            <a:r>
              <a:rPr lang="cs-CZ" dirty="0"/>
              <a:t>, </a:t>
            </a:r>
            <a:r>
              <a:rPr lang="cs-CZ" dirty="0" err="1"/>
              <a:t>contributes</a:t>
            </a:r>
            <a:r>
              <a:rPr lang="cs-CZ" dirty="0"/>
              <a:t> to </a:t>
            </a:r>
            <a:r>
              <a:rPr lang="cs-CZ" dirty="0" err="1"/>
              <a:t>the</a:t>
            </a:r>
            <a:r>
              <a:rPr lang="cs-CZ" dirty="0"/>
              <a:t> </a:t>
            </a:r>
            <a:r>
              <a:rPr lang="cs-CZ" dirty="0" err="1"/>
              <a:t>maintenance</a:t>
            </a:r>
            <a:r>
              <a:rPr lang="cs-CZ" dirty="0"/>
              <a:t> </a:t>
            </a:r>
            <a:r>
              <a:rPr lang="cs-CZ" dirty="0" err="1"/>
              <a:t>of</a:t>
            </a:r>
            <a:r>
              <a:rPr lang="cs-CZ" dirty="0"/>
              <a:t> habitat </a:t>
            </a:r>
            <a:r>
              <a:rPr lang="cs-CZ" dirty="0" err="1"/>
              <a:t>types</a:t>
            </a:r>
            <a:r>
              <a:rPr lang="cs-CZ" dirty="0"/>
              <a:t> </a:t>
            </a:r>
            <a:r>
              <a:rPr lang="cs-CZ" dirty="0" err="1"/>
              <a:t>of</a:t>
            </a:r>
            <a:r>
              <a:rPr lang="cs-CZ" dirty="0"/>
              <a:t> </a:t>
            </a:r>
            <a:r>
              <a:rPr lang="cs-CZ" dirty="0" err="1"/>
              <a:t>European</a:t>
            </a:r>
            <a:r>
              <a:rPr lang="cs-CZ" dirty="0"/>
              <a:t> </a:t>
            </a:r>
            <a:r>
              <a:rPr lang="cs-CZ" dirty="0" err="1"/>
              <a:t>interest</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13</a:t>
            </a:fld>
            <a:endParaRPr lang="cs-CZ"/>
          </a:p>
        </p:txBody>
      </p:sp>
    </p:spTree>
    <p:extLst>
      <p:ext uri="{BB962C8B-B14F-4D97-AF65-F5344CB8AC3E}">
        <p14:creationId xmlns:p14="http://schemas.microsoft.com/office/powerpoint/2010/main" val="59560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Economic</a:t>
            </a:r>
            <a:r>
              <a:rPr lang="cs-CZ" dirty="0"/>
              <a:t> </a:t>
            </a:r>
            <a:r>
              <a:rPr lang="cs-CZ" dirty="0" err="1"/>
              <a:t>dimension</a:t>
            </a:r>
            <a:r>
              <a:rPr lang="cs-CZ" dirty="0"/>
              <a:t> - </a:t>
            </a:r>
            <a:r>
              <a:rPr lang="en-US" dirty="0"/>
              <a:t>The current and potential economic dimension of NWFPs </a:t>
            </a:r>
            <a:r>
              <a:rPr lang="en-US" b="1" dirty="0"/>
              <a:t>escapes statistics and foresights, as many NWFPs are part of the informal economic or registered as agricultural products in official records</a:t>
            </a:r>
            <a:r>
              <a:rPr lang="en-US" dirty="0"/>
              <a:t>. Nevertheless, the annual global income from NWFPs was estimated at US$88 billion (€67 billion) in 2011. </a:t>
            </a:r>
            <a:r>
              <a:rPr lang="en-US" b="1" dirty="0"/>
              <a:t>Including the value of self-consumption and recreation could increase the figure by an order of magnitude.</a:t>
            </a:r>
            <a:endParaRPr lang="cs-CZ" b="1" dirty="0"/>
          </a:p>
          <a:p>
            <a:pPr marL="0" indent="0">
              <a:buNone/>
            </a:pPr>
            <a:r>
              <a:rPr lang="cs-CZ" dirty="0"/>
              <a:t>2) </a:t>
            </a:r>
            <a:r>
              <a:rPr lang="en-US" dirty="0"/>
              <a:t>Cork is the second most relevant export </a:t>
            </a:r>
            <a:r>
              <a:rPr lang="en-US" b="1" dirty="0"/>
              <a:t>sector in Portugal (€1.2 billion, i.e., 61% of world cork exports</a:t>
            </a:r>
            <a:r>
              <a:rPr lang="en-US" dirty="0"/>
              <a:t>). Natural tannins are a key element of the Italian leather industry. </a:t>
            </a:r>
            <a:r>
              <a:rPr lang="en-US" b="1" dirty="0"/>
              <a:t>MAPs are playing an increased role in the cosmetics, nutraceutical, and pharmaceutical markets</a:t>
            </a:r>
            <a:r>
              <a:rPr lang="en-US" dirty="0"/>
              <a:t>. Valued at €78.6 billion (2018), the European cosmetics and personal care market is the largest in the world, offering enormous potential for development</a:t>
            </a:r>
            <a:endParaRPr lang="cs-CZ" dirty="0"/>
          </a:p>
          <a:p>
            <a:pPr marL="228600" indent="-228600">
              <a:buAutoNum type="arabicParenR"/>
            </a:pPr>
            <a:r>
              <a:rPr lang="en-US" dirty="0"/>
              <a:t>The legally declared international trade of NWFPs is in the range of €8.7 billion per year. The EU accounts for almost half of the imports (€4.2 billion) and 40% of exports (€3.4 billion), though domestic productions are not reflected in these international trade statistics. Europe is the global leader in the supply of cork and cork-based products, sweet chestnuts, and Mediterranean pine nuts, and is a relevant player in the markets for truffles, vegetable tannins, and wild mushrooms. For most NWFPs, however, Europe is a net importer. In 2014, for instance, Europe imported raw plant material with a value of €2.5 billion, 70% derived from wild collection of MAPs from developing countries</a:t>
            </a:r>
            <a:endParaRPr lang="cs-CZ" dirty="0"/>
          </a:p>
          <a:p>
            <a:pPr marL="228600" indent="-228600">
              <a:buAutoNum type="arabicParenR"/>
            </a:pP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14</a:t>
            </a:fld>
            <a:endParaRPr lang="cs-CZ"/>
          </a:p>
        </p:txBody>
      </p:sp>
    </p:spTree>
    <p:extLst>
      <p:ext uri="{BB962C8B-B14F-4D97-AF65-F5344CB8AC3E}">
        <p14:creationId xmlns:p14="http://schemas.microsoft.com/office/powerpoint/2010/main" val="26366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This demand is driven by: </a:t>
            </a:r>
            <a:endParaRPr lang="cs-CZ"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17</a:t>
            </a:fld>
            <a:endParaRPr lang="cs-CZ"/>
          </a:p>
        </p:txBody>
      </p:sp>
    </p:spTree>
    <p:extLst>
      <p:ext uri="{BB962C8B-B14F-4D97-AF65-F5344CB8AC3E}">
        <p14:creationId xmlns:p14="http://schemas.microsoft.com/office/powerpoint/2010/main" val="295482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3) </a:t>
            </a:r>
            <a:r>
              <a:rPr lang="en-US" b="1" dirty="0"/>
              <a:t>NWFPs can provide raw materials and high value molecules for different industrial sectors and notably, the green chemical </a:t>
            </a:r>
            <a:r>
              <a:rPr lang="en-US" dirty="0"/>
              <a:t>industry. </a:t>
            </a:r>
            <a:endParaRPr lang="cs-CZ" dirty="0"/>
          </a:p>
          <a:p>
            <a:r>
              <a:rPr lang="en-US" dirty="0"/>
              <a:t>They can support the “Mid Century Vision 2050” of the European chemical industries, that identifies </a:t>
            </a:r>
            <a:r>
              <a:rPr lang="en-US" b="1" dirty="0"/>
              <a:t>increased sustainability, reduced emissions, and circularity as some of its key challenges</a:t>
            </a:r>
            <a:r>
              <a:rPr lang="en-US" dirty="0"/>
              <a:t>. </a:t>
            </a:r>
            <a:endParaRPr lang="cs-CZ" dirty="0"/>
          </a:p>
          <a:p>
            <a:r>
              <a:rPr lang="en-US" b="1" dirty="0"/>
              <a:t>Natural Origin ingredients </a:t>
            </a:r>
            <a:r>
              <a:rPr lang="en-US" dirty="0"/>
              <a:t>can also play an increased role in the mission of the European cosmetics industries to support sustainable development, “reducing environmental footprint, creating quality jobs, and enhancing the social value for communities where products are sourced, manufactured (including value chain), or purchased”, increasing the reliance of the cosmetics industries on natural and organic ingredients. </a:t>
            </a:r>
            <a:endParaRPr lang="cs-CZ" dirty="0"/>
          </a:p>
          <a:p>
            <a:r>
              <a:rPr lang="en-US" b="1" dirty="0"/>
              <a:t>NWFPs such as cork, natural resin, and tannins can also play a role in greening the construction, manufacturing, and fashion sectors</a:t>
            </a:r>
            <a:endParaRPr lang="cs-CZ" b="1" dirty="0"/>
          </a:p>
        </p:txBody>
      </p:sp>
      <p:sp>
        <p:nvSpPr>
          <p:cNvPr id="4" name="Zástupný symbol pro číslo snímku 3"/>
          <p:cNvSpPr>
            <a:spLocks noGrp="1"/>
          </p:cNvSpPr>
          <p:nvPr>
            <p:ph type="sldNum" sz="quarter" idx="5"/>
          </p:nvPr>
        </p:nvSpPr>
        <p:spPr/>
        <p:txBody>
          <a:bodyPr/>
          <a:lstStyle/>
          <a:p>
            <a:fld id="{7AD4C1C4-D738-448C-AD24-8450EED15C05}" type="slidenum">
              <a:rPr lang="cs-CZ" smtClean="0"/>
              <a:t>18</a:t>
            </a:fld>
            <a:endParaRPr lang="cs-CZ"/>
          </a:p>
        </p:txBody>
      </p:sp>
    </p:spTree>
    <p:extLst>
      <p:ext uri="{BB962C8B-B14F-4D97-AF65-F5344CB8AC3E}">
        <p14:creationId xmlns:p14="http://schemas.microsoft.com/office/powerpoint/2010/main" val="196825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9" name="Obrázek 8" descr="Obsah obrázku plot, exteriér, budova, strom&#10;&#10;Popis byl vytvořen automaticky">
            <a:extLst>
              <a:ext uri="{FF2B5EF4-FFF2-40B4-BE49-F238E27FC236}">
                <a16:creationId xmlns:a16="http://schemas.microsoft.com/office/drawing/2014/main" id="{75257D34-5411-4F55-9762-823227109156}"/>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5633"/>
          <a:stretch/>
        </p:blipFill>
        <p:spPr>
          <a:xfrm>
            <a:off x="0" y="1280160"/>
            <a:ext cx="9917084" cy="5577839"/>
          </a:xfrm>
          <a:prstGeom prst="rect">
            <a:avLst/>
          </a:prstGeom>
        </p:spPr>
      </p:pic>
      <p:sp>
        <p:nvSpPr>
          <p:cNvPr id="2" name="Nadpis 1">
            <a:extLst>
              <a:ext uri="{FF2B5EF4-FFF2-40B4-BE49-F238E27FC236}">
                <a16:creationId xmlns:a16="http://schemas.microsoft.com/office/drawing/2014/main" id="{29A93D9F-C45E-4010-B770-CA54B9E22BAF}"/>
              </a:ext>
            </a:extLst>
          </p:cNvPr>
          <p:cNvSpPr>
            <a:spLocks noGrp="1"/>
          </p:cNvSpPr>
          <p:nvPr>
            <p:ph type="ctrTitle"/>
          </p:nvPr>
        </p:nvSpPr>
        <p:spPr>
          <a:xfrm>
            <a:off x="1524000" y="2983824"/>
            <a:ext cx="8157411" cy="1721268"/>
          </a:xfrm>
        </p:spPr>
        <p:txBody>
          <a:bodyPr anchor="b"/>
          <a:lstStyle>
            <a:lvl1pPr algn="ctr">
              <a:defRPr sz="6000">
                <a:solidFill>
                  <a:srgbClr val="139B38"/>
                </a:solidFill>
              </a:defRPr>
            </a:lvl1pPr>
          </a:lstStyle>
          <a:p>
            <a:r>
              <a:rPr lang="cs-CZ" dirty="0"/>
              <a:t>Kliknutím lze upravit styl.</a:t>
            </a:r>
          </a:p>
        </p:txBody>
      </p:sp>
      <p:sp>
        <p:nvSpPr>
          <p:cNvPr id="3" name="Podnadpis 2">
            <a:extLst>
              <a:ext uri="{FF2B5EF4-FFF2-40B4-BE49-F238E27FC236}">
                <a16:creationId xmlns:a16="http://schemas.microsoft.com/office/drawing/2014/main" id="{630A5393-BBDA-4172-AB79-A4EA4AF3344F}"/>
              </a:ext>
            </a:extLst>
          </p:cNvPr>
          <p:cNvSpPr>
            <a:spLocks noGrp="1"/>
          </p:cNvSpPr>
          <p:nvPr>
            <p:ph type="subTitle" idx="1"/>
          </p:nvPr>
        </p:nvSpPr>
        <p:spPr>
          <a:xfrm>
            <a:off x="1524000" y="4940964"/>
            <a:ext cx="8157411" cy="894347"/>
          </a:xfr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p>
        </p:txBody>
      </p:sp>
      <p:sp>
        <p:nvSpPr>
          <p:cNvPr id="4" name="Zástupný symbol pro datum 3">
            <a:extLst>
              <a:ext uri="{FF2B5EF4-FFF2-40B4-BE49-F238E27FC236}">
                <a16:creationId xmlns:a16="http://schemas.microsoft.com/office/drawing/2014/main" id="{DCA766B5-420E-4226-9A20-54843027567B}"/>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5" name="Zástupný symbol pro zápatí 4">
            <a:extLst>
              <a:ext uri="{FF2B5EF4-FFF2-40B4-BE49-F238E27FC236}">
                <a16:creationId xmlns:a16="http://schemas.microsoft.com/office/drawing/2014/main" id="{3A370E5A-13B9-4FAA-B533-B0682FC468F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2C4613-82FA-476B-BF44-5C4C0C661DC7}"/>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111098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CD2D0-8A15-4CD4-8F61-1D4C8E1CFAB8}"/>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DB2B8FB-346A-4364-87ED-6D4F9EC9361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70FF71D-C614-460F-AD2B-3D4F9BBC0C25}"/>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5" name="Zástupný symbol pro zápatí 4">
            <a:extLst>
              <a:ext uri="{FF2B5EF4-FFF2-40B4-BE49-F238E27FC236}">
                <a16:creationId xmlns:a16="http://schemas.microsoft.com/office/drawing/2014/main" id="{277B16DB-8C14-41F1-B23C-A09C73C419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DD07AFA-9969-4E46-A745-0861BE1841E8}"/>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3319301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8F4C00E-4667-4766-9C02-FD932353BE77}"/>
              </a:ext>
            </a:extLst>
          </p:cNvPr>
          <p:cNvSpPr>
            <a:spLocks noGrp="1"/>
          </p:cNvSpPr>
          <p:nvPr>
            <p:ph type="title" orient="vert"/>
          </p:nvPr>
        </p:nvSpPr>
        <p:spPr>
          <a:xfrm>
            <a:off x="7234989" y="1331495"/>
            <a:ext cx="2342148" cy="484546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05D06FE-5A42-49B0-BF51-7253249E411E}"/>
              </a:ext>
            </a:extLst>
          </p:cNvPr>
          <p:cNvSpPr>
            <a:spLocks noGrp="1"/>
          </p:cNvSpPr>
          <p:nvPr>
            <p:ph type="body" orient="vert" idx="1"/>
          </p:nvPr>
        </p:nvSpPr>
        <p:spPr>
          <a:xfrm>
            <a:off x="838200" y="1331495"/>
            <a:ext cx="6396789" cy="4845468"/>
          </a:xfrm>
        </p:spPr>
        <p:txBody>
          <a:bodyPr vert="eaVert"/>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EB4AAA42-6C7C-4F40-B252-1BD51891482C}"/>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5" name="Zástupný symbol pro zápatí 4">
            <a:extLst>
              <a:ext uri="{FF2B5EF4-FFF2-40B4-BE49-F238E27FC236}">
                <a16:creationId xmlns:a16="http://schemas.microsoft.com/office/drawing/2014/main" id="{4E25AE01-C3BE-4071-B166-45B1140C1D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C123C2A-28B0-4554-B861-E3160D97D370}"/>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93216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FAD3A-7803-4091-A4AD-52B3433D31A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909125B-4B97-434A-9D97-CEF5795D0AC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2FC8B43-123D-46CD-B68B-9CFA931D484B}"/>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5" name="Zástupný symbol pro zápatí 4">
            <a:extLst>
              <a:ext uri="{FF2B5EF4-FFF2-40B4-BE49-F238E27FC236}">
                <a16:creationId xmlns:a16="http://schemas.microsoft.com/office/drawing/2014/main" id="{6D571157-85D3-48F8-8EE8-7663D7953C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5B647A3-FB07-4223-9946-FB49EB537F5E}"/>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398135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3BA700-63A1-4B5F-A7B3-C767E5807DB3}"/>
              </a:ext>
            </a:extLst>
          </p:cNvPr>
          <p:cNvSpPr>
            <a:spLocks noGrp="1"/>
          </p:cNvSpPr>
          <p:nvPr>
            <p:ph type="title"/>
          </p:nvPr>
        </p:nvSpPr>
        <p:spPr>
          <a:xfrm>
            <a:off x="831850" y="1709738"/>
            <a:ext cx="8745287"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BEEA5F4D-33F3-4497-B656-0A483DBE5FB0}"/>
              </a:ext>
            </a:extLst>
          </p:cNvPr>
          <p:cNvSpPr>
            <a:spLocks noGrp="1"/>
          </p:cNvSpPr>
          <p:nvPr>
            <p:ph type="body" idx="1"/>
          </p:nvPr>
        </p:nvSpPr>
        <p:spPr>
          <a:xfrm>
            <a:off x="831850" y="4589463"/>
            <a:ext cx="874528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E82F530-49DA-4481-9B6E-B02217D2C15D}"/>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5" name="Zástupný symbol pro zápatí 4">
            <a:extLst>
              <a:ext uri="{FF2B5EF4-FFF2-40B4-BE49-F238E27FC236}">
                <a16:creationId xmlns:a16="http://schemas.microsoft.com/office/drawing/2014/main" id="{36A131D0-80B1-49B0-A446-F5BFA8F760A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7DB5798-CAB7-4293-AB41-C261BCB82110}"/>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191974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2BF5D7-2DCB-4872-BABF-8FD0CFBBEB2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13BFDA2-E2AE-4520-8229-19B30FC352E0}"/>
              </a:ext>
            </a:extLst>
          </p:cNvPr>
          <p:cNvSpPr>
            <a:spLocks noGrp="1"/>
          </p:cNvSpPr>
          <p:nvPr>
            <p:ph sz="half" idx="1"/>
          </p:nvPr>
        </p:nvSpPr>
        <p:spPr>
          <a:xfrm>
            <a:off x="838200" y="2673867"/>
            <a:ext cx="4114800" cy="3503096"/>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obsah 3">
            <a:extLst>
              <a:ext uri="{FF2B5EF4-FFF2-40B4-BE49-F238E27FC236}">
                <a16:creationId xmlns:a16="http://schemas.microsoft.com/office/drawing/2014/main" id="{2C19013C-43C6-4CA0-BEB9-9A96314C14A9}"/>
              </a:ext>
            </a:extLst>
          </p:cNvPr>
          <p:cNvSpPr>
            <a:spLocks noGrp="1"/>
          </p:cNvSpPr>
          <p:nvPr>
            <p:ph sz="half" idx="2"/>
          </p:nvPr>
        </p:nvSpPr>
        <p:spPr>
          <a:xfrm>
            <a:off x="5462337" y="2676723"/>
            <a:ext cx="4114800" cy="3503096"/>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datum 4">
            <a:extLst>
              <a:ext uri="{FF2B5EF4-FFF2-40B4-BE49-F238E27FC236}">
                <a16:creationId xmlns:a16="http://schemas.microsoft.com/office/drawing/2014/main" id="{4B77613F-276F-468C-92C0-D931E6B3A6B4}"/>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6" name="Zástupný symbol pro zápatí 5">
            <a:extLst>
              <a:ext uri="{FF2B5EF4-FFF2-40B4-BE49-F238E27FC236}">
                <a16:creationId xmlns:a16="http://schemas.microsoft.com/office/drawing/2014/main" id="{396C86BE-F165-4762-A992-721906CE58B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3C568D2-FE21-4BE1-A7C8-0861DA3EB049}"/>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68416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15688-1C92-4704-B5B8-DA49FB26C92D}"/>
              </a:ext>
            </a:extLst>
          </p:cNvPr>
          <p:cNvSpPr>
            <a:spLocks noGrp="1"/>
          </p:cNvSpPr>
          <p:nvPr>
            <p:ph type="title"/>
          </p:nvPr>
        </p:nvSpPr>
        <p:spPr>
          <a:xfrm>
            <a:off x="839788" y="1103057"/>
            <a:ext cx="8737349"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630AE30-F8ED-478E-ADA5-84B36B096FFF}"/>
              </a:ext>
            </a:extLst>
          </p:cNvPr>
          <p:cNvSpPr>
            <a:spLocks noGrp="1"/>
          </p:cNvSpPr>
          <p:nvPr>
            <p:ph type="body" idx="1"/>
          </p:nvPr>
        </p:nvSpPr>
        <p:spPr>
          <a:xfrm>
            <a:off x="839788" y="2659727"/>
            <a:ext cx="4181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Po kliknutí můžete upravovat styly textu v předloze.</a:t>
            </a:r>
          </a:p>
        </p:txBody>
      </p:sp>
      <p:sp>
        <p:nvSpPr>
          <p:cNvPr id="4" name="Zástupný obsah 3">
            <a:extLst>
              <a:ext uri="{FF2B5EF4-FFF2-40B4-BE49-F238E27FC236}">
                <a16:creationId xmlns:a16="http://schemas.microsoft.com/office/drawing/2014/main" id="{2F048302-B468-4A9D-8E8C-311DCB7F9F86}"/>
              </a:ext>
            </a:extLst>
          </p:cNvPr>
          <p:cNvSpPr>
            <a:spLocks noGrp="1"/>
          </p:cNvSpPr>
          <p:nvPr>
            <p:ph sz="half" idx="2"/>
          </p:nvPr>
        </p:nvSpPr>
        <p:spPr>
          <a:xfrm>
            <a:off x="839788" y="3483639"/>
            <a:ext cx="4181391" cy="2706024"/>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text 4">
            <a:extLst>
              <a:ext uri="{FF2B5EF4-FFF2-40B4-BE49-F238E27FC236}">
                <a16:creationId xmlns:a16="http://schemas.microsoft.com/office/drawing/2014/main" id="{11E083F4-9C61-4402-B5B0-DBB3AF1C19A5}"/>
              </a:ext>
            </a:extLst>
          </p:cNvPr>
          <p:cNvSpPr>
            <a:spLocks noGrp="1"/>
          </p:cNvSpPr>
          <p:nvPr>
            <p:ph type="body" sz="quarter" idx="3"/>
          </p:nvPr>
        </p:nvSpPr>
        <p:spPr>
          <a:xfrm>
            <a:off x="5395746" y="2659727"/>
            <a:ext cx="4181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BBD5703-8D79-4937-A97F-97FF236E9F15}"/>
              </a:ext>
            </a:extLst>
          </p:cNvPr>
          <p:cNvSpPr>
            <a:spLocks noGrp="1"/>
          </p:cNvSpPr>
          <p:nvPr>
            <p:ph sz="quarter" idx="4"/>
          </p:nvPr>
        </p:nvSpPr>
        <p:spPr>
          <a:xfrm>
            <a:off x="5395746" y="3483639"/>
            <a:ext cx="4181391" cy="2706024"/>
          </a:xfrm>
        </p:spPr>
        <p:txBody>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7" name="Zástupný symbol pro datum 6">
            <a:extLst>
              <a:ext uri="{FF2B5EF4-FFF2-40B4-BE49-F238E27FC236}">
                <a16:creationId xmlns:a16="http://schemas.microsoft.com/office/drawing/2014/main" id="{6B7BEBB2-BD2B-4112-9AC7-EB701DAA1DEA}"/>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8" name="Zástupný symbol pro zápatí 7">
            <a:extLst>
              <a:ext uri="{FF2B5EF4-FFF2-40B4-BE49-F238E27FC236}">
                <a16:creationId xmlns:a16="http://schemas.microsoft.com/office/drawing/2014/main" id="{1C5B3BF3-419B-43F3-9D30-43F200DDF3D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AB4BE36-D366-495D-8BA9-9E1CF38B5B7D}"/>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1933482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7" name="Obrázek 6" descr="Obsah obrázku plot, exteriér, budova, strom&#10;&#10;Popis byl vytvořen automaticky">
            <a:extLst>
              <a:ext uri="{FF2B5EF4-FFF2-40B4-BE49-F238E27FC236}">
                <a16:creationId xmlns:a16="http://schemas.microsoft.com/office/drawing/2014/main" id="{A6215C86-0BD7-4FC4-9B3D-E1C5323F4180}"/>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5633"/>
          <a:stretch/>
        </p:blipFill>
        <p:spPr>
          <a:xfrm>
            <a:off x="0" y="1280160"/>
            <a:ext cx="9917084" cy="5577839"/>
          </a:xfrm>
          <a:prstGeom prst="rect">
            <a:avLst/>
          </a:prstGeom>
        </p:spPr>
      </p:pic>
      <p:sp>
        <p:nvSpPr>
          <p:cNvPr id="2" name="Nadpis 1">
            <a:extLst>
              <a:ext uri="{FF2B5EF4-FFF2-40B4-BE49-F238E27FC236}">
                <a16:creationId xmlns:a16="http://schemas.microsoft.com/office/drawing/2014/main" id="{DAB7553A-BA61-47E2-A843-65C8F5F3B8C4}"/>
              </a:ext>
            </a:extLst>
          </p:cNvPr>
          <p:cNvSpPr>
            <a:spLocks noGrp="1"/>
          </p:cNvSpPr>
          <p:nvPr>
            <p:ph type="title"/>
          </p:nvPr>
        </p:nvSpPr>
        <p:spPr/>
        <p:txBody>
          <a:bodyPr/>
          <a:lstStyle>
            <a:lvl1pPr>
              <a:defRPr>
                <a:solidFill>
                  <a:srgbClr val="139B38"/>
                </a:solidFill>
              </a:defRPr>
            </a:lvl1pPr>
          </a:lstStyle>
          <a:p>
            <a:r>
              <a:rPr lang="cs-CZ" dirty="0"/>
              <a:t>Kliknutím lze upravit styl.</a:t>
            </a:r>
          </a:p>
        </p:txBody>
      </p:sp>
      <p:sp>
        <p:nvSpPr>
          <p:cNvPr id="3" name="Zástupný symbol pro datum 2">
            <a:extLst>
              <a:ext uri="{FF2B5EF4-FFF2-40B4-BE49-F238E27FC236}">
                <a16:creationId xmlns:a16="http://schemas.microsoft.com/office/drawing/2014/main" id="{BB459573-1626-4EEA-B51A-95DA57D1DA13}"/>
              </a:ext>
            </a:extLst>
          </p:cNvPr>
          <p:cNvSpPr>
            <a:spLocks noGrp="1"/>
          </p:cNvSpPr>
          <p:nvPr>
            <p:ph type="dt" sz="half" idx="10"/>
          </p:nvPr>
        </p:nvSpPr>
        <p:spPr/>
        <p:txBody>
          <a:bodyPr/>
          <a:lstStyle>
            <a:lvl1pPr>
              <a:defRPr>
                <a:solidFill>
                  <a:schemeClr val="bg2">
                    <a:lumMod val="25000"/>
                  </a:schemeClr>
                </a:solidFill>
              </a:defRPr>
            </a:lvl1pPr>
          </a:lstStyle>
          <a:p>
            <a:fld id="{3936BDBA-DC0A-43A5-B1F2-28AA648DE85E}" type="datetimeFigureOut">
              <a:rPr lang="cs-CZ" smtClean="0"/>
              <a:pPr/>
              <a:t>25.01.2023</a:t>
            </a:fld>
            <a:endParaRPr lang="cs-CZ" dirty="0"/>
          </a:p>
        </p:txBody>
      </p:sp>
      <p:sp>
        <p:nvSpPr>
          <p:cNvPr id="4" name="Zástupný symbol pro zápatí 3">
            <a:extLst>
              <a:ext uri="{FF2B5EF4-FFF2-40B4-BE49-F238E27FC236}">
                <a16:creationId xmlns:a16="http://schemas.microsoft.com/office/drawing/2014/main" id="{0D41B438-2144-4D20-9E77-DC7376E11EBC}"/>
              </a:ext>
            </a:extLst>
          </p:cNvPr>
          <p:cNvSpPr>
            <a:spLocks noGrp="1"/>
          </p:cNvSpPr>
          <p:nvPr>
            <p:ph type="ftr" sz="quarter" idx="11"/>
          </p:nvPr>
        </p:nvSpPr>
        <p:spPr/>
        <p:txBody>
          <a:bodyPr/>
          <a:lstStyle>
            <a:lvl1pPr>
              <a:defRPr>
                <a:solidFill>
                  <a:schemeClr val="bg2">
                    <a:lumMod val="25000"/>
                  </a:schemeClr>
                </a:solidFill>
              </a:defRPr>
            </a:lvl1pPr>
          </a:lstStyle>
          <a:p>
            <a:endParaRPr lang="cs-CZ" dirty="0"/>
          </a:p>
        </p:txBody>
      </p:sp>
      <p:sp>
        <p:nvSpPr>
          <p:cNvPr id="5" name="Zástupný symbol pro číslo snímku 4">
            <a:extLst>
              <a:ext uri="{FF2B5EF4-FFF2-40B4-BE49-F238E27FC236}">
                <a16:creationId xmlns:a16="http://schemas.microsoft.com/office/drawing/2014/main" id="{6950FDBE-AEFC-4F0A-AF7B-315F80CEB014}"/>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216187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31355DE-79A7-4B0F-BD81-DFB65B15A4E6}"/>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3" name="Zástupný symbol pro zápatí 2">
            <a:extLst>
              <a:ext uri="{FF2B5EF4-FFF2-40B4-BE49-F238E27FC236}">
                <a16:creationId xmlns:a16="http://schemas.microsoft.com/office/drawing/2014/main" id="{C0C92966-33A3-4C84-B589-F971067C4FA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D3DD10D-28D9-4CEC-972D-06E4E578E5CF}"/>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5787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AA7856-9D6C-4315-9BC8-0526AB6D470D}"/>
              </a:ext>
            </a:extLst>
          </p:cNvPr>
          <p:cNvSpPr>
            <a:spLocks noGrp="1"/>
          </p:cNvSpPr>
          <p:nvPr>
            <p:ph type="title"/>
          </p:nvPr>
        </p:nvSpPr>
        <p:spPr>
          <a:xfrm>
            <a:off x="836612" y="1276181"/>
            <a:ext cx="3932237" cy="1069975"/>
          </a:xfrm>
        </p:spPr>
        <p:txBody>
          <a:bodyPr anchor="b"/>
          <a:lstStyle>
            <a:lvl1pPr>
              <a:defRPr sz="3200"/>
            </a:lvl1pPr>
          </a:lstStyle>
          <a:p>
            <a:r>
              <a:rPr lang="cs-CZ" dirty="0"/>
              <a:t>Kliknutím lze upravit styl.</a:t>
            </a:r>
          </a:p>
        </p:txBody>
      </p:sp>
      <p:sp>
        <p:nvSpPr>
          <p:cNvPr id="3" name="Zástupný obsah 2">
            <a:extLst>
              <a:ext uri="{FF2B5EF4-FFF2-40B4-BE49-F238E27FC236}">
                <a16:creationId xmlns:a16="http://schemas.microsoft.com/office/drawing/2014/main" id="{C28D2E05-EB06-4A4D-9BCB-8E6B966AECB2}"/>
              </a:ext>
            </a:extLst>
          </p:cNvPr>
          <p:cNvSpPr>
            <a:spLocks noGrp="1"/>
          </p:cNvSpPr>
          <p:nvPr>
            <p:ph idx="1"/>
          </p:nvPr>
        </p:nvSpPr>
        <p:spPr>
          <a:xfrm>
            <a:off x="5183188" y="1276181"/>
            <a:ext cx="4393949" cy="4584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A0E071AD-90C3-46DA-A35C-7D0691FE9CC1}"/>
              </a:ext>
            </a:extLst>
          </p:cNvPr>
          <p:cNvSpPr>
            <a:spLocks noGrp="1"/>
          </p:cNvSpPr>
          <p:nvPr>
            <p:ph type="body" sz="half" idx="2"/>
          </p:nvPr>
        </p:nvSpPr>
        <p:spPr>
          <a:xfrm>
            <a:off x="839788" y="2502568"/>
            <a:ext cx="3932237" cy="3366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p>
        </p:txBody>
      </p:sp>
      <p:sp>
        <p:nvSpPr>
          <p:cNvPr id="5" name="Zástupný symbol pro datum 4">
            <a:extLst>
              <a:ext uri="{FF2B5EF4-FFF2-40B4-BE49-F238E27FC236}">
                <a16:creationId xmlns:a16="http://schemas.microsoft.com/office/drawing/2014/main" id="{DB2DE877-2DC6-4411-997C-DDE9AD3BD3E8}"/>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6" name="Zástupný symbol pro zápatí 5">
            <a:extLst>
              <a:ext uri="{FF2B5EF4-FFF2-40B4-BE49-F238E27FC236}">
                <a16:creationId xmlns:a16="http://schemas.microsoft.com/office/drawing/2014/main" id="{7E1AE7C2-D004-4B4D-B8BE-A95EDA8086A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28492B0-2E4F-4D6E-96D1-8540DBD2E8CE}"/>
              </a:ext>
            </a:extLst>
          </p:cNvPr>
          <p:cNvSpPr>
            <a:spLocks noGrp="1"/>
          </p:cNvSpPr>
          <p:nvPr>
            <p:ph type="sldNum" sz="quarter" idx="12"/>
          </p:nvPr>
        </p:nvSpPr>
        <p:spPr/>
        <p:txBody>
          <a:bodyPr/>
          <a:lstStyle/>
          <a:p>
            <a:fld id="{C2E9FE48-667F-4FCF-8917-894E7F8684A2}" type="slidenum">
              <a:rPr lang="cs-CZ" smtClean="0"/>
              <a:t>‹#›</a:t>
            </a:fld>
            <a:endParaRPr lang="cs-CZ"/>
          </a:p>
        </p:txBody>
      </p:sp>
    </p:spTree>
    <p:extLst>
      <p:ext uri="{BB962C8B-B14F-4D97-AF65-F5344CB8AC3E}">
        <p14:creationId xmlns:p14="http://schemas.microsoft.com/office/powerpoint/2010/main" val="290301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CEF6E7-C732-4E11-AD87-FD28AB5FD724}"/>
              </a:ext>
            </a:extLst>
          </p:cNvPr>
          <p:cNvSpPr>
            <a:spLocks noGrp="1"/>
          </p:cNvSpPr>
          <p:nvPr>
            <p:ph type="title"/>
          </p:nvPr>
        </p:nvSpPr>
        <p:spPr>
          <a:xfrm>
            <a:off x="836611" y="1236077"/>
            <a:ext cx="3932237" cy="1069975"/>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C5C2B5E-577D-4FB0-8E04-A1EC04B9319D}"/>
              </a:ext>
            </a:extLst>
          </p:cNvPr>
          <p:cNvSpPr>
            <a:spLocks noGrp="1"/>
          </p:cNvSpPr>
          <p:nvPr>
            <p:ph type="pic" idx="1"/>
          </p:nvPr>
        </p:nvSpPr>
        <p:spPr>
          <a:xfrm>
            <a:off x="5183188" y="1236077"/>
            <a:ext cx="4393949" cy="46249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text 3">
            <a:extLst>
              <a:ext uri="{FF2B5EF4-FFF2-40B4-BE49-F238E27FC236}">
                <a16:creationId xmlns:a16="http://schemas.microsoft.com/office/drawing/2014/main" id="{A273651E-6D93-4FA2-990A-4FE2D272AD30}"/>
              </a:ext>
            </a:extLst>
          </p:cNvPr>
          <p:cNvSpPr>
            <a:spLocks noGrp="1"/>
          </p:cNvSpPr>
          <p:nvPr>
            <p:ph type="body" sz="half" idx="2"/>
          </p:nvPr>
        </p:nvSpPr>
        <p:spPr>
          <a:xfrm>
            <a:off x="836612" y="2306052"/>
            <a:ext cx="3932237" cy="35629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dirty="0"/>
              <a:t>Po kliknutí můžete upravovat styly textu v předloze.</a:t>
            </a:r>
          </a:p>
        </p:txBody>
      </p:sp>
      <p:sp>
        <p:nvSpPr>
          <p:cNvPr id="5" name="Zástupný symbol pro datum 4">
            <a:extLst>
              <a:ext uri="{FF2B5EF4-FFF2-40B4-BE49-F238E27FC236}">
                <a16:creationId xmlns:a16="http://schemas.microsoft.com/office/drawing/2014/main" id="{EDCA12D7-80A8-4D75-8F4F-11D06C86B1B0}"/>
              </a:ext>
            </a:extLst>
          </p:cNvPr>
          <p:cNvSpPr>
            <a:spLocks noGrp="1"/>
          </p:cNvSpPr>
          <p:nvPr>
            <p:ph type="dt" sz="half" idx="10"/>
          </p:nvPr>
        </p:nvSpPr>
        <p:spPr/>
        <p:txBody>
          <a:bodyPr/>
          <a:lstStyle/>
          <a:p>
            <a:fld id="{3936BDBA-DC0A-43A5-B1F2-28AA648DE85E}" type="datetimeFigureOut">
              <a:rPr lang="cs-CZ" smtClean="0"/>
              <a:t>25.01.2023</a:t>
            </a:fld>
            <a:endParaRPr lang="cs-CZ"/>
          </a:p>
        </p:txBody>
      </p:sp>
      <p:sp>
        <p:nvSpPr>
          <p:cNvPr id="6" name="Zástupný symbol pro zápatí 5">
            <a:extLst>
              <a:ext uri="{FF2B5EF4-FFF2-40B4-BE49-F238E27FC236}">
                <a16:creationId xmlns:a16="http://schemas.microsoft.com/office/drawing/2014/main" id="{166AB615-6F23-4776-A2B9-56744CA1874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986DC7D-6CB6-42E6-9BDE-CEEC5AA4FEF1}"/>
              </a:ext>
            </a:extLst>
          </p:cNvPr>
          <p:cNvSpPr>
            <a:spLocks noGrp="1"/>
          </p:cNvSpPr>
          <p:nvPr>
            <p:ph type="sldNum" sz="quarter" idx="12"/>
          </p:nvPr>
        </p:nvSpPr>
        <p:spPr/>
        <p:txBody>
          <a:bodyPr/>
          <a:lstStyle/>
          <a:p>
            <a:fld id="{C2E9FE48-667F-4FCF-8917-894E7F8684A2}" type="slidenum">
              <a:rPr lang="cs-CZ" smtClean="0"/>
              <a:t>‹#›</a:t>
            </a:fld>
            <a:endParaRPr lang="cs-CZ"/>
          </a:p>
        </p:txBody>
      </p:sp>
      <p:pic>
        <p:nvPicPr>
          <p:cNvPr id="9" name="Obrázek 8" descr="Obsah obrázku plot, exteriér, budova, strom&#10;&#10;Popis byl vytvořen automaticky">
            <a:extLst>
              <a:ext uri="{FF2B5EF4-FFF2-40B4-BE49-F238E27FC236}">
                <a16:creationId xmlns:a16="http://schemas.microsoft.com/office/drawing/2014/main" id="{E1142DE8-4D50-45D6-8ACE-0788241C1B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99" t="9335" r="13459"/>
          <a:stretch/>
        </p:blipFill>
        <p:spPr>
          <a:xfrm>
            <a:off x="5183188" y="2298115"/>
            <a:ext cx="4393949" cy="3562935"/>
          </a:xfrm>
          <a:prstGeom prst="rect">
            <a:avLst/>
          </a:prstGeom>
        </p:spPr>
      </p:pic>
    </p:spTree>
    <p:extLst>
      <p:ext uri="{BB962C8B-B14F-4D97-AF65-F5344CB8AC3E}">
        <p14:creationId xmlns:p14="http://schemas.microsoft.com/office/powerpoint/2010/main" val="400920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B902E66-7FA4-41F4-8182-492434478940}"/>
              </a:ext>
            </a:extLst>
          </p:cNvPr>
          <p:cNvSpPr>
            <a:spLocks noGrp="1"/>
          </p:cNvSpPr>
          <p:nvPr>
            <p:ph type="title"/>
          </p:nvPr>
        </p:nvSpPr>
        <p:spPr>
          <a:xfrm>
            <a:off x="838200" y="1604211"/>
            <a:ext cx="8738937" cy="890269"/>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438E4594-101C-47CA-80FA-BE858E392682}"/>
              </a:ext>
            </a:extLst>
          </p:cNvPr>
          <p:cNvSpPr>
            <a:spLocks noGrp="1"/>
          </p:cNvSpPr>
          <p:nvPr>
            <p:ph type="body" idx="1"/>
          </p:nvPr>
        </p:nvSpPr>
        <p:spPr>
          <a:xfrm>
            <a:off x="838200" y="2719137"/>
            <a:ext cx="8738937" cy="3457826"/>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97DFB81A-9CE2-4387-A189-018E975516DA}"/>
              </a:ext>
            </a:extLst>
          </p:cNvPr>
          <p:cNvSpPr>
            <a:spLocks noGrp="1"/>
          </p:cNvSpPr>
          <p:nvPr>
            <p:ph type="dt" sz="half" idx="2"/>
          </p:nvPr>
        </p:nvSpPr>
        <p:spPr>
          <a:xfrm>
            <a:off x="838200" y="6356350"/>
            <a:ext cx="17846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36BDBA-DC0A-43A5-B1F2-28AA648DE85E}" type="datetimeFigureOut">
              <a:rPr lang="cs-CZ" smtClean="0"/>
              <a:t>25.01.2023</a:t>
            </a:fld>
            <a:endParaRPr lang="cs-CZ"/>
          </a:p>
        </p:txBody>
      </p:sp>
      <p:sp>
        <p:nvSpPr>
          <p:cNvPr id="5" name="Zástupný symbol pro zápatí 4">
            <a:extLst>
              <a:ext uri="{FF2B5EF4-FFF2-40B4-BE49-F238E27FC236}">
                <a16:creationId xmlns:a16="http://schemas.microsoft.com/office/drawing/2014/main" id="{16093167-5DCA-4CD4-8489-D5367D3F0A5D}"/>
              </a:ext>
            </a:extLst>
          </p:cNvPr>
          <p:cNvSpPr>
            <a:spLocks noGrp="1"/>
          </p:cNvSpPr>
          <p:nvPr>
            <p:ph type="ftr" sz="quarter" idx="3"/>
          </p:nvPr>
        </p:nvSpPr>
        <p:spPr>
          <a:xfrm>
            <a:off x="3559342"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a:extLst>
              <a:ext uri="{FF2B5EF4-FFF2-40B4-BE49-F238E27FC236}">
                <a16:creationId xmlns:a16="http://schemas.microsoft.com/office/drawing/2014/main" id="{5F95CA2D-3C62-4B22-AC18-0408C1E40D4B}"/>
              </a:ext>
            </a:extLst>
          </p:cNvPr>
          <p:cNvSpPr>
            <a:spLocks noGrp="1"/>
          </p:cNvSpPr>
          <p:nvPr>
            <p:ph type="sldNum" sz="quarter" idx="4"/>
          </p:nvPr>
        </p:nvSpPr>
        <p:spPr>
          <a:xfrm>
            <a:off x="8610600" y="6356350"/>
            <a:ext cx="9665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9FE48-667F-4FCF-8917-894E7F8684A2}" type="slidenum">
              <a:rPr lang="cs-CZ" smtClean="0"/>
              <a:t>‹#›</a:t>
            </a:fld>
            <a:endParaRPr lang="cs-CZ"/>
          </a:p>
        </p:txBody>
      </p:sp>
      <p:pic>
        <p:nvPicPr>
          <p:cNvPr id="7" name="Obrázek 6">
            <a:extLst>
              <a:ext uri="{FF2B5EF4-FFF2-40B4-BE49-F238E27FC236}">
                <a16:creationId xmlns:a16="http://schemas.microsoft.com/office/drawing/2014/main" id="{5C60B793-42B9-4B4D-BFAC-D14FC1CCE488}"/>
              </a:ext>
            </a:extLst>
          </p:cNvPr>
          <p:cNvPicPr>
            <a:picLocks noChangeAspect="1"/>
          </p:cNvPicPr>
          <p:nvPr userDrawn="1"/>
        </p:nvPicPr>
        <p:blipFill>
          <a:blip r:embed="rId13"/>
          <a:stretch>
            <a:fillRect/>
          </a:stretch>
        </p:blipFill>
        <p:spPr>
          <a:xfrm>
            <a:off x="8287418" y="287434"/>
            <a:ext cx="1289719" cy="1137390"/>
          </a:xfrm>
          <a:prstGeom prst="rect">
            <a:avLst/>
          </a:prstGeom>
        </p:spPr>
      </p:pic>
      <p:pic>
        <p:nvPicPr>
          <p:cNvPr id="8" name="Obrázek 7" descr="Obsah obrázku text&#10;&#10;Popis byl vytvořen automaticky">
            <a:extLst>
              <a:ext uri="{FF2B5EF4-FFF2-40B4-BE49-F238E27FC236}">
                <a16:creationId xmlns:a16="http://schemas.microsoft.com/office/drawing/2014/main" id="{5CF45A5C-4E5F-4E49-9171-56A82C746A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4801" y="289251"/>
            <a:ext cx="2743201" cy="783572"/>
          </a:xfrm>
          <a:prstGeom prst="rect">
            <a:avLst/>
          </a:prstGeom>
        </p:spPr>
      </p:pic>
      <p:sp>
        <p:nvSpPr>
          <p:cNvPr id="9" name="Obdélník 8">
            <a:extLst>
              <a:ext uri="{FF2B5EF4-FFF2-40B4-BE49-F238E27FC236}">
                <a16:creationId xmlns:a16="http://schemas.microsoft.com/office/drawing/2014/main" id="{4FDC6752-013A-40E8-9D1C-FC44AB2C7161}"/>
              </a:ext>
            </a:extLst>
          </p:cNvPr>
          <p:cNvSpPr/>
          <p:nvPr userDrawn="1"/>
        </p:nvSpPr>
        <p:spPr>
          <a:xfrm>
            <a:off x="9919499" y="1"/>
            <a:ext cx="2268554" cy="6857999"/>
          </a:xfrm>
          <a:prstGeom prst="rect">
            <a:avLst/>
          </a:prstGeom>
          <a:solidFill>
            <a:srgbClr val="69B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139B38"/>
              </a:solidFill>
            </a:endParaRPr>
          </a:p>
        </p:txBody>
      </p:sp>
      <p:sp>
        <p:nvSpPr>
          <p:cNvPr id="10" name="TextovéPole 9">
            <a:extLst>
              <a:ext uri="{FF2B5EF4-FFF2-40B4-BE49-F238E27FC236}">
                <a16:creationId xmlns:a16="http://schemas.microsoft.com/office/drawing/2014/main" id="{64B7406B-8BCF-4EAC-85DB-CE848A5DF4E9}"/>
              </a:ext>
            </a:extLst>
          </p:cNvPr>
          <p:cNvSpPr txBox="1"/>
          <p:nvPr userDrawn="1"/>
        </p:nvSpPr>
        <p:spPr>
          <a:xfrm>
            <a:off x="9919499" y="6340065"/>
            <a:ext cx="2272501" cy="276999"/>
          </a:xfrm>
          <a:prstGeom prst="rect">
            <a:avLst/>
          </a:prstGeom>
          <a:noFill/>
        </p:spPr>
        <p:txBody>
          <a:bodyPr wrap="square" rtlCol="0">
            <a:spAutoFit/>
          </a:bodyPr>
          <a:lstStyle/>
          <a:p>
            <a:pPr algn="ctr"/>
            <a:r>
              <a:rPr lang="cs-CZ" sz="1200" b="1" dirty="0">
                <a:solidFill>
                  <a:schemeClr val="bg1"/>
                </a:solidFill>
              </a:rPr>
              <a:t>frameerasmus.eu</a:t>
            </a:r>
            <a:endParaRPr lang="cs-CZ" sz="1200" dirty="0"/>
          </a:p>
        </p:txBody>
      </p:sp>
    </p:spTree>
    <p:extLst>
      <p:ext uri="{BB962C8B-B14F-4D97-AF65-F5344CB8AC3E}">
        <p14:creationId xmlns:p14="http://schemas.microsoft.com/office/powerpoint/2010/main" val="359864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algn="l" defTabSz="914400" rtl="0" eaLnBrk="1" latinLnBrk="0" hangingPunct="1">
        <a:lnSpc>
          <a:spcPct val="90000"/>
        </a:lnSpc>
        <a:spcBef>
          <a:spcPct val="0"/>
        </a:spcBef>
        <a:buNone/>
        <a:defRPr lang="cs-CZ" sz="3200" b="1" kern="1200" dirty="0">
          <a:solidFill>
            <a:srgbClr val="139B3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9B42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google.com/maps/d/viewer?mid=15Rgqp0p2lfqXiqiphE5Iot6ltvqmZL0e&amp;fbclid=IwAR2rsZJUWjSX1cpWfnOB7rmSt9s3wQwDuDIp_DIJC5BZBROT8Ps0ELyx05g&amp;ll=49.95574184979984%2C16.953040020949064&amp;z=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link.springer.com/article/10.1007/s00114-014-1179-x" TargetMode="External"/><Relationship Id="rId2" Type="http://schemas.openxmlformats.org/officeDocument/2006/relationships/hyperlink" Target="https://doi.org/10.1093/jofore/fvz051" TargetMode="External"/><Relationship Id="rId1" Type="http://schemas.openxmlformats.org/officeDocument/2006/relationships/slideLayout" Target="../slideLayouts/slideLayout2.xml"/><Relationship Id="rId4" Type="http://schemas.openxmlformats.org/officeDocument/2006/relationships/hyperlink" Target="https://ntfp.or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926524-59BA-4634-B086-4AE810C15E44}"/>
              </a:ext>
            </a:extLst>
          </p:cNvPr>
          <p:cNvSpPr>
            <a:spLocks noGrp="1"/>
          </p:cNvSpPr>
          <p:nvPr>
            <p:ph type="ctrTitle"/>
          </p:nvPr>
        </p:nvSpPr>
        <p:spPr/>
        <p:txBody>
          <a:bodyPr>
            <a:normAutofit fontScale="90000"/>
          </a:bodyPr>
          <a:lstStyle/>
          <a:p>
            <a:r>
              <a:rPr lang="cs-CZ" dirty="0"/>
              <a:t>Non-</a:t>
            </a:r>
            <a:r>
              <a:rPr lang="cs-CZ" dirty="0" err="1"/>
              <a:t>timber</a:t>
            </a:r>
            <a:r>
              <a:rPr lang="cs-CZ" dirty="0"/>
              <a:t> </a:t>
            </a:r>
            <a:r>
              <a:rPr lang="cs-CZ" dirty="0" err="1"/>
              <a:t>forest</a:t>
            </a:r>
            <a:r>
              <a:rPr lang="cs-CZ" dirty="0"/>
              <a:t> </a:t>
            </a:r>
            <a:r>
              <a:rPr lang="cs-CZ" dirty="0" err="1"/>
              <a:t>product</a:t>
            </a:r>
            <a:r>
              <a:rPr lang="cs-CZ" dirty="0"/>
              <a:t> management</a:t>
            </a:r>
          </a:p>
        </p:txBody>
      </p:sp>
      <p:sp>
        <p:nvSpPr>
          <p:cNvPr id="3" name="Podnadpis 2">
            <a:extLst>
              <a:ext uri="{FF2B5EF4-FFF2-40B4-BE49-F238E27FC236}">
                <a16:creationId xmlns:a16="http://schemas.microsoft.com/office/drawing/2014/main" id="{5B27393F-6316-494C-832D-52C87E65A49C}"/>
              </a:ext>
            </a:extLst>
          </p:cNvPr>
          <p:cNvSpPr>
            <a:spLocks noGrp="1"/>
          </p:cNvSpPr>
          <p:nvPr>
            <p:ph type="subTitle" idx="1"/>
          </p:nvPr>
        </p:nvSpPr>
        <p:spPr/>
        <p:txBody>
          <a:bodyPr>
            <a:normAutofit fontScale="55000" lnSpcReduction="20000"/>
          </a:bodyPr>
          <a:lstStyle/>
          <a:p>
            <a:r>
              <a:rPr lang="cs-CZ" sz="1600" b="1" dirty="0"/>
              <a:t>Ing. et Ing. Markéta Kalábová, Ph.D.</a:t>
            </a:r>
          </a:p>
          <a:p>
            <a:r>
              <a:rPr lang="cs-CZ" sz="1600" b="1" dirty="0" err="1"/>
              <a:t>Faculty</a:t>
            </a:r>
            <a:r>
              <a:rPr lang="cs-CZ" sz="1600" b="1" dirty="0"/>
              <a:t> </a:t>
            </a:r>
            <a:r>
              <a:rPr lang="cs-CZ" sz="1600" b="1" dirty="0" err="1"/>
              <a:t>of</a:t>
            </a:r>
            <a:r>
              <a:rPr lang="cs-CZ" sz="1600" b="1" dirty="0"/>
              <a:t> Forestry and </a:t>
            </a:r>
            <a:r>
              <a:rPr lang="cs-CZ" sz="1600" b="1" dirty="0" err="1"/>
              <a:t>Wood</a:t>
            </a:r>
            <a:r>
              <a:rPr lang="cs-CZ" sz="1600" b="1" dirty="0"/>
              <a:t> </a:t>
            </a:r>
            <a:r>
              <a:rPr lang="cs-CZ" sz="1600" b="1" dirty="0" err="1"/>
              <a:t>Sciences</a:t>
            </a:r>
            <a:r>
              <a:rPr lang="cs-CZ" sz="1600" b="1" dirty="0"/>
              <a:t> </a:t>
            </a:r>
          </a:p>
          <a:p>
            <a:r>
              <a:rPr lang="cs-CZ" sz="1600" b="1" dirty="0"/>
              <a:t>Czech University </a:t>
            </a:r>
            <a:r>
              <a:rPr lang="cs-CZ" sz="1600" b="1" dirty="0" err="1"/>
              <a:t>of</a:t>
            </a:r>
            <a:r>
              <a:rPr lang="cs-CZ" sz="1600" b="1" dirty="0"/>
              <a:t> </a:t>
            </a:r>
            <a:r>
              <a:rPr lang="cs-CZ" sz="1600" b="1" dirty="0" err="1"/>
              <a:t>Life</a:t>
            </a:r>
            <a:r>
              <a:rPr lang="cs-CZ" sz="1600" b="1" dirty="0"/>
              <a:t> </a:t>
            </a:r>
            <a:r>
              <a:rPr lang="cs-CZ" sz="1600" b="1" dirty="0" err="1"/>
              <a:t>Sciences</a:t>
            </a:r>
            <a:r>
              <a:rPr lang="cs-CZ" sz="1600" b="1" dirty="0"/>
              <a:t> in Prague</a:t>
            </a:r>
          </a:p>
          <a:p>
            <a:r>
              <a:rPr lang="cs-CZ" sz="1600" b="1" dirty="0"/>
              <a:t>25. 1. 2023</a:t>
            </a:r>
          </a:p>
        </p:txBody>
      </p:sp>
    </p:spTree>
    <p:extLst>
      <p:ext uri="{BB962C8B-B14F-4D97-AF65-F5344CB8AC3E}">
        <p14:creationId xmlns:p14="http://schemas.microsoft.com/office/powerpoint/2010/main" val="2790840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B41487-EDD3-4FD1-83AF-BEE701B16931}"/>
              </a:ext>
            </a:extLst>
          </p:cNvPr>
          <p:cNvSpPr>
            <a:spLocks noGrp="1"/>
          </p:cNvSpPr>
          <p:nvPr>
            <p:ph type="title"/>
          </p:nvPr>
        </p:nvSpPr>
        <p:spPr/>
        <p:txBody>
          <a:bodyPr>
            <a:normAutofit/>
          </a:bodyPr>
          <a:lstStyle/>
          <a:p>
            <a:r>
              <a:rPr lang="en-US" dirty="0"/>
              <a:t>Non-timber forest products </a:t>
            </a:r>
            <a:r>
              <a:rPr lang="cs-CZ" dirty="0" err="1"/>
              <a:t>importance</a:t>
            </a:r>
            <a:r>
              <a:rPr lang="en-US" dirty="0"/>
              <a:t> </a:t>
            </a:r>
            <a:endParaRPr lang="cs-CZ" dirty="0"/>
          </a:p>
        </p:txBody>
      </p:sp>
      <p:sp>
        <p:nvSpPr>
          <p:cNvPr id="3" name="Zástupný symbol pro obsah 2">
            <a:extLst>
              <a:ext uri="{FF2B5EF4-FFF2-40B4-BE49-F238E27FC236}">
                <a16:creationId xmlns:a16="http://schemas.microsoft.com/office/drawing/2014/main" id="{FA39B84E-8164-4572-9D4E-7AC05C648C56}"/>
              </a:ext>
            </a:extLst>
          </p:cNvPr>
          <p:cNvSpPr>
            <a:spLocks noGrp="1"/>
          </p:cNvSpPr>
          <p:nvPr>
            <p:ph idx="1"/>
          </p:nvPr>
        </p:nvSpPr>
        <p:spPr/>
        <p:txBody>
          <a:bodyPr>
            <a:normAutofit/>
          </a:bodyPr>
          <a:lstStyle/>
          <a:p>
            <a:r>
              <a:rPr lang="en-US" dirty="0"/>
              <a:t>NWFPs are a central element of sustainable development and sustainable forest management. </a:t>
            </a:r>
            <a:endParaRPr lang="cs-CZ" dirty="0"/>
          </a:p>
          <a:p>
            <a:r>
              <a:rPr lang="en-US" dirty="0"/>
              <a:t>fragmented data and persistent knowledge gaps</a:t>
            </a:r>
            <a:endParaRPr lang="cs-CZ" dirty="0"/>
          </a:p>
          <a:p>
            <a:r>
              <a:rPr lang="en-US" dirty="0"/>
              <a:t>increasing evidence on the significant potential of NWFPs to contribute to the 17 SDGs, notably regarding their social and cultural, environmental and economic dimension, as described below.</a:t>
            </a:r>
            <a:endParaRPr lang="cs-CZ" dirty="0"/>
          </a:p>
          <a:p>
            <a:endParaRPr lang="cs-CZ" dirty="0"/>
          </a:p>
        </p:txBody>
      </p:sp>
    </p:spTree>
    <p:extLst>
      <p:ext uri="{BB962C8B-B14F-4D97-AF65-F5344CB8AC3E}">
        <p14:creationId xmlns:p14="http://schemas.microsoft.com/office/powerpoint/2010/main" val="368198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099CC6-97FA-4B71-842B-1FC6999A51C4}"/>
              </a:ext>
            </a:extLst>
          </p:cNvPr>
          <p:cNvSpPr>
            <a:spLocks noGrp="1"/>
          </p:cNvSpPr>
          <p:nvPr>
            <p:ph type="title"/>
          </p:nvPr>
        </p:nvSpPr>
        <p:spPr/>
        <p:txBody>
          <a:bodyPr/>
          <a:lstStyle/>
          <a:p>
            <a:endParaRPr lang="cs-CZ"/>
          </a:p>
        </p:txBody>
      </p:sp>
      <p:pic>
        <p:nvPicPr>
          <p:cNvPr id="4" name="Zástupný symbol pro obsah 3">
            <a:extLst>
              <a:ext uri="{FF2B5EF4-FFF2-40B4-BE49-F238E27FC236}">
                <a16:creationId xmlns:a16="http://schemas.microsoft.com/office/drawing/2014/main" id="{56EF73AA-B99B-4125-BB49-DB1A11A04519}"/>
              </a:ext>
            </a:extLst>
          </p:cNvPr>
          <p:cNvPicPr>
            <a:picLocks noGrp="1" noChangeAspect="1"/>
          </p:cNvPicPr>
          <p:nvPr>
            <p:ph idx="1"/>
          </p:nvPr>
        </p:nvPicPr>
        <p:blipFill>
          <a:blip r:embed="rId2"/>
          <a:stretch>
            <a:fillRect/>
          </a:stretch>
        </p:blipFill>
        <p:spPr>
          <a:xfrm>
            <a:off x="1664643" y="1510554"/>
            <a:ext cx="6169977" cy="4366092"/>
          </a:xfrm>
          <a:prstGeom prst="rect">
            <a:avLst/>
          </a:prstGeom>
        </p:spPr>
      </p:pic>
    </p:spTree>
    <p:extLst>
      <p:ext uri="{BB962C8B-B14F-4D97-AF65-F5344CB8AC3E}">
        <p14:creationId xmlns:p14="http://schemas.microsoft.com/office/powerpoint/2010/main" val="78346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8CE17A-1CB0-4138-89D8-7B7921711606}"/>
              </a:ext>
            </a:extLst>
          </p:cNvPr>
          <p:cNvSpPr>
            <a:spLocks noGrp="1"/>
          </p:cNvSpPr>
          <p:nvPr>
            <p:ph type="title"/>
          </p:nvPr>
        </p:nvSpPr>
        <p:spPr/>
        <p:txBody>
          <a:bodyPr>
            <a:normAutofit/>
          </a:bodyPr>
          <a:lstStyle/>
          <a:p>
            <a:r>
              <a:rPr lang="cs-CZ" dirty="0" err="1"/>
              <a:t>Social</a:t>
            </a:r>
            <a:r>
              <a:rPr lang="cs-CZ" dirty="0"/>
              <a:t> and </a:t>
            </a:r>
            <a:r>
              <a:rPr lang="cs-CZ" dirty="0" err="1"/>
              <a:t>cultural</a:t>
            </a:r>
            <a:r>
              <a:rPr lang="cs-CZ" dirty="0"/>
              <a:t> </a:t>
            </a:r>
            <a:r>
              <a:rPr lang="cs-CZ" dirty="0" err="1"/>
              <a:t>dimensions</a:t>
            </a:r>
            <a:endParaRPr lang="cs-CZ" dirty="0"/>
          </a:p>
        </p:txBody>
      </p:sp>
      <p:sp>
        <p:nvSpPr>
          <p:cNvPr id="3" name="Zástupný symbol pro obsah 2">
            <a:extLst>
              <a:ext uri="{FF2B5EF4-FFF2-40B4-BE49-F238E27FC236}">
                <a16:creationId xmlns:a16="http://schemas.microsoft.com/office/drawing/2014/main" id="{CFD1EBF5-8362-4C1F-89F4-6A63F7FAD365}"/>
              </a:ext>
            </a:extLst>
          </p:cNvPr>
          <p:cNvSpPr>
            <a:spLocks noGrp="1"/>
          </p:cNvSpPr>
          <p:nvPr>
            <p:ph idx="1"/>
          </p:nvPr>
        </p:nvSpPr>
        <p:spPr/>
        <p:txBody>
          <a:bodyPr>
            <a:normAutofit fontScale="70000" lnSpcReduction="20000"/>
          </a:bodyPr>
          <a:lstStyle/>
          <a:p>
            <a:r>
              <a:rPr lang="en-US" dirty="0"/>
              <a:t>The collection and production of NWFPs are part of Europe’s cultural heritage.</a:t>
            </a:r>
            <a:endParaRPr lang="cs-CZ" dirty="0"/>
          </a:p>
          <a:p>
            <a:pPr lvl="1"/>
            <a:r>
              <a:rPr lang="cs-CZ" dirty="0" err="1"/>
              <a:t>Recent</a:t>
            </a:r>
            <a:r>
              <a:rPr lang="cs-CZ" dirty="0"/>
              <a:t> </a:t>
            </a:r>
            <a:r>
              <a:rPr lang="cs-CZ" dirty="0" err="1"/>
              <a:t>research</a:t>
            </a:r>
            <a:r>
              <a:rPr lang="cs-CZ" dirty="0"/>
              <a:t> </a:t>
            </a:r>
            <a:r>
              <a:rPr lang="en-US" dirty="0"/>
              <a:t>shows that 90% of European households regularly consume NWFPs, while 26% collect some type of NWFP, at least once a year, for self-consumption or sale.</a:t>
            </a:r>
            <a:endParaRPr lang="cs-CZ" dirty="0"/>
          </a:p>
          <a:p>
            <a:r>
              <a:rPr lang="en-US" dirty="0"/>
              <a:t>NWFPs contribute to health and well-being</a:t>
            </a:r>
            <a:endParaRPr lang="cs-CZ" dirty="0"/>
          </a:p>
          <a:p>
            <a:r>
              <a:rPr lang="cs-CZ" dirty="0" err="1"/>
              <a:t>NWFPs</a:t>
            </a:r>
            <a:r>
              <a:rPr lang="cs-CZ" dirty="0"/>
              <a:t> </a:t>
            </a:r>
            <a:r>
              <a:rPr lang="cs-CZ" dirty="0" err="1"/>
              <a:t>sustain</a:t>
            </a:r>
            <a:r>
              <a:rPr lang="cs-CZ" dirty="0"/>
              <a:t> </a:t>
            </a:r>
            <a:r>
              <a:rPr lang="cs-CZ" dirty="0" err="1"/>
              <a:t>household</a:t>
            </a:r>
            <a:r>
              <a:rPr lang="cs-CZ" dirty="0"/>
              <a:t> </a:t>
            </a:r>
            <a:r>
              <a:rPr lang="cs-CZ" dirty="0" err="1"/>
              <a:t>economies</a:t>
            </a:r>
            <a:endParaRPr lang="cs-CZ" dirty="0"/>
          </a:p>
          <a:p>
            <a:pPr lvl="1"/>
            <a:r>
              <a:rPr lang="en-US" dirty="0"/>
              <a:t>In 2015, the economic value of marketed NWFPs in Europe was €4 billion, nearly 20% the value of marketed roundwood</a:t>
            </a:r>
            <a:endParaRPr lang="cs-CZ" dirty="0"/>
          </a:p>
          <a:p>
            <a:pPr lvl="1"/>
            <a:r>
              <a:rPr lang="en-US" dirty="0"/>
              <a:t>Moreover, by including informally marketed and self-consumed products, the value of that figure may rise to some €23 billion yr-1, which exceeds, by far, the revenues from roundwood.</a:t>
            </a:r>
            <a:endParaRPr lang="cs-CZ" dirty="0"/>
          </a:p>
          <a:p>
            <a:pPr lvl="1"/>
            <a:r>
              <a:rPr lang="en-US" dirty="0"/>
              <a:t>Around 85% is used for self-consumption, while the remaining 15% is sold in formal and informal markets, for an estimated €3.5 billion</a:t>
            </a:r>
            <a:endParaRPr lang="cs-CZ" dirty="0"/>
          </a:p>
          <a:p>
            <a:r>
              <a:rPr lang="en-US" dirty="0"/>
              <a:t>NWFPs contribute to social integration, gender balance, and equality</a:t>
            </a:r>
            <a:endParaRPr lang="cs-CZ" dirty="0"/>
          </a:p>
        </p:txBody>
      </p:sp>
    </p:spTree>
    <p:extLst>
      <p:ext uri="{BB962C8B-B14F-4D97-AF65-F5344CB8AC3E}">
        <p14:creationId xmlns:p14="http://schemas.microsoft.com/office/powerpoint/2010/main" val="4172593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1F13E6-DD99-4640-A516-C554D3ED1715}"/>
              </a:ext>
            </a:extLst>
          </p:cNvPr>
          <p:cNvSpPr>
            <a:spLocks noGrp="1"/>
          </p:cNvSpPr>
          <p:nvPr>
            <p:ph type="title"/>
          </p:nvPr>
        </p:nvSpPr>
        <p:spPr/>
        <p:txBody>
          <a:bodyPr/>
          <a:lstStyle/>
          <a:p>
            <a:r>
              <a:rPr lang="cs-CZ" dirty="0" err="1"/>
              <a:t>Environmental</a:t>
            </a:r>
            <a:r>
              <a:rPr lang="cs-CZ" dirty="0"/>
              <a:t> </a:t>
            </a:r>
            <a:r>
              <a:rPr lang="cs-CZ" dirty="0" err="1"/>
              <a:t>dimension</a:t>
            </a:r>
            <a:endParaRPr lang="cs-CZ" dirty="0"/>
          </a:p>
        </p:txBody>
      </p:sp>
      <p:sp>
        <p:nvSpPr>
          <p:cNvPr id="3" name="Zástupný symbol pro obsah 2">
            <a:extLst>
              <a:ext uri="{FF2B5EF4-FFF2-40B4-BE49-F238E27FC236}">
                <a16:creationId xmlns:a16="http://schemas.microsoft.com/office/drawing/2014/main" id="{B2DD9030-9471-4BDA-A8F5-F61AEB4C2641}"/>
              </a:ext>
            </a:extLst>
          </p:cNvPr>
          <p:cNvSpPr>
            <a:spLocks noGrp="1"/>
          </p:cNvSpPr>
          <p:nvPr>
            <p:ph idx="1"/>
          </p:nvPr>
        </p:nvSpPr>
        <p:spPr/>
        <p:txBody>
          <a:bodyPr>
            <a:normAutofit/>
          </a:bodyPr>
          <a:lstStyle/>
          <a:p>
            <a:r>
              <a:rPr lang="en-US" dirty="0"/>
              <a:t>NWFPs contribute to sustainable land management</a:t>
            </a:r>
            <a:endParaRPr lang="cs-CZ" dirty="0"/>
          </a:p>
          <a:p>
            <a:r>
              <a:rPr lang="cs-CZ" dirty="0" err="1"/>
              <a:t>NWFPs</a:t>
            </a:r>
            <a:r>
              <a:rPr lang="cs-CZ" dirty="0"/>
              <a:t> </a:t>
            </a:r>
            <a:r>
              <a:rPr lang="cs-CZ" dirty="0" err="1"/>
              <a:t>diversify</a:t>
            </a:r>
            <a:r>
              <a:rPr lang="cs-CZ" dirty="0"/>
              <a:t> </a:t>
            </a:r>
            <a:r>
              <a:rPr lang="cs-CZ" dirty="0" err="1"/>
              <a:t>forests</a:t>
            </a:r>
            <a:r>
              <a:rPr lang="cs-CZ" dirty="0"/>
              <a:t> management in </a:t>
            </a:r>
            <a:r>
              <a:rPr lang="cs-CZ" dirty="0" err="1"/>
              <a:t>Europe</a:t>
            </a:r>
            <a:endParaRPr lang="cs-CZ" dirty="0"/>
          </a:p>
          <a:p>
            <a:pPr lvl="1"/>
            <a:r>
              <a:rPr lang="en-US" dirty="0"/>
              <a:t>Over 5 million hectares (</a:t>
            </a:r>
            <a:r>
              <a:rPr lang="en-US" dirty="0" err="1"/>
              <a:t>Mha</a:t>
            </a:r>
            <a:r>
              <a:rPr lang="en-US" dirty="0"/>
              <a:t>) of forests are primarily managed for the production of different NWFPs or for coproduction with timber, pastures or other ecosystem services, including agroforestry systems. </a:t>
            </a:r>
            <a:endParaRPr lang="cs-CZ" dirty="0"/>
          </a:p>
          <a:p>
            <a:r>
              <a:rPr lang="en-US" dirty="0"/>
              <a:t>NWFPs are instrumental in maintaining high biodiversity value </a:t>
            </a:r>
            <a:r>
              <a:rPr lang="en-US" dirty="0" err="1"/>
              <a:t>agro</a:t>
            </a:r>
            <a:r>
              <a:rPr lang="en-US" dirty="0"/>
              <a:t>-ecosystems and other priority habitats</a:t>
            </a:r>
            <a:endParaRPr lang="cs-CZ" dirty="0"/>
          </a:p>
        </p:txBody>
      </p:sp>
    </p:spTree>
    <p:extLst>
      <p:ext uri="{BB962C8B-B14F-4D97-AF65-F5344CB8AC3E}">
        <p14:creationId xmlns:p14="http://schemas.microsoft.com/office/powerpoint/2010/main" val="69774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ADED5D-3E1A-4E7A-9072-C6FEEC580694}"/>
              </a:ext>
            </a:extLst>
          </p:cNvPr>
          <p:cNvSpPr>
            <a:spLocks noGrp="1"/>
          </p:cNvSpPr>
          <p:nvPr>
            <p:ph type="title"/>
          </p:nvPr>
        </p:nvSpPr>
        <p:spPr/>
        <p:txBody>
          <a:bodyPr/>
          <a:lstStyle/>
          <a:p>
            <a:r>
              <a:rPr lang="cs-CZ" dirty="0" err="1"/>
              <a:t>Economic</a:t>
            </a:r>
            <a:r>
              <a:rPr lang="cs-CZ" dirty="0"/>
              <a:t> </a:t>
            </a:r>
            <a:r>
              <a:rPr lang="cs-CZ" dirty="0" err="1"/>
              <a:t>dimension</a:t>
            </a:r>
            <a:endParaRPr lang="cs-CZ" dirty="0"/>
          </a:p>
        </p:txBody>
      </p:sp>
      <p:sp>
        <p:nvSpPr>
          <p:cNvPr id="3" name="Zástupný symbol pro obsah 2">
            <a:extLst>
              <a:ext uri="{FF2B5EF4-FFF2-40B4-BE49-F238E27FC236}">
                <a16:creationId xmlns:a16="http://schemas.microsoft.com/office/drawing/2014/main" id="{6501308E-794D-48AF-BAB5-8AA5AA0F73D6}"/>
              </a:ext>
            </a:extLst>
          </p:cNvPr>
          <p:cNvSpPr>
            <a:spLocks noGrp="1"/>
          </p:cNvSpPr>
          <p:nvPr>
            <p:ph idx="1"/>
          </p:nvPr>
        </p:nvSpPr>
        <p:spPr/>
        <p:txBody>
          <a:bodyPr>
            <a:normAutofit fontScale="92500" lnSpcReduction="10000"/>
          </a:bodyPr>
          <a:lstStyle/>
          <a:p>
            <a:r>
              <a:rPr lang="en-US" dirty="0"/>
              <a:t>the annual global income from NWFPs was estimated at </a:t>
            </a:r>
            <a:r>
              <a:rPr lang="cs-CZ" dirty="0"/>
              <a:t> </a:t>
            </a:r>
            <a:r>
              <a:rPr lang="en-US" dirty="0"/>
              <a:t>US$88 billion (€67 billion)</a:t>
            </a:r>
            <a:r>
              <a:rPr lang="cs-CZ" dirty="0"/>
              <a:t> in 2011</a:t>
            </a:r>
          </a:p>
          <a:p>
            <a:r>
              <a:rPr lang="en-US" dirty="0"/>
              <a:t>NWFP supply raw materials for bio-based industrial sectors</a:t>
            </a:r>
            <a:endParaRPr lang="cs-CZ" dirty="0"/>
          </a:p>
          <a:p>
            <a:r>
              <a:rPr lang="en-US" dirty="0"/>
              <a:t>Europe is a key player in the NWFP trade</a:t>
            </a:r>
            <a:endParaRPr lang="cs-CZ" dirty="0"/>
          </a:p>
          <a:p>
            <a:pPr lvl="1"/>
            <a:r>
              <a:rPr lang="en-US" dirty="0"/>
              <a:t>The legally declared international trade of NWFPs is in the range of €8.7 billion per year. The EU accounts for almost half of the imports (€4.2 billion) and 40% of exports (€3.4 billion), though domestic productions are not reflected in these international trade statistics</a:t>
            </a:r>
            <a:endParaRPr lang="cs-CZ" dirty="0"/>
          </a:p>
          <a:p>
            <a:pPr lvl="1"/>
            <a:r>
              <a:rPr lang="en-US" dirty="0"/>
              <a:t>Europe imported raw plant material with a value of €2.5 billion, 70% derived from wild collection of MAPs from developing countries</a:t>
            </a:r>
            <a:endParaRPr lang="cs-CZ" dirty="0"/>
          </a:p>
        </p:txBody>
      </p:sp>
    </p:spTree>
    <p:extLst>
      <p:ext uri="{BB962C8B-B14F-4D97-AF65-F5344CB8AC3E}">
        <p14:creationId xmlns:p14="http://schemas.microsoft.com/office/powerpoint/2010/main" val="2439056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B5D693-DF9A-482D-80F8-A3C8DC1B4562}"/>
              </a:ext>
            </a:extLst>
          </p:cNvPr>
          <p:cNvSpPr>
            <a:spLocks noGrp="1"/>
          </p:cNvSpPr>
          <p:nvPr>
            <p:ph type="title"/>
          </p:nvPr>
        </p:nvSpPr>
        <p:spPr/>
        <p:txBody>
          <a:bodyPr/>
          <a:lstStyle/>
          <a:p>
            <a:r>
              <a:rPr lang="cs-CZ" dirty="0" err="1"/>
              <a:t>Economic</a:t>
            </a:r>
            <a:r>
              <a:rPr lang="cs-CZ" dirty="0"/>
              <a:t> </a:t>
            </a:r>
            <a:r>
              <a:rPr lang="cs-CZ" dirty="0" err="1"/>
              <a:t>importance</a:t>
            </a:r>
            <a:endParaRPr lang="cs-CZ" dirty="0"/>
          </a:p>
        </p:txBody>
      </p:sp>
      <p:sp>
        <p:nvSpPr>
          <p:cNvPr id="3" name="Zástupný symbol pro obsah 2">
            <a:extLst>
              <a:ext uri="{FF2B5EF4-FFF2-40B4-BE49-F238E27FC236}">
                <a16:creationId xmlns:a16="http://schemas.microsoft.com/office/drawing/2014/main" id="{E1C3A6DC-ED39-49B3-89A0-C4D77C1A57EC}"/>
              </a:ext>
            </a:extLst>
          </p:cNvPr>
          <p:cNvSpPr>
            <a:spLocks noGrp="1"/>
          </p:cNvSpPr>
          <p:nvPr>
            <p:ph idx="1"/>
          </p:nvPr>
        </p:nvSpPr>
        <p:spPr>
          <a:xfrm>
            <a:off x="838200" y="2494480"/>
            <a:ext cx="8738937" cy="4148367"/>
          </a:xfrm>
        </p:spPr>
        <p:txBody>
          <a:bodyPr>
            <a:normAutofit fontScale="62500" lnSpcReduction="20000"/>
          </a:bodyPr>
          <a:lstStyle/>
          <a:p>
            <a:r>
              <a:rPr lang="en-US" dirty="0"/>
              <a:t>Several million households world-wide depend heavily on NWFP for subsistence and/or income. </a:t>
            </a:r>
            <a:endParaRPr lang="cs-CZ" dirty="0"/>
          </a:p>
          <a:p>
            <a:r>
              <a:rPr lang="en-US" dirty="0"/>
              <a:t>Some 80 percent of the population of the developing world use NWFP for health and nutritional needs. </a:t>
            </a:r>
            <a:endParaRPr lang="cs-CZ" dirty="0"/>
          </a:p>
          <a:p>
            <a:r>
              <a:rPr lang="en-US" dirty="0"/>
              <a:t>Women from poor households are generally those who rely more on NWFP for household use and income.</a:t>
            </a:r>
          </a:p>
          <a:p>
            <a:r>
              <a:rPr lang="en-US" dirty="0"/>
              <a:t>At a local level, NWFP also provide raw materials for large scale industrial processing.</a:t>
            </a:r>
          </a:p>
          <a:p>
            <a:r>
              <a:rPr lang="en-US" dirty="0"/>
              <a:t>Some NWFP are also important export commodities. At present, at least 150 NWFP are significant in terms of international trade, including honey, gum </a:t>
            </a:r>
            <a:r>
              <a:rPr lang="en-US" dirty="0" err="1"/>
              <a:t>arabic</a:t>
            </a:r>
            <a:r>
              <a:rPr lang="en-US" dirty="0"/>
              <a:t>, rattan, bamboo, cork, nuts, mushrooms, resins, essential oils, and plant and animal parts for pharmaceutical products.</a:t>
            </a:r>
          </a:p>
          <a:p>
            <a:r>
              <a:rPr lang="en-US" dirty="0"/>
              <a:t>Globally, an estimated 3.5 to 5.8 billion people, across socio-economic groups and geographic regions, use wild plants, and </a:t>
            </a:r>
            <a:r>
              <a:rPr lang="en-US" b="1" dirty="0"/>
              <a:t>one billion depend on wild foods </a:t>
            </a:r>
            <a:r>
              <a:rPr lang="en-US" dirty="0"/>
              <a:t>for their livelihoods and food security. Wild plants offer great economic and nutrition opportunities for these communities and for societies around the world.</a:t>
            </a:r>
            <a:endParaRPr lang="cs-CZ" dirty="0"/>
          </a:p>
        </p:txBody>
      </p:sp>
    </p:spTree>
    <p:extLst>
      <p:ext uri="{BB962C8B-B14F-4D97-AF65-F5344CB8AC3E}">
        <p14:creationId xmlns:p14="http://schemas.microsoft.com/office/powerpoint/2010/main" val="22718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DA4CDA-E134-4019-9BEA-48021176ECF8}"/>
              </a:ext>
            </a:extLst>
          </p:cNvPr>
          <p:cNvSpPr>
            <a:spLocks noGrp="1"/>
          </p:cNvSpPr>
          <p:nvPr>
            <p:ph type="title"/>
          </p:nvPr>
        </p:nvSpPr>
        <p:spPr/>
        <p:txBody>
          <a:bodyPr/>
          <a:lstStyle/>
          <a:p>
            <a:r>
              <a:rPr lang="cs-CZ" dirty="0" err="1"/>
              <a:t>Current</a:t>
            </a:r>
            <a:r>
              <a:rPr lang="cs-CZ" dirty="0"/>
              <a:t> </a:t>
            </a:r>
            <a:r>
              <a:rPr lang="cs-CZ" dirty="0" err="1"/>
              <a:t>situation</a:t>
            </a:r>
            <a:endParaRPr lang="cs-CZ" dirty="0"/>
          </a:p>
        </p:txBody>
      </p:sp>
      <p:sp>
        <p:nvSpPr>
          <p:cNvPr id="3" name="Zástupný symbol pro obsah 2">
            <a:extLst>
              <a:ext uri="{FF2B5EF4-FFF2-40B4-BE49-F238E27FC236}">
                <a16:creationId xmlns:a16="http://schemas.microsoft.com/office/drawing/2014/main" id="{38BB40D8-A77D-4A96-ACA0-CC2F75051EF0}"/>
              </a:ext>
            </a:extLst>
          </p:cNvPr>
          <p:cNvSpPr>
            <a:spLocks noGrp="1"/>
          </p:cNvSpPr>
          <p:nvPr>
            <p:ph idx="1"/>
          </p:nvPr>
        </p:nvSpPr>
        <p:spPr/>
        <p:txBody>
          <a:bodyPr>
            <a:normAutofit fontScale="70000" lnSpcReduction="20000"/>
          </a:bodyPr>
          <a:lstStyle/>
          <a:p>
            <a:r>
              <a:rPr lang="en-US" dirty="0"/>
              <a:t>For NWFPs mainly collected in the wild, increased demand may lead to </a:t>
            </a:r>
            <a:r>
              <a:rPr lang="en-US" b="1" dirty="0"/>
              <a:t>unsuitable harvest </a:t>
            </a:r>
            <a:r>
              <a:rPr lang="en-US" dirty="0"/>
              <a:t>levels, uncontrolled trade, biodiversity loss, and resource depletion.</a:t>
            </a:r>
            <a:endParaRPr lang="cs-CZ" dirty="0"/>
          </a:p>
          <a:p>
            <a:r>
              <a:rPr lang="en-US" dirty="0"/>
              <a:t>It could also </a:t>
            </a:r>
            <a:r>
              <a:rPr lang="en-US" b="1" dirty="0"/>
              <a:t>generate conflicts</a:t>
            </a:r>
            <a:r>
              <a:rPr lang="en-US" dirty="0"/>
              <a:t> between local communities and professional NWFPs collectors.</a:t>
            </a:r>
            <a:endParaRPr lang="cs-CZ" dirty="0"/>
          </a:p>
          <a:p>
            <a:r>
              <a:rPr lang="en-US" dirty="0"/>
              <a:t>For NWFPs produced in managed forest ecosystems, lack of supply is related to abandonment of forest management or intensification of agriculture in agroforestry systems, both in response to reduced profitability of primary production in absence of compensation or common-good ecosystem services they provide. </a:t>
            </a:r>
            <a:endParaRPr lang="cs-CZ" dirty="0"/>
          </a:p>
          <a:p>
            <a:r>
              <a:rPr lang="en-US" b="1" dirty="0"/>
              <a:t>Urgent action is needed</a:t>
            </a:r>
            <a:r>
              <a:rPr lang="en-US" dirty="0"/>
              <a:t> to protect and enhance the resource base, to promote sustainable forest management, including sustainable harvesting practices and improved monitoring systems</a:t>
            </a:r>
            <a:endParaRPr lang="cs-CZ" dirty="0"/>
          </a:p>
        </p:txBody>
      </p:sp>
    </p:spTree>
    <p:extLst>
      <p:ext uri="{BB962C8B-B14F-4D97-AF65-F5344CB8AC3E}">
        <p14:creationId xmlns:p14="http://schemas.microsoft.com/office/powerpoint/2010/main" val="262159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7BF434-735C-4771-B2E8-EF53C490B1F3}"/>
              </a:ext>
            </a:extLst>
          </p:cNvPr>
          <p:cNvSpPr>
            <a:spLocks noGrp="1"/>
          </p:cNvSpPr>
          <p:nvPr>
            <p:ph type="title"/>
          </p:nvPr>
        </p:nvSpPr>
        <p:spPr/>
        <p:txBody>
          <a:bodyPr/>
          <a:lstStyle/>
          <a:p>
            <a:r>
              <a:rPr lang="en-US" dirty="0"/>
              <a:t>Demand for many NWFPs</a:t>
            </a:r>
            <a:r>
              <a:rPr lang="cs-CZ" dirty="0"/>
              <a:t> </a:t>
            </a:r>
            <a:r>
              <a:rPr lang="cs-CZ" dirty="0" err="1"/>
              <a:t>increased</a:t>
            </a:r>
            <a:r>
              <a:rPr lang="en-US" dirty="0"/>
              <a:t> </a:t>
            </a:r>
            <a:endParaRPr lang="cs-CZ" dirty="0"/>
          </a:p>
        </p:txBody>
      </p:sp>
      <p:sp>
        <p:nvSpPr>
          <p:cNvPr id="3" name="Zástupný symbol pro obsah 2">
            <a:extLst>
              <a:ext uri="{FF2B5EF4-FFF2-40B4-BE49-F238E27FC236}">
                <a16:creationId xmlns:a16="http://schemas.microsoft.com/office/drawing/2014/main" id="{D3F272E2-AAF2-4814-8923-91BEA176459A}"/>
              </a:ext>
            </a:extLst>
          </p:cNvPr>
          <p:cNvSpPr>
            <a:spLocks noGrp="1"/>
          </p:cNvSpPr>
          <p:nvPr>
            <p:ph idx="1"/>
          </p:nvPr>
        </p:nvSpPr>
        <p:spPr/>
        <p:txBody>
          <a:bodyPr>
            <a:normAutofit fontScale="92500" lnSpcReduction="20000"/>
          </a:bodyPr>
          <a:lstStyle/>
          <a:p>
            <a:r>
              <a:rPr lang="en-US" dirty="0"/>
              <a:t>need to reduce dependence on non-renewable resources and to transit towards a sustainable circular </a:t>
            </a:r>
            <a:r>
              <a:rPr lang="en-US" dirty="0" err="1"/>
              <a:t>bioeconomy</a:t>
            </a:r>
            <a:r>
              <a:rPr lang="en-US" dirty="0"/>
              <a:t>;</a:t>
            </a:r>
            <a:endParaRPr lang="cs-CZ" dirty="0"/>
          </a:p>
          <a:p>
            <a:r>
              <a:rPr lang="en-US" dirty="0"/>
              <a:t>renewed interest in natural ingredients for healthy diets and personal care; </a:t>
            </a:r>
            <a:endParaRPr lang="cs-CZ" dirty="0"/>
          </a:p>
          <a:p>
            <a:r>
              <a:rPr lang="en-US" dirty="0"/>
              <a:t>surge in demand for traditional products with strong cultural heritage; </a:t>
            </a:r>
            <a:endParaRPr lang="cs-CZ" dirty="0"/>
          </a:p>
          <a:p>
            <a:r>
              <a:rPr lang="en-US" dirty="0"/>
              <a:t>growing interest in experiential services in tourism or recreation, such as wild food gathering.</a:t>
            </a:r>
            <a:endParaRPr lang="cs-CZ" dirty="0"/>
          </a:p>
          <a:p>
            <a:r>
              <a:rPr lang="en-US" dirty="0"/>
              <a:t>Bioproducts or bio-based products are materials, chemicals and energy derived from renewable biological material.</a:t>
            </a:r>
            <a:endParaRPr lang="cs-CZ" dirty="0"/>
          </a:p>
          <a:p>
            <a:endParaRPr lang="cs-CZ" dirty="0"/>
          </a:p>
        </p:txBody>
      </p:sp>
    </p:spTree>
    <p:extLst>
      <p:ext uri="{BB962C8B-B14F-4D97-AF65-F5344CB8AC3E}">
        <p14:creationId xmlns:p14="http://schemas.microsoft.com/office/powerpoint/2010/main" val="400454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45CF5C-8B01-44C9-88AC-FA4502D2F15D}"/>
              </a:ext>
            </a:extLst>
          </p:cNvPr>
          <p:cNvSpPr>
            <a:spLocks noGrp="1"/>
          </p:cNvSpPr>
          <p:nvPr>
            <p:ph type="title"/>
          </p:nvPr>
        </p:nvSpPr>
        <p:spPr/>
        <p:txBody>
          <a:bodyPr>
            <a:normAutofit/>
          </a:bodyPr>
          <a:lstStyle/>
          <a:p>
            <a:r>
              <a:rPr lang="en-US" dirty="0"/>
              <a:t>Europe’s policy priorities</a:t>
            </a:r>
            <a:r>
              <a:rPr lang="cs-CZ" dirty="0"/>
              <a:t> - </a:t>
            </a:r>
            <a:r>
              <a:rPr lang="en-US" dirty="0"/>
              <a:t>NWFPs</a:t>
            </a:r>
            <a:endParaRPr lang="cs-CZ" dirty="0"/>
          </a:p>
        </p:txBody>
      </p:sp>
      <p:sp>
        <p:nvSpPr>
          <p:cNvPr id="3" name="Zástupný symbol pro obsah 2">
            <a:extLst>
              <a:ext uri="{FF2B5EF4-FFF2-40B4-BE49-F238E27FC236}">
                <a16:creationId xmlns:a16="http://schemas.microsoft.com/office/drawing/2014/main" id="{F53793D4-D3F8-442A-A01F-257311F86DBD}"/>
              </a:ext>
            </a:extLst>
          </p:cNvPr>
          <p:cNvSpPr>
            <a:spLocks noGrp="1"/>
          </p:cNvSpPr>
          <p:nvPr>
            <p:ph idx="1"/>
          </p:nvPr>
        </p:nvSpPr>
        <p:spPr/>
        <p:txBody>
          <a:bodyPr>
            <a:normAutofit fontScale="77500" lnSpcReduction="20000"/>
          </a:bodyPr>
          <a:lstStyle/>
          <a:p>
            <a:r>
              <a:rPr lang="en-US" dirty="0"/>
              <a:t>nature-based solutions that protect and restore biodiversity for the benefit of nature and people</a:t>
            </a:r>
            <a:endParaRPr lang="cs-CZ" dirty="0"/>
          </a:p>
          <a:p>
            <a:r>
              <a:rPr lang="en-US" dirty="0"/>
              <a:t>The European Green Deal (2019)</a:t>
            </a:r>
            <a:endParaRPr lang="cs-CZ" dirty="0"/>
          </a:p>
          <a:p>
            <a:pPr lvl="1"/>
            <a:r>
              <a:rPr lang="en-US" dirty="0"/>
              <a:t>NWFPs can help in the transition towards a carbon neutral, circular, and bio-based economy.</a:t>
            </a:r>
            <a:endParaRPr lang="cs-CZ" dirty="0"/>
          </a:p>
          <a:p>
            <a:r>
              <a:rPr lang="en-US" dirty="0"/>
              <a:t>The post 2020 Common Agricultural Policy (CAP)</a:t>
            </a:r>
            <a:endParaRPr lang="cs-CZ" dirty="0"/>
          </a:p>
          <a:p>
            <a:pPr lvl="1"/>
            <a:r>
              <a:rPr lang="en-US" dirty="0"/>
              <a:t>“sustainability, safeguarding agriculture’s position at the heart of Europe’s society”</a:t>
            </a:r>
            <a:endParaRPr lang="cs-CZ" dirty="0"/>
          </a:p>
          <a:p>
            <a:pPr lvl="1"/>
            <a:r>
              <a:rPr lang="cs-CZ" dirty="0"/>
              <a:t>Support </a:t>
            </a:r>
            <a:r>
              <a:rPr lang="cs-CZ" dirty="0" err="1"/>
              <a:t>of</a:t>
            </a:r>
            <a:r>
              <a:rPr lang="cs-CZ" dirty="0"/>
              <a:t> Agroforestry</a:t>
            </a:r>
          </a:p>
          <a:p>
            <a:r>
              <a:rPr lang="en-US" dirty="0"/>
              <a:t>The New Industrial Strategy for Europe</a:t>
            </a:r>
            <a:endParaRPr lang="cs-CZ" dirty="0"/>
          </a:p>
          <a:p>
            <a:pPr lvl="1"/>
            <a:r>
              <a:rPr lang="en-US" dirty="0"/>
              <a:t>NWFPs can provide raw materials and high value molecules for different industrial sectors and notably, the green chemical industry</a:t>
            </a:r>
            <a:endParaRPr lang="cs-CZ" dirty="0"/>
          </a:p>
        </p:txBody>
      </p:sp>
    </p:spTree>
    <p:extLst>
      <p:ext uri="{BB962C8B-B14F-4D97-AF65-F5344CB8AC3E}">
        <p14:creationId xmlns:p14="http://schemas.microsoft.com/office/powerpoint/2010/main" val="2451353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5B1794-5FC9-41E3-BD2F-DBD906EDDEF0}"/>
              </a:ext>
            </a:extLst>
          </p:cNvPr>
          <p:cNvSpPr>
            <a:spLocks noGrp="1"/>
          </p:cNvSpPr>
          <p:nvPr>
            <p:ph type="title"/>
          </p:nvPr>
        </p:nvSpPr>
        <p:spPr/>
        <p:txBody>
          <a:bodyPr/>
          <a:lstStyle/>
          <a:p>
            <a:r>
              <a:rPr lang="en-US" dirty="0"/>
              <a:t>Europe’s policy priorities</a:t>
            </a:r>
            <a:r>
              <a:rPr lang="cs-CZ" dirty="0"/>
              <a:t> - </a:t>
            </a:r>
            <a:r>
              <a:rPr lang="en-US" dirty="0"/>
              <a:t>NWFPs</a:t>
            </a:r>
            <a:endParaRPr lang="cs-CZ" b="0" dirty="0"/>
          </a:p>
        </p:txBody>
      </p:sp>
      <p:sp>
        <p:nvSpPr>
          <p:cNvPr id="3" name="Zástupný symbol pro obsah 2">
            <a:extLst>
              <a:ext uri="{FF2B5EF4-FFF2-40B4-BE49-F238E27FC236}">
                <a16:creationId xmlns:a16="http://schemas.microsoft.com/office/drawing/2014/main" id="{DAB06186-2FE9-4392-82CB-1C7A183C1FAA}"/>
              </a:ext>
            </a:extLst>
          </p:cNvPr>
          <p:cNvSpPr>
            <a:spLocks noGrp="1"/>
          </p:cNvSpPr>
          <p:nvPr>
            <p:ph idx="1"/>
          </p:nvPr>
        </p:nvSpPr>
        <p:spPr/>
        <p:txBody>
          <a:bodyPr>
            <a:normAutofit fontScale="85000" lnSpcReduction="20000"/>
          </a:bodyPr>
          <a:lstStyle/>
          <a:p>
            <a:r>
              <a:rPr lang="en-US" dirty="0"/>
              <a:t>The EU Biodiversity Strategy for 2030</a:t>
            </a:r>
            <a:endParaRPr lang="cs-CZ" dirty="0"/>
          </a:p>
          <a:p>
            <a:pPr lvl="1"/>
            <a:r>
              <a:rPr lang="en-US" dirty="0"/>
              <a:t>sets ambitious targets for protecting nature and reversing the degradation of ecosystems and aims to: expand and effectively manage</a:t>
            </a:r>
            <a:r>
              <a:rPr lang="cs-CZ" dirty="0"/>
              <a:t> </a:t>
            </a:r>
            <a:r>
              <a:rPr lang="en-US" dirty="0"/>
              <a:t>protected areas (up to cover 30% of land area); expand </a:t>
            </a:r>
            <a:r>
              <a:rPr lang="en-US" dirty="0" err="1"/>
              <a:t>agro</a:t>
            </a:r>
            <a:r>
              <a:rPr lang="en-US" dirty="0"/>
              <a:t>-ecological practices (to over 25% of the productive land area); reduce pesticide use by 50%; and restore land under organic management practices</a:t>
            </a:r>
            <a:endParaRPr lang="cs-CZ" dirty="0"/>
          </a:p>
          <a:p>
            <a:r>
              <a:rPr lang="en-US" dirty="0"/>
              <a:t>The Pharmaceutical Strategy for Europe (2020)</a:t>
            </a:r>
            <a:endParaRPr lang="cs-CZ" dirty="0"/>
          </a:p>
          <a:p>
            <a:pPr lvl="1"/>
            <a:r>
              <a:rPr lang="en-US" dirty="0"/>
              <a:t>intends to provide affordable, accessible, and safe medicines for all, supporting competitiveness, innovation, and sustainability of the EU’s pharmaceutical industry.</a:t>
            </a:r>
            <a:endParaRPr lang="cs-CZ" dirty="0"/>
          </a:p>
          <a:p>
            <a:r>
              <a:rPr lang="en-US" dirty="0"/>
              <a:t>The EU Farm to Fork Strategy (2020)</a:t>
            </a:r>
            <a:endParaRPr lang="cs-CZ" dirty="0"/>
          </a:p>
          <a:p>
            <a:pPr lvl="1"/>
            <a:r>
              <a:rPr lang="en-US" dirty="0"/>
              <a:t>aims at more healthy, affordable, and sustainable food for Europeans in 2030.</a:t>
            </a:r>
            <a:endParaRPr lang="cs-CZ" dirty="0"/>
          </a:p>
          <a:p>
            <a:endParaRPr lang="cs-CZ" dirty="0"/>
          </a:p>
        </p:txBody>
      </p:sp>
    </p:spTree>
    <p:extLst>
      <p:ext uri="{BB962C8B-B14F-4D97-AF65-F5344CB8AC3E}">
        <p14:creationId xmlns:p14="http://schemas.microsoft.com/office/powerpoint/2010/main" val="1442109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36766F-C51D-43E8-A372-00122C7A5B55}"/>
              </a:ext>
            </a:extLst>
          </p:cNvPr>
          <p:cNvSpPr>
            <a:spLocks noGrp="1"/>
          </p:cNvSpPr>
          <p:nvPr>
            <p:ph type="title"/>
          </p:nvPr>
        </p:nvSpPr>
        <p:spPr/>
        <p:txBody>
          <a:bodyPr/>
          <a:lstStyle/>
          <a:p>
            <a:r>
              <a:rPr lang="cs-CZ" dirty="0" err="1"/>
              <a:t>Content</a:t>
            </a:r>
            <a:endParaRPr lang="cs-CZ" dirty="0"/>
          </a:p>
        </p:txBody>
      </p:sp>
      <p:sp>
        <p:nvSpPr>
          <p:cNvPr id="3" name="Zástupný symbol pro obsah 2">
            <a:extLst>
              <a:ext uri="{FF2B5EF4-FFF2-40B4-BE49-F238E27FC236}">
                <a16:creationId xmlns:a16="http://schemas.microsoft.com/office/drawing/2014/main" id="{EBA3C19E-2E8A-4E1C-A553-E61431C94EEC}"/>
              </a:ext>
            </a:extLst>
          </p:cNvPr>
          <p:cNvSpPr>
            <a:spLocks noGrp="1"/>
          </p:cNvSpPr>
          <p:nvPr>
            <p:ph idx="1"/>
          </p:nvPr>
        </p:nvSpPr>
        <p:spPr/>
        <p:txBody>
          <a:bodyPr/>
          <a:lstStyle/>
          <a:p>
            <a:r>
              <a:rPr lang="cs-CZ" dirty="0" err="1"/>
              <a:t>Introduction</a:t>
            </a:r>
            <a:r>
              <a:rPr lang="cs-CZ" dirty="0"/>
              <a:t> </a:t>
            </a:r>
            <a:r>
              <a:rPr lang="cs-CZ" dirty="0" err="1"/>
              <a:t>of</a:t>
            </a:r>
            <a:r>
              <a:rPr lang="cs-CZ" dirty="0"/>
              <a:t> </a:t>
            </a:r>
            <a:r>
              <a:rPr lang="cs-CZ" dirty="0" err="1"/>
              <a:t>lecturer</a:t>
            </a:r>
            <a:endParaRPr lang="cs-CZ" dirty="0"/>
          </a:p>
          <a:p>
            <a:r>
              <a:rPr lang="cs-CZ" dirty="0" err="1"/>
              <a:t>Introduction</a:t>
            </a:r>
            <a:r>
              <a:rPr lang="cs-CZ" dirty="0"/>
              <a:t> to </a:t>
            </a:r>
            <a:r>
              <a:rPr lang="cs-CZ" dirty="0" err="1"/>
              <a:t>the</a:t>
            </a:r>
            <a:r>
              <a:rPr lang="cs-CZ" dirty="0"/>
              <a:t> </a:t>
            </a:r>
            <a:r>
              <a:rPr lang="cs-CZ" dirty="0" err="1"/>
              <a:t>topic</a:t>
            </a:r>
            <a:endParaRPr lang="cs-CZ" dirty="0"/>
          </a:p>
          <a:p>
            <a:r>
              <a:rPr lang="cs-CZ" dirty="0" err="1"/>
              <a:t>Characteristics</a:t>
            </a:r>
            <a:r>
              <a:rPr lang="cs-CZ" dirty="0"/>
              <a:t> and </a:t>
            </a:r>
            <a:r>
              <a:rPr lang="cs-CZ" dirty="0" err="1"/>
              <a:t>definitions</a:t>
            </a:r>
            <a:r>
              <a:rPr lang="cs-CZ" dirty="0"/>
              <a:t> </a:t>
            </a:r>
            <a:r>
              <a:rPr lang="cs-CZ" dirty="0" err="1"/>
              <a:t>of</a:t>
            </a:r>
            <a:r>
              <a:rPr lang="cs-CZ" dirty="0"/>
              <a:t> NTFP</a:t>
            </a:r>
          </a:p>
          <a:p>
            <a:r>
              <a:rPr lang="cs-CZ" dirty="0"/>
              <a:t>EU </a:t>
            </a:r>
            <a:r>
              <a:rPr lang="cs-CZ" dirty="0" err="1"/>
              <a:t>strategies</a:t>
            </a:r>
            <a:r>
              <a:rPr lang="cs-CZ" dirty="0"/>
              <a:t> and </a:t>
            </a:r>
            <a:r>
              <a:rPr lang="cs-CZ" dirty="0" err="1"/>
              <a:t>European</a:t>
            </a:r>
            <a:r>
              <a:rPr lang="cs-CZ" dirty="0"/>
              <a:t> </a:t>
            </a:r>
            <a:r>
              <a:rPr lang="cs-CZ" dirty="0" err="1"/>
              <a:t>approach</a:t>
            </a:r>
            <a:endParaRPr lang="cs-CZ" dirty="0"/>
          </a:p>
          <a:p>
            <a:r>
              <a:rPr lang="cs-CZ" dirty="0"/>
              <a:t>Best </a:t>
            </a:r>
            <a:r>
              <a:rPr lang="cs-CZ" dirty="0" err="1"/>
              <a:t>practices</a:t>
            </a:r>
            <a:endParaRPr lang="cs-CZ" dirty="0"/>
          </a:p>
          <a:p>
            <a:r>
              <a:rPr lang="cs-CZ" dirty="0" err="1"/>
              <a:t>Discussion</a:t>
            </a:r>
            <a:r>
              <a:rPr lang="cs-CZ" dirty="0"/>
              <a:t> </a:t>
            </a:r>
          </a:p>
        </p:txBody>
      </p:sp>
    </p:spTree>
    <p:extLst>
      <p:ext uri="{BB962C8B-B14F-4D97-AF65-F5344CB8AC3E}">
        <p14:creationId xmlns:p14="http://schemas.microsoft.com/office/powerpoint/2010/main" val="3528083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542FE1-47F6-4360-8665-AD137EE4003D}"/>
              </a:ext>
            </a:extLst>
          </p:cNvPr>
          <p:cNvSpPr>
            <a:spLocks noGrp="1"/>
          </p:cNvSpPr>
          <p:nvPr>
            <p:ph type="title"/>
          </p:nvPr>
        </p:nvSpPr>
        <p:spPr/>
        <p:txBody>
          <a:bodyPr/>
          <a:lstStyle/>
          <a:p>
            <a:r>
              <a:rPr lang="en-US" dirty="0"/>
              <a:t>Europe’s policy priorities</a:t>
            </a:r>
            <a:r>
              <a:rPr lang="cs-CZ" dirty="0"/>
              <a:t> - </a:t>
            </a:r>
            <a:r>
              <a:rPr lang="en-US" dirty="0"/>
              <a:t>NWFPs</a:t>
            </a:r>
            <a:endParaRPr lang="cs-CZ" dirty="0"/>
          </a:p>
        </p:txBody>
      </p:sp>
      <p:sp>
        <p:nvSpPr>
          <p:cNvPr id="3" name="Zástupný symbol pro obsah 2">
            <a:extLst>
              <a:ext uri="{FF2B5EF4-FFF2-40B4-BE49-F238E27FC236}">
                <a16:creationId xmlns:a16="http://schemas.microsoft.com/office/drawing/2014/main" id="{C0683478-74EE-4649-8A80-B7996A0B50C6}"/>
              </a:ext>
            </a:extLst>
          </p:cNvPr>
          <p:cNvSpPr>
            <a:spLocks noGrp="1"/>
          </p:cNvSpPr>
          <p:nvPr>
            <p:ph idx="1"/>
          </p:nvPr>
        </p:nvSpPr>
        <p:spPr/>
        <p:txBody>
          <a:bodyPr/>
          <a:lstStyle/>
          <a:p>
            <a:r>
              <a:rPr lang="cs-CZ" dirty="0" err="1"/>
              <a:t>The</a:t>
            </a:r>
            <a:r>
              <a:rPr lang="cs-CZ" dirty="0"/>
              <a:t> EU Forest </a:t>
            </a:r>
            <a:r>
              <a:rPr lang="cs-CZ" dirty="0" err="1"/>
              <a:t>Strategy</a:t>
            </a:r>
            <a:endParaRPr lang="cs-CZ" dirty="0"/>
          </a:p>
          <a:p>
            <a:pPr lvl="1"/>
            <a:r>
              <a:rPr lang="en-US" dirty="0"/>
              <a:t>aims at promoting sustainable forest management in support of biodiversity conservation and climate change mitigation and other ecosystem services, and the provision of sustainable growth and jobs to support rural development</a:t>
            </a:r>
            <a:endParaRPr lang="cs-CZ" dirty="0"/>
          </a:p>
          <a:p>
            <a:r>
              <a:rPr lang="cs-CZ" dirty="0"/>
              <a:t>EU </a:t>
            </a:r>
            <a:r>
              <a:rPr lang="cs-CZ" dirty="0" err="1"/>
              <a:t>Climate</a:t>
            </a:r>
            <a:r>
              <a:rPr lang="cs-CZ" dirty="0"/>
              <a:t> </a:t>
            </a:r>
            <a:r>
              <a:rPr lang="cs-CZ" dirty="0" err="1"/>
              <a:t>Action</a:t>
            </a:r>
            <a:endParaRPr lang="cs-CZ" dirty="0"/>
          </a:p>
          <a:p>
            <a:pPr lvl="1"/>
            <a:r>
              <a:rPr lang="en-US" dirty="0"/>
              <a:t>heart of the European Green Deal</a:t>
            </a:r>
            <a:endParaRPr lang="cs-CZ" dirty="0"/>
          </a:p>
          <a:p>
            <a:pPr lvl="1"/>
            <a:r>
              <a:rPr lang="cs-CZ" dirty="0" err="1"/>
              <a:t>climate-smart</a:t>
            </a:r>
            <a:r>
              <a:rPr lang="cs-CZ" dirty="0"/>
              <a:t> </a:t>
            </a:r>
            <a:r>
              <a:rPr lang="cs-CZ" dirty="0" err="1"/>
              <a:t>forestry</a:t>
            </a:r>
            <a:r>
              <a:rPr lang="cs-CZ" dirty="0"/>
              <a:t> </a:t>
            </a:r>
            <a:r>
              <a:rPr lang="cs-CZ" dirty="0" err="1"/>
              <a:t>is</a:t>
            </a:r>
            <a:r>
              <a:rPr lang="cs-CZ" dirty="0"/>
              <a:t> </a:t>
            </a:r>
            <a:r>
              <a:rPr lang="cs-CZ" dirty="0" err="1"/>
              <a:t>applied</a:t>
            </a:r>
            <a:endParaRPr lang="cs-CZ" dirty="0"/>
          </a:p>
        </p:txBody>
      </p:sp>
    </p:spTree>
    <p:extLst>
      <p:ext uri="{BB962C8B-B14F-4D97-AF65-F5344CB8AC3E}">
        <p14:creationId xmlns:p14="http://schemas.microsoft.com/office/powerpoint/2010/main" val="1374501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736E06-ECB0-4E60-98BB-BD4C7F4BDCB7}"/>
              </a:ext>
            </a:extLst>
          </p:cNvPr>
          <p:cNvSpPr>
            <a:spLocks noGrp="1"/>
          </p:cNvSpPr>
          <p:nvPr>
            <p:ph type="title"/>
          </p:nvPr>
        </p:nvSpPr>
        <p:spPr/>
        <p:txBody>
          <a:bodyPr/>
          <a:lstStyle/>
          <a:p>
            <a:r>
              <a:rPr lang="en-US" dirty="0"/>
              <a:t>NWFPs include </a:t>
            </a:r>
            <a:endParaRPr lang="cs-CZ" dirty="0"/>
          </a:p>
        </p:txBody>
      </p:sp>
      <p:sp>
        <p:nvSpPr>
          <p:cNvPr id="3" name="Zástupný symbol pro obsah 2">
            <a:extLst>
              <a:ext uri="{FF2B5EF4-FFF2-40B4-BE49-F238E27FC236}">
                <a16:creationId xmlns:a16="http://schemas.microsoft.com/office/drawing/2014/main" id="{0B33935F-66E1-47BC-8315-1D5CDB431C4E}"/>
              </a:ext>
            </a:extLst>
          </p:cNvPr>
          <p:cNvSpPr>
            <a:spLocks noGrp="1"/>
          </p:cNvSpPr>
          <p:nvPr>
            <p:ph idx="1"/>
          </p:nvPr>
        </p:nvSpPr>
        <p:spPr/>
        <p:txBody>
          <a:bodyPr>
            <a:normAutofit fontScale="85000" lnSpcReduction="20000"/>
          </a:bodyPr>
          <a:lstStyle/>
          <a:p>
            <a:r>
              <a:rPr lang="en-US" dirty="0"/>
              <a:t>wide variety of products that feed into a wide diverging range of chains (food, feed, chemistry, pharmaceuticals, cosmetics, clothing, construction, etc.)</a:t>
            </a:r>
            <a:endParaRPr lang="cs-CZ" dirty="0"/>
          </a:p>
          <a:p>
            <a:r>
              <a:rPr lang="en-US" dirty="0"/>
              <a:t>services (e.g. ecotourism, recreation, gastronomy, etc.); </a:t>
            </a:r>
            <a:endParaRPr lang="cs-CZ" dirty="0"/>
          </a:p>
          <a:p>
            <a:r>
              <a:rPr lang="en-US" dirty="0"/>
              <a:t>they are produced in many ways, from wild collection to different stages of domestication and cultivation; </a:t>
            </a:r>
            <a:endParaRPr lang="cs-CZ" dirty="0"/>
          </a:p>
          <a:p>
            <a:r>
              <a:rPr lang="en-US" dirty="0"/>
              <a:t>they encompass a wide range of land uses, from forests and agroforestry systems to other wooded land; and they present many different business models, with varied sizes and degrees of </a:t>
            </a:r>
            <a:r>
              <a:rPr lang="en-US" dirty="0" err="1"/>
              <a:t>professionalisation</a:t>
            </a:r>
            <a:r>
              <a:rPr lang="en-US" dirty="0"/>
              <a:t> and vertical or horizontal integration</a:t>
            </a:r>
            <a:endParaRPr lang="cs-CZ" dirty="0"/>
          </a:p>
          <a:p>
            <a:r>
              <a:rPr lang="en-US" dirty="0"/>
              <a:t>high degree of policy fragmentation. </a:t>
            </a:r>
            <a:endParaRPr lang="cs-CZ" dirty="0"/>
          </a:p>
        </p:txBody>
      </p:sp>
    </p:spTree>
    <p:extLst>
      <p:ext uri="{BB962C8B-B14F-4D97-AF65-F5344CB8AC3E}">
        <p14:creationId xmlns:p14="http://schemas.microsoft.com/office/powerpoint/2010/main" val="2559429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F9C02B-ABFD-4234-9C16-60D65B20403D}"/>
              </a:ext>
            </a:extLst>
          </p:cNvPr>
          <p:cNvSpPr>
            <a:spLocks noGrp="1"/>
          </p:cNvSpPr>
          <p:nvPr>
            <p:ph type="title"/>
          </p:nvPr>
        </p:nvSpPr>
        <p:spPr/>
        <p:txBody>
          <a:bodyPr>
            <a:normAutofit fontScale="90000"/>
          </a:bodyPr>
          <a:lstStyle/>
          <a:p>
            <a:r>
              <a:rPr lang="en-US" dirty="0"/>
              <a:t>A need to secure sustainable harvesting and fair trade</a:t>
            </a:r>
            <a:endParaRPr lang="cs-CZ" dirty="0"/>
          </a:p>
        </p:txBody>
      </p:sp>
      <p:sp>
        <p:nvSpPr>
          <p:cNvPr id="3" name="Zástupný symbol pro obsah 2">
            <a:extLst>
              <a:ext uri="{FF2B5EF4-FFF2-40B4-BE49-F238E27FC236}">
                <a16:creationId xmlns:a16="http://schemas.microsoft.com/office/drawing/2014/main" id="{F3D47D78-121C-434E-AA0B-E80B9E5D2327}"/>
              </a:ext>
            </a:extLst>
          </p:cNvPr>
          <p:cNvSpPr>
            <a:spLocks noGrp="1"/>
          </p:cNvSpPr>
          <p:nvPr>
            <p:ph idx="1"/>
          </p:nvPr>
        </p:nvSpPr>
        <p:spPr>
          <a:xfrm>
            <a:off x="838200" y="2719136"/>
            <a:ext cx="8738937" cy="3799997"/>
          </a:xfrm>
        </p:spPr>
        <p:txBody>
          <a:bodyPr>
            <a:normAutofit fontScale="85000" lnSpcReduction="20000"/>
          </a:bodyPr>
          <a:lstStyle/>
          <a:p>
            <a:r>
              <a:rPr lang="en-US" dirty="0"/>
              <a:t>tropical and subtropical regions, NWFPs can represent a significant income for rural people</a:t>
            </a:r>
            <a:endParaRPr lang="cs-CZ" dirty="0"/>
          </a:p>
          <a:p>
            <a:r>
              <a:rPr lang="en-US" dirty="0"/>
              <a:t>sustainable harvesting and trade </a:t>
            </a:r>
            <a:r>
              <a:rPr lang="cs-CZ" dirty="0"/>
              <a:t>(</a:t>
            </a:r>
            <a:r>
              <a:rPr lang="en-US" dirty="0"/>
              <a:t>detrimental effects on environmental quality and social equitability, promoting ‘unsustainable harvesting’ or ‘imported deforestation’ in supplier countries</a:t>
            </a:r>
            <a:endParaRPr lang="cs-CZ" dirty="0"/>
          </a:p>
          <a:p>
            <a:r>
              <a:rPr lang="en-US" dirty="0"/>
              <a:t>Governments</a:t>
            </a:r>
            <a:r>
              <a:rPr lang="cs-CZ" dirty="0"/>
              <a:t>/</a:t>
            </a:r>
            <a:r>
              <a:rPr lang="en-US" dirty="0"/>
              <a:t>operators and sectoral </a:t>
            </a:r>
            <a:r>
              <a:rPr lang="en-US" dirty="0" err="1"/>
              <a:t>organisations</a:t>
            </a:r>
            <a:r>
              <a:rPr lang="en-US" dirty="0"/>
              <a:t> must</a:t>
            </a:r>
            <a:endParaRPr lang="cs-CZ" dirty="0"/>
          </a:p>
          <a:p>
            <a:pPr lvl="1"/>
            <a:r>
              <a:rPr lang="en-US" dirty="0"/>
              <a:t>strengthen their sustainable supply, </a:t>
            </a:r>
            <a:endParaRPr lang="cs-CZ" dirty="0"/>
          </a:p>
          <a:p>
            <a:pPr lvl="1"/>
            <a:r>
              <a:rPr lang="en-US" dirty="0"/>
              <a:t>increase transparency to address the risks of illegal or unsustainable harvesting, </a:t>
            </a:r>
            <a:endParaRPr lang="cs-CZ" dirty="0"/>
          </a:p>
          <a:p>
            <a:pPr lvl="1"/>
            <a:r>
              <a:rPr lang="en-US" dirty="0"/>
              <a:t>submerged economies, social conflicts, compliance with </a:t>
            </a:r>
            <a:r>
              <a:rPr lang="en-US" dirty="0" err="1"/>
              <a:t>labour</a:t>
            </a:r>
            <a:r>
              <a:rPr lang="en-US" dirty="0"/>
              <a:t> standards</a:t>
            </a:r>
            <a:endParaRPr lang="cs-CZ" dirty="0"/>
          </a:p>
          <a:p>
            <a:pPr lvl="1"/>
            <a:r>
              <a:rPr lang="en-US" dirty="0"/>
              <a:t> implement traceability to guarantee food safety and resource sustainability.</a:t>
            </a:r>
            <a:endParaRPr lang="cs-CZ" dirty="0"/>
          </a:p>
        </p:txBody>
      </p:sp>
    </p:spTree>
    <p:extLst>
      <p:ext uri="{BB962C8B-B14F-4D97-AF65-F5344CB8AC3E}">
        <p14:creationId xmlns:p14="http://schemas.microsoft.com/office/powerpoint/2010/main" val="1797894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86EB9F-F851-4E91-AAE5-C3A5C89CE37D}"/>
              </a:ext>
            </a:extLst>
          </p:cNvPr>
          <p:cNvSpPr>
            <a:spLocks noGrp="1"/>
          </p:cNvSpPr>
          <p:nvPr>
            <p:ph type="title"/>
          </p:nvPr>
        </p:nvSpPr>
        <p:spPr/>
        <p:txBody>
          <a:bodyPr>
            <a:normAutofit/>
          </a:bodyPr>
          <a:lstStyle/>
          <a:p>
            <a:r>
              <a:rPr lang="cs-CZ" dirty="0" err="1"/>
              <a:t>Bioeconomy</a:t>
            </a:r>
            <a:endParaRPr lang="cs-CZ" dirty="0"/>
          </a:p>
        </p:txBody>
      </p:sp>
      <p:sp>
        <p:nvSpPr>
          <p:cNvPr id="3" name="Zástupný symbol pro obsah 2">
            <a:extLst>
              <a:ext uri="{FF2B5EF4-FFF2-40B4-BE49-F238E27FC236}">
                <a16:creationId xmlns:a16="http://schemas.microsoft.com/office/drawing/2014/main" id="{DDDE6C82-C344-4F34-A137-B5B5766FDB8C}"/>
              </a:ext>
            </a:extLst>
          </p:cNvPr>
          <p:cNvSpPr>
            <a:spLocks noGrp="1"/>
          </p:cNvSpPr>
          <p:nvPr>
            <p:ph idx="1"/>
          </p:nvPr>
        </p:nvSpPr>
        <p:spPr/>
        <p:txBody>
          <a:bodyPr>
            <a:normAutofit/>
          </a:bodyPr>
          <a:lstStyle/>
          <a:p>
            <a:r>
              <a:rPr lang="en-US" dirty="0" err="1"/>
              <a:t>Bioeconomies</a:t>
            </a:r>
            <a:r>
              <a:rPr lang="en-US" dirty="0"/>
              <a:t> emphasize the use of renewable natural resources to sustainably provide products. </a:t>
            </a:r>
            <a:endParaRPr lang="cs-CZ" dirty="0"/>
          </a:p>
          <a:p>
            <a:r>
              <a:rPr lang="en-US" dirty="0"/>
              <a:t>A </a:t>
            </a:r>
            <a:r>
              <a:rPr lang="en-US" dirty="0" err="1"/>
              <a:t>bioeconomy</a:t>
            </a:r>
            <a:r>
              <a:rPr lang="en-US" dirty="0"/>
              <a:t> can reduce the environmental impact of economic growth. </a:t>
            </a:r>
            <a:endParaRPr lang="cs-CZ" dirty="0"/>
          </a:p>
          <a:p>
            <a:r>
              <a:rPr lang="en-US" dirty="0"/>
              <a:t>Science-based management promotes sustainable harvests and production.</a:t>
            </a:r>
            <a:endParaRPr lang="cs-CZ" dirty="0"/>
          </a:p>
          <a:p>
            <a:r>
              <a:rPr lang="cs-CZ" dirty="0" err="1"/>
              <a:t>Bioeconomy-based</a:t>
            </a:r>
            <a:r>
              <a:rPr lang="cs-CZ" dirty="0"/>
              <a:t> </a:t>
            </a:r>
            <a:r>
              <a:rPr lang="cs-CZ" dirty="0" err="1"/>
              <a:t>tourism</a:t>
            </a:r>
            <a:endParaRPr lang="en-US" dirty="0"/>
          </a:p>
          <a:p>
            <a:endParaRPr lang="cs-CZ" dirty="0"/>
          </a:p>
        </p:txBody>
      </p:sp>
    </p:spTree>
    <p:extLst>
      <p:ext uri="{BB962C8B-B14F-4D97-AF65-F5344CB8AC3E}">
        <p14:creationId xmlns:p14="http://schemas.microsoft.com/office/powerpoint/2010/main" val="186614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3F4089-05DB-42B3-8A77-38EF5A6031FD}"/>
              </a:ext>
            </a:extLst>
          </p:cNvPr>
          <p:cNvSpPr>
            <a:spLocks noGrp="1"/>
          </p:cNvSpPr>
          <p:nvPr>
            <p:ph type="title"/>
          </p:nvPr>
        </p:nvSpPr>
        <p:spPr/>
        <p:txBody>
          <a:bodyPr/>
          <a:lstStyle/>
          <a:p>
            <a:r>
              <a:rPr lang="cs-CZ" dirty="0"/>
              <a:t>A</a:t>
            </a:r>
            <a:r>
              <a:rPr lang="en-US" dirty="0" err="1"/>
              <a:t>ctions</a:t>
            </a:r>
            <a:r>
              <a:rPr lang="en-US" dirty="0"/>
              <a:t> to achieve core policy objectives</a:t>
            </a:r>
            <a:endParaRPr lang="cs-CZ" dirty="0"/>
          </a:p>
        </p:txBody>
      </p:sp>
      <p:sp>
        <p:nvSpPr>
          <p:cNvPr id="3" name="Zástupný symbol pro obsah 2">
            <a:extLst>
              <a:ext uri="{FF2B5EF4-FFF2-40B4-BE49-F238E27FC236}">
                <a16:creationId xmlns:a16="http://schemas.microsoft.com/office/drawing/2014/main" id="{3360E793-528E-418E-9F52-A50F36871A25}"/>
              </a:ext>
            </a:extLst>
          </p:cNvPr>
          <p:cNvSpPr>
            <a:spLocks noGrp="1"/>
          </p:cNvSpPr>
          <p:nvPr>
            <p:ph idx="1"/>
          </p:nvPr>
        </p:nvSpPr>
        <p:spPr/>
        <p:txBody>
          <a:bodyPr>
            <a:normAutofit fontScale="70000" lnSpcReduction="20000"/>
          </a:bodyPr>
          <a:lstStyle/>
          <a:p>
            <a:r>
              <a:rPr lang="en-US" dirty="0"/>
              <a:t>Securing conservation and sustainable supply of NWFPs, addressing the risk and negative impacts derived from climate and social change, including increased pressures on resources, unsustainable practices, and the erosion of cultural heritage. </a:t>
            </a:r>
            <a:endParaRPr lang="cs-CZ" dirty="0"/>
          </a:p>
          <a:p>
            <a:r>
              <a:rPr lang="en-US" dirty="0"/>
              <a:t>Support viable, competitive, and transparent value chains for the integration of rural and urban economies, ensuring sufficient and equitable returns for local communities, land and forest managers/owners, harvesters, and a fair distribution of profit along the value chain. </a:t>
            </a:r>
            <a:endParaRPr lang="cs-CZ" dirty="0"/>
          </a:p>
          <a:p>
            <a:r>
              <a:rPr lang="en-US" dirty="0"/>
              <a:t>Ensure transparency on material and economic flows, through improved data collection, and through adequate classification, labelling and communication over NWFP origins, qualities, and trade. </a:t>
            </a:r>
            <a:endParaRPr lang="cs-CZ" dirty="0"/>
          </a:p>
          <a:p>
            <a:r>
              <a:rPr lang="en-US" dirty="0"/>
              <a:t>Provide the necessary conditions to support all actions in a coherent policy environment and an active and capable governance framework</a:t>
            </a:r>
            <a:endParaRPr lang="cs-CZ" dirty="0"/>
          </a:p>
        </p:txBody>
      </p:sp>
    </p:spTree>
    <p:extLst>
      <p:ext uri="{BB962C8B-B14F-4D97-AF65-F5344CB8AC3E}">
        <p14:creationId xmlns:p14="http://schemas.microsoft.com/office/powerpoint/2010/main" val="187367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44F694-C075-4535-BADB-2DFF020C45C0}"/>
              </a:ext>
            </a:extLst>
          </p:cNvPr>
          <p:cNvSpPr>
            <a:spLocks noGrp="1"/>
          </p:cNvSpPr>
          <p:nvPr>
            <p:ph type="title"/>
          </p:nvPr>
        </p:nvSpPr>
        <p:spPr/>
        <p:txBody>
          <a:bodyPr/>
          <a:lstStyle/>
          <a:p>
            <a:r>
              <a:rPr lang="cs-CZ" dirty="0"/>
              <a:t>Best </a:t>
            </a:r>
            <a:r>
              <a:rPr lang="cs-CZ" dirty="0" err="1"/>
              <a:t>practices</a:t>
            </a:r>
            <a:endParaRPr lang="cs-CZ" dirty="0"/>
          </a:p>
        </p:txBody>
      </p:sp>
      <p:sp>
        <p:nvSpPr>
          <p:cNvPr id="3" name="Zástupný symbol pro obsah 2">
            <a:extLst>
              <a:ext uri="{FF2B5EF4-FFF2-40B4-BE49-F238E27FC236}">
                <a16:creationId xmlns:a16="http://schemas.microsoft.com/office/drawing/2014/main" id="{FE4EA70A-CF05-4820-BDC1-69AA76B5EA96}"/>
              </a:ext>
            </a:extLst>
          </p:cNvPr>
          <p:cNvSpPr>
            <a:spLocks noGrp="1"/>
          </p:cNvSpPr>
          <p:nvPr>
            <p:ph idx="1"/>
          </p:nvPr>
        </p:nvSpPr>
        <p:spPr/>
        <p:txBody>
          <a:bodyPr/>
          <a:lstStyle/>
          <a:p>
            <a:r>
              <a:rPr lang="cs-CZ" dirty="0" err="1"/>
              <a:t>Truffles</a:t>
            </a:r>
            <a:r>
              <a:rPr lang="cs-CZ" dirty="0"/>
              <a:t> in </a:t>
            </a:r>
            <a:r>
              <a:rPr lang="cs-CZ" dirty="0" err="1"/>
              <a:t>Poland</a:t>
            </a:r>
            <a:endParaRPr lang="cs-CZ" dirty="0"/>
          </a:p>
          <a:p>
            <a:r>
              <a:rPr lang="cs-CZ" dirty="0" err="1"/>
              <a:t>Truffles</a:t>
            </a:r>
            <a:r>
              <a:rPr lang="cs-CZ" dirty="0"/>
              <a:t> in Italy</a:t>
            </a:r>
          </a:p>
          <a:p>
            <a:r>
              <a:rPr lang="cs-CZ" dirty="0" err="1"/>
              <a:t>Mushrooms</a:t>
            </a:r>
            <a:r>
              <a:rPr lang="cs-CZ" dirty="0"/>
              <a:t> in </a:t>
            </a:r>
            <a:r>
              <a:rPr lang="cs-CZ" dirty="0" err="1"/>
              <a:t>Spain</a:t>
            </a:r>
            <a:endParaRPr lang="cs-CZ" dirty="0"/>
          </a:p>
          <a:p>
            <a:r>
              <a:rPr lang="cs-CZ" dirty="0" err="1"/>
              <a:t>Orchards</a:t>
            </a:r>
            <a:r>
              <a:rPr lang="cs-CZ" dirty="0"/>
              <a:t> in </a:t>
            </a:r>
            <a:r>
              <a:rPr lang="cs-CZ" dirty="0" err="1"/>
              <a:t>cities</a:t>
            </a:r>
            <a:endParaRPr lang="cs-CZ" dirty="0"/>
          </a:p>
        </p:txBody>
      </p:sp>
    </p:spTree>
    <p:extLst>
      <p:ext uri="{BB962C8B-B14F-4D97-AF65-F5344CB8AC3E}">
        <p14:creationId xmlns:p14="http://schemas.microsoft.com/office/powerpoint/2010/main" val="3267213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E8B17-15FA-4042-A2C7-DAAEAE2DD30F}"/>
              </a:ext>
            </a:extLst>
          </p:cNvPr>
          <p:cNvSpPr>
            <a:spLocks noGrp="1"/>
          </p:cNvSpPr>
          <p:nvPr>
            <p:ph type="title"/>
          </p:nvPr>
        </p:nvSpPr>
        <p:spPr/>
        <p:txBody>
          <a:bodyPr/>
          <a:lstStyle/>
          <a:p>
            <a:r>
              <a:rPr lang="cs-CZ" dirty="0" err="1"/>
              <a:t>Truffles</a:t>
            </a:r>
            <a:r>
              <a:rPr lang="cs-CZ" dirty="0"/>
              <a:t> in </a:t>
            </a:r>
            <a:r>
              <a:rPr lang="cs-CZ" dirty="0" err="1"/>
              <a:t>Poland</a:t>
            </a:r>
            <a:endParaRPr lang="cs-CZ" dirty="0"/>
          </a:p>
        </p:txBody>
      </p:sp>
      <p:sp>
        <p:nvSpPr>
          <p:cNvPr id="3" name="Zástupný symbol pro obsah 2">
            <a:extLst>
              <a:ext uri="{FF2B5EF4-FFF2-40B4-BE49-F238E27FC236}">
                <a16:creationId xmlns:a16="http://schemas.microsoft.com/office/drawing/2014/main" id="{1E86B967-C0E1-4F98-AEC9-437CA29CBDFB}"/>
              </a:ext>
            </a:extLst>
          </p:cNvPr>
          <p:cNvSpPr>
            <a:spLocks noGrp="1"/>
          </p:cNvSpPr>
          <p:nvPr>
            <p:ph idx="1"/>
          </p:nvPr>
        </p:nvSpPr>
        <p:spPr/>
        <p:txBody>
          <a:bodyPr>
            <a:normAutofit fontScale="85000" lnSpcReduction="20000"/>
          </a:bodyPr>
          <a:lstStyle/>
          <a:p>
            <a:r>
              <a:rPr lang="cs-CZ" dirty="0" err="1"/>
              <a:t>Truffle</a:t>
            </a:r>
            <a:r>
              <a:rPr lang="cs-CZ" dirty="0"/>
              <a:t> (Tuber </a:t>
            </a:r>
            <a:r>
              <a:rPr lang="cs-CZ" dirty="0" err="1"/>
              <a:t>spp</a:t>
            </a:r>
            <a:r>
              <a:rPr lang="cs-CZ" dirty="0"/>
              <a:t>.) </a:t>
            </a:r>
            <a:r>
              <a:rPr lang="cs-CZ" dirty="0" err="1"/>
              <a:t>is</a:t>
            </a:r>
            <a:r>
              <a:rPr lang="cs-CZ" dirty="0"/>
              <a:t> </a:t>
            </a:r>
            <a:r>
              <a:rPr lang="cs-CZ" dirty="0" err="1"/>
              <a:t>economically</a:t>
            </a:r>
            <a:r>
              <a:rPr lang="cs-CZ" dirty="0"/>
              <a:t> and </a:t>
            </a:r>
            <a:r>
              <a:rPr lang="cs-CZ" dirty="0" err="1"/>
              <a:t>culinary</a:t>
            </a:r>
            <a:r>
              <a:rPr lang="cs-CZ" dirty="0"/>
              <a:t> </a:t>
            </a:r>
            <a:r>
              <a:rPr lang="cs-CZ" dirty="0" err="1"/>
              <a:t>valued</a:t>
            </a:r>
            <a:r>
              <a:rPr lang="cs-CZ" dirty="0"/>
              <a:t> </a:t>
            </a:r>
            <a:r>
              <a:rPr lang="cs-CZ" dirty="0" err="1"/>
              <a:t>fungi</a:t>
            </a:r>
            <a:endParaRPr lang="cs-CZ" dirty="0"/>
          </a:p>
          <a:p>
            <a:r>
              <a:rPr lang="cs-CZ" dirty="0" err="1"/>
              <a:t>Truffles</a:t>
            </a:r>
            <a:r>
              <a:rPr lang="cs-CZ" dirty="0"/>
              <a:t> in </a:t>
            </a:r>
            <a:r>
              <a:rPr lang="cs-CZ" dirty="0" err="1"/>
              <a:t>Poland</a:t>
            </a:r>
            <a:r>
              <a:rPr lang="cs-CZ" dirty="0"/>
              <a:t> has a long </a:t>
            </a:r>
            <a:r>
              <a:rPr lang="cs-CZ" dirty="0" err="1"/>
              <a:t>tradition</a:t>
            </a:r>
            <a:endParaRPr lang="cs-CZ" dirty="0"/>
          </a:p>
          <a:p>
            <a:r>
              <a:rPr lang="cs-CZ" dirty="0" err="1"/>
              <a:t>Polish</a:t>
            </a:r>
            <a:r>
              <a:rPr lang="cs-CZ" dirty="0"/>
              <a:t> </a:t>
            </a:r>
            <a:r>
              <a:rPr lang="cs-CZ" dirty="0" err="1"/>
              <a:t>State</a:t>
            </a:r>
            <a:r>
              <a:rPr lang="cs-CZ" dirty="0"/>
              <a:t> </a:t>
            </a:r>
            <a:r>
              <a:rPr lang="cs-CZ" dirty="0" err="1"/>
              <a:t>Forests</a:t>
            </a:r>
            <a:r>
              <a:rPr lang="cs-CZ" dirty="0"/>
              <a:t> </a:t>
            </a:r>
            <a:r>
              <a:rPr lang="cs-CZ" dirty="0" err="1"/>
              <a:t>supported</a:t>
            </a:r>
            <a:r>
              <a:rPr lang="cs-CZ" dirty="0"/>
              <a:t> </a:t>
            </a:r>
            <a:r>
              <a:rPr lang="cs-CZ" dirty="0" err="1"/>
              <a:t>the</a:t>
            </a:r>
            <a:r>
              <a:rPr lang="cs-CZ" dirty="0"/>
              <a:t> establishment </a:t>
            </a:r>
            <a:r>
              <a:rPr lang="cs-CZ" dirty="0" err="1"/>
              <a:t>of</a:t>
            </a:r>
            <a:r>
              <a:rPr lang="cs-CZ" dirty="0"/>
              <a:t> </a:t>
            </a:r>
            <a:r>
              <a:rPr lang="cs-CZ" dirty="0" err="1"/>
              <a:t>truffle</a:t>
            </a:r>
            <a:r>
              <a:rPr lang="cs-CZ" dirty="0"/>
              <a:t> </a:t>
            </a:r>
            <a:r>
              <a:rPr lang="cs-CZ" dirty="0" err="1"/>
              <a:t>orchards</a:t>
            </a:r>
            <a:r>
              <a:rPr lang="cs-CZ" dirty="0"/>
              <a:t> by </a:t>
            </a:r>
            <a:r>
              <a:rPr lang="cs-CZ" dirty="0" err="1"/>
              <a:t>the</a:t>
            </a:r>
            <a:r>
              <a:rPr lang="cs-CZ" dirty="0"/>
              <a:t> Forestry </a:t>
            </a:r>
            <a:r>
              <a:rPr lang="cs-CZ" dirty="0" err="1"/>
              <a:t>Research</a:t>
            </a:r>
            <a:r>
              <a:rPr lang="cs-CZ" dirty="0"/>
              <a:t> Institute</a:t>
            </a:r>
          </a:p>
          <a:p>
            <a:r>
              <a:rPr lang="cs-CZ" dirty="0" err="1"/>
              <a:t>Poland</a:t>
            </a:r>
            <a:r>
              <a:rPr lang="cs-CZ" dirty="0"/>
              <a:t> Forestry</a:t>
            </a:r>
          </a:p>
          <a:p>
            <a:pPr lvl="1"/>
            <a:r>
              <a:rPr lang="cs-CZ" dirty="0" err="1"/>
              <a:t>Largest</a:t>
            </a:r>
            <a:r>
              <a:rPr lang="cs-CZ" dirty="0"/>
              <a:t> </a:t>
            </a:r>
            <a:r>
              <a:rPr lang="cs-CZ" dirty="0" err="1"/>
              <a:t>forest</a:t>
            </a:r>
            <a:r>
              <a:rPr lang="cs-CZ" dirty="0"/>
              <a:t> area (9,4 </a:t>
            </a:r>
            <a:r>
              <a:rPr lang="cs-CZ" dirty="0" err="1"/>
              <a:t>million</a:t>
            </a:r>
            <a:r>
              <a:rPr lang="cs-CZ" dirty="0"/>
              <a:t> ha) in </a:t>
            </a:r>
            <a:r>
              <a:rPr lang="cs-CZ" dirty="0" err="1"/>
              <a:t>Europe</a:t>
            </a:r>
            <a:endParaRPr lang="cs-CZ" dirty="0"/>
          </a:p>
          <a:p>
            <a:pPr lvl="1"/>
            <a:r>
              <a:rPr lang="cs-CZ" dirty="0" err="1"/>
              <a:t>Timber</a:t>
            </a:r>
            <a:r>
              <a:rPr lang="cs-CZ" dirty="0"/>
              <a:t> </a:t>
            </a:r>
            <a:r>
              <a:rPr lang="cs-CZ" dirty="0" err="1"/>
              <a:t>is</a:t>
            </a:r>
            <a:r>
              <a:rPr lang="cs-CZ" dirty="0"/>
              <a:t> </a:t>
            </a:r>
            <a:r>
              <a:rPr lang="cs-CZ" dirty="0" err="1"/>
              <a:t>the</a:t>
            </a:r>
            <a:r>
              <a:rPr lang="cs-CZ" dirty="0"/>
              <a:t> </a:t>
            </a:r>
            <a:r>
              <a:rPr lang="cs-CZ" dirty="0" err="1"/>
              <a:t>main</a:t>
            </a:r>
            <a:r>
              <a:rPr lang="cs-CZ" dirty="0"/>
              <a:t> </a:t>
            </a:r>
            <a:r>
              <a:rPr lang="cs-CZ" dirty="0" err="1"/>
              <a:t>product</a:t>
            </a:r>
            <a:r>
              <a:rPr lang="cs-CZ" dirty="0"/>
              <a:t> </a:t>
            </a:r>
            <a:r>
              <a:rPr lang="cs-CZ" dirty="0" err="1"/>
              <a:t>derived</a:t>
            </a:r>
            <a:r>
              <a:rPr lang="cs-CZ" dirty="0"/>
              <a:t> </a:t>
            </a:r>
            <a:r>
              <a:rPr lang="cs-CZ" dirty="0" err="1"/>
              <a:t>from</a:t>
            </a:r>
            <a:r>
              <a:rPr lang="cs-CZ" dirty="0"/>
              <a:t> </a:t>
            </a:r>
            <a:r>
              <a:rPr lang="cs-CZ" dirty="0" err="1"/>
              <a:t>Polish</a:t>
            </a:r>
            <a:r>
              <a:rPr lang="cs-CZ" dirty="0"/>
              <a:t> </a:t>
            </a:r>
            <a:r>
              <a:rPr lang="cs-CZ" dirty="0" err="1"/>
              <a:t>Forests</a:t>
            </a:r>
            <a:r>
              <a:rPr lang="cs-CZ" dirty="0"/>
              <a:t> (</a:t>
            </a:r>
            <a:r>
              <a:rPr lang="cs-CZ" dirty="0" err="1"/>
              <a:t>best</a:t>
            </a:r>
            <a:r>
              <a:rPr lang="cs-CZ" dirty="0"/>
              <a:t> </a:t>
            </a:r>
            <a:r>
              <a:rPr lang="cs-CZ" dirty="0" err="1"/>
              <a:t>stocked</a:t>
            </a:r>
            <a:r>
              <a:rPr lang="cs-CZ" dirty="0"/>
              <a:t> in </a:t>
            </a:r>
            <a:r>
              <a:rPr lang="cs-CZ" dirty="0" err="1"/>
              <a:t>Europe</a:t>
            </a:r>
            <a:r>
              <a:rPr lang="cs-CZ" dirty="0"/>
              <a:t>)</a:t>
            </a:r>
          </a:p>
          <a:p>
            <a:pPr lvl="1"/>
            <a:r>
              <a:rPr lang="cs-CZ" dirty="0"/>
              <a:t>Non-</a:t>
            </a:r>
            <a:r>
              <a:rPr lang="cs-CZ" dirty="0" err="1"/>
              <a:t>wood</a:t>
            </a:r>
            <a:r>
              <a:rPr lang="cs-CZ" dirty="0"/>
              <a:t> </a:t>
            </a:r>
            <a:r>
              <a:rPr lang="cs-CZ" dirty="0" err="1"/>
              <a:t>forest</a:t>
            </a:r>
            <a:r>
              <a:rPr lang="cs-CZ" dirty="0"/>
              <a:t> </a:t>
            </a:r>
            <a:r>
              <a:rPr lang="cs-CZ" dirty="0" err="1"/>
              <a:t>products</a:t>
            </a:r>
            <a:r>
              <a:rPr lang="cs-CZ" dirty="0"/>
              <a:t> – </a:t>
            </a:r>
            <a:r>
              <a:rPr lang="cs-CZ" dirty="0" err="1"/>
              <a:t>forest</a:t>
            </a:r>
            <a:r>
              <a:rPr lang="cs-CZ" dirty="0"/>
              <a:t> </a:t>
            </a:r>
            <a:r>
              <a:rPr lang="cs-CZ" dirty="0" err="1"/>
              <a:t>fruits</a:t>
            </a:r>
            <a:r>
              <a:rPr lang="cs-CZ" dirty="0"/>
              <a:t> (</a:t>
            </a:r>
            <a:r>
              <a:rPr lang="cs-CZ" dirty="0" err="1"/>
              <a:t>mainly</a:t>
            </a:r>
            <a:r>
              <a:rPr lang="cs-CZ" dirty="0"/>
              <a:t> </a:t>
            </a:r>
            <a:r>
              <a:rPr lang="cs-CZ" dirty="0" err="1"/>
              <a:t>berries</a:t>
            </a:r>
            <a:r>
              <a:rPr lang="cs-CZ" dirty="0"/>
              <a:t>), </a:t>
            </a:r>
            <a:r>
              <a:rPr lang="cs-CZ" dirty="0" err="1"/>
              <a:t>mashrooms</a:t>
            </a:r>
            <a:r>
              <a:rPr lang="cs-CZ" dirty="0"/>
              <a:t>, game </a:t>
            </a:r>
            <a:r>
              <a:rPr lang="cs-CZ" dirty="0" err="1"/>
              <a:t>animals</a:t>
            </a:r>
            <a:endParaRPr lang="cs-CZ" dirty="0"/>
          </a:p>
          <a:p>
            <a:pPr lvl="1"/>
            <a:r>
              <a:rPr lang="cs-CZ" dirty="0"/>
              <a:t>Free public </a:t>
            </a:r>
            <a:r>
              <a:rPr lang="cs-CZ" dirty="0" err="1"/>
              <a:t>access</a:t>
            </a:r>
            <a:endParaRPr lang="cs-CZ" dirty="0"/>
          </a:p>
        </p:txBody>
      </p:sp>
      <p:pic>
        <p:nvPicPr>
          <p:cNvPr id="5" name="Obrázek 4">
            <a:extLst>
              <a:ext uri="{FF2B5EF4-FFF2-40B4-BE49-F238E27FC236}">
                <a16:creationId xmlns:a16="http://schemas.microsoft.com/office/drawing/2014/main" id="{FEABA03D-FCCD-42A2-A8CF-5D7080C356CD}"/>
              </a:ext>
            </a:extLst>
          </p:cNvPr>
          <p:cNvPicPr>
            <a:picLocks noChangeAspect="1"/>
          </p:cNvPicPr>
          <p:nvPr/>
        </p:nvPicPr>
        <p:blipFill>
          <a:blip r:embed="rId2"/>
          <a:stretch>
            <a:fillRect/>
          </a:stretch>
        </p:blipFill>
        <p:spPr>
          <a:xfrm>
            <a:off x="5017826" y="359597"/>
            <a:ext cx="2060706" cy="2095465"/>
          </a:xfrm>
          <a:prstGeom prst="rect">
            <a:avLst/>
          </a:prstGeom>
        </p:spPr>
      </p:pic>
    </p:spTree>
    <p:extLst>
      <p:ext uri="{BB962C8B-B14F-4D97-AF65-F5344CB8AC3E}">
        <p14:creationId xmlns:p14="http://schemas.microsoft.com/office/powerpoint/2010/main" val="4272773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F1108C-22D5-442B-A54C-902D36BC8D35}"/>
              </a:ext>
            </a:extLst>
          </p:cNvPr>
          <p:cNvSpPr>
            <a:spLocks noGrp="1"/>
          </p:cNvSpPr>
          <p:nvPr>
            <p:ph type="title"/>
          </p:nvPr>
        </p:nvSpPr>
        <p:spPr/>
        <p:txBody>
          <a:bodyPr/>
          <a:lstStyle/>
          <a:p>
            <a:r>
              <a:rPr lang="cs-CZ" dirty="0" err="1"/>
              <a:t>Truffles</a:t>
            </a:r>
            <a:r>
              <a:rPr lang="cs-CZ" dirty="0"/>
              <a:t> in </a:t>
            </a:r>
            <a:r>
              <a:rPr lang="cs-CZ" dirty="0" err="1"/>
              <a:t>Poland</a:t>
            </a:r>
            <a:endParaRPr lang="cs-CZ" dirty="0"/>
          </a:p>
        </p:txBody>
      </p:sp>
      <p:sp>
        <p:nvSpPr>
          <p:cNvPr id="3" name="Zástupný symbol pro obsah 2">
            <a:extLst>
              <a:ext uri="{FF2B5EF4-FFF2-40B4-BE49-F238E27FC236}">
                <a16:creationId xmlns:a16="http://schemas.microsoft.com/office/drawing/2014/main" id="{E12131AD-E2E3-4A53-872C-DD2EF35DA363}"/>
              </a:ext>
            </a:extLst>
          </p:cNvPr>
          <p:cNvSpPr>
            <a:spLocks noGrp="1"/>
          </p:cNvSpPr>
          <p:nvPr>
            <p:ph idx="1"/>
          </p:nvPr>
        </p:nvSpPr>
        <p:spPr/>
        <p:txBody>
          <a:bodyPr>
            <a:normAutofit fontScale="92500" lnSpcReduction="20000"/>
          </a:bodyPr>
          <a:lstStyle/>
          <a:p>
            <a:r>
              <a:rPr lang="en-US" dirty="0"/>
              <a:t>Social functions of forests are difficult to define and measure, which include recreation, tourism, education, and various traditional uses</a:t>
            </a:r>
            <a:endParaRPr lang="cs-CZ" dirty="0"/>
          </a:p>
          <a:p>
            <a:r>
              <a:rPr lang="en-US" dirty="0"/>
              <a:t>The State Forests place substantial efforts into raising public awareness of recreational and educational infrastructure available in forests, including: </a:t>
            </a:r>
            <a:endParaRPr lang="cs-CZ" dirty="0"/>
          </a:p>
          <a:p>
            <a:pPr lvl="1"/>
            <a:r>
              <a:rPr lang="en-US" dirty="0"/>
              <a:t>parks and arboreta (of which there are 17 in Poland), </a:t>
            </a:r>
            <a:endParaRPr lang="cs-CZ" dirty="0"/>
          </a:p>
          <a:p>
            <a:pPr lvl="1"/>
            <a:r>
              <a:rPr lang="en-US" dirty="0" err="1"/>
              <a:t>centres</a:t>
            </a:r>
            <a:r>
              <a:rPr lang="en-US" dirty="0"/>
              <a:t> for ecological education (over 20), </a:t>
            </a:r>
            <a:endParaRPr lang="cs-CZ" dirty="0"/>
          </a:p>
          <a:p>
            <a:pPr lvl="1"/>
            <a:r>
              <a:rPr lang="en-US" dirty="0"/>
              <a:t>educational rooms (50), </a:t>
            </a:r>
            <a:endParaRPr lang="cs-CZ" dirty="0"/>
          </a:p>
          <a:p>
            <a:pPr lvl="1"/>
            <a:r>
              <a:rPr lang="en-US" dirty="0"/>
              <a:t>scenic viewpoints (318) </a:t>
            </a:r>
            <a:endParaRPr lang="cs-CZ" dirty="0"/>
          </a:p>
          <a:p>
            <a:pPr lvl="1"/>
            <a:r>
              <a:rPr lang="en-US" dirty="0"/>
              <a:t>nature paths (over 150).</a:t>
            </a:r>
            <a:endParaRPr lang="cs-CZ" dirty="0"/>
          </a:p>
        </p:txBody>
      </p:sp>
      <p:pic>
        <p:nvPicPr>
          <p:cNvPr id="4" name="Obrázek 3">
            <a:extLst>
              <a:ext uri="{FF2B5EF4-FFF2-40B4-BE49-F238E27FC236}">
                <a16:creationId xmlns:a16="http://schemas.microsoft.com/office/drawing/2014/main" id="{32FFF505-7B0B-4D21-917A-15E9063AD807}"/>
              </a:ext>
            </a:extLst>
          </p:cNvPr>
          <p:cNvPicPr>
            <a:picLocks noChangeAspect="1"/>
          </p:cNvPicPr>
          <p:nvPr/>
        </p:nvPicPr>
        <p:blipFill>
          <a:blip r:embed="rId3"/>
          <a:stretch>
            <a:fillRect/>
          </a:stretch>
        </p:blipFill>
        <p:spPr>
          <a:xfrm>
            <a:off x="4724398" y="183775"/>
            <a:ext cx="3030071" cy="2272553"/>
          </a:xfrm>
          <a:prstGeom prst="rect">
            <a:avLst/>
          </a:prstGeom>
        </p:spPr>
      </p:pic>
    </p:spTree>
    <p:extLst>
      <p:ext uri="{BB962C8B-B14F-4D97-AF65-F5344CB8AC3E}">
        <p14:creationId xmlns:p14="http://schemas.microsoft.com/office/powerpoint/2010/main" val="1116230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23333-2F84-405B-B23B-6528CAE41BD7}"/>
              </a:ext>
            </a:extLst>
          </p:cNvPr>
          <p:cNvSpPr>
            <a:spLocks noGrp="1"/>
          </p:cNvSpPr>
          <p:nvPr>
            <p:ph type="title"/>
          </p:nvPr>
        </p:nvSpPr>
        <p:spPr>
          <a:xfrm>
            <a:off x="838200" y="1308376"/>
            <a:ext cx="8738937" cy="890269"/>
          </a:xfrm>
        </p:spPr>
        <p:txBody>
          <a:bodyPr/>
          <a:lstStyle/>
          <a:p>
            <a:r>
              <a:rPr lang="cs-CZ" dirty="0" err="1"/>
              <a:t>Truffles</a:t>
            </a:r>
            <a:r>
              <a:rPr lang="cs-CZ" dirty="0"/>
              <a:t> in </a:t>
            </a:r>
            <a:r>
              <a:rPr lang="cs-CZ" dirty="0" err="1"/>
              <a:t>Poland</a:t>
            </a:r>
            <a:endParaRPr lang="cs-CZ" dirty="0"/>
          </a:p>
        </p:txBody>
      </p:sp>
      <p:sp>
        <p:nvSpPr>
          <p:cNvPr id="3" name="Zástupný symbol pro obsah 2">
            <a:extLst>
              <a:ext uri="{FF2B5EF4-FFF2-40B4-BE49-F238E27FC236}">
                <a16:creationId xmlns:a16="http://schemas.microsoft.com/office/drawing/2014/main" id="{CCC72B39-D8C9-4E07-82DA-66AF9B230FAA}"/>
              </a:ext>
            </a:extLst>
          </p:cNvPr>
          <p:cNvSpPr>
            <a:spLocks noGrp="1"/>
          </p:cNvSpPr>
          <p:nvPr>
            <p:ph idx="1"/>
          </p:nvPr>
        </p:nvSpPr>
        <p:spPr>
          <a:xfrm>
            <a:off x="838200" y="2312894"/>
            <a:ext cx="8738937" cy="3864069"/>
          </a:xfrm>
        </p:spPr>
        <p:txBody>
          <a:bodyPr>
            <a:normAutofit/>
          </a:bodyPr>
          <a:lstStyle/>
          <a:p>
            <a:r>
              <a:rPr lang="en-US" dirty="0"/>
              <a:t>It is estimated that there are over 1000 species of edible mushrooms in Polish forests.</a:t>
            </a:r>
            <a:endParaRPr lang="cs-CZ" dirty="0"/>
          </a:p>
          <a:p>
            <a:r>
              <a:rPr lang="en-US" dirty="0"/>
              <a:t>tradition </a:t>
            </a:r>
            <a:r>
              <a:rPr lang="cs-CZ" dirty="0" err="1"/>
              <a:t>of</a:t>
            </a:r>
            <a:r>
              <a:rPr lang="en-US" dirty="0"/>
              <a:t> Polish culture</a:t>
            </a:r>
            <a:r>
              <a:rPr lang="cs-CZ" dirty="0"/>
              <a:t> (k</a:t>
            </a:r>
            <a:r>
              <a:rPr lang="en-US" dirty="0" err="1"/>
              <a:t>nowledge</a:t>
            </a:r>
            <a:r>
              <a:rPr lang="en-US" dirty="0"/>
              <a:t> traditionally passed down from generation to generation</a:t>
            </a:r>
            <a:r>
              <a:rPr lang="cs-CZ" dirty="0"/>
              <a:t>)</a:t>
            </a:r>
          </a:p>
          <a:p>
            <a:r>
              <a:rPr lang="en-US" dirty="0"/>
              <a:t>need a host plant to </a:t>
            </a:r>
            <a:r>
              <a:rPr lang="en-US" dirty="0" err="1"/>
              <a:t>develo</a:t>
            </a:r>
            <a:r>
              <a:rPr lang="cs-CZ" dirty="0"/>
              <a:t>p</a:t>
            </a:r>
          </a:p>
          <a:p>
            <a:r>
              <a:rPr lang="en-US" dirty="0"/>
              <a:t>grow best in calcareous, mainly </a:t>
            </a:r>
            <a:r>
              <a:rPr lang="en-US" dirty="0" err="1"/>
              <a:t>rendzic</a:t>
            </a:r>
            <a:r>
              <a:rPr lang="en-US" dirty="0"/>
              <a:t> soils</a:t>
            </a:r>
            <a:endParaRPr lang="cs-CZ" dirty="0"/>
          </a:p>
          <a:p>
            <a:r>
              <a:rPr lang="en-US" dirty="0"/>
              <a:t>found with the help of trained dogs or pigs</a:t>
            </a:r>
            <a:endParaRPr lang="cs-CZ" dirty="0"/>
          </a:p>
        </p:txBody>
      </p:sp>
    </p:spTree>
    <p:extLst>
      <p:ext uri="{BB962C8B-B14F-4D97-AF65-F5344CB8AC3E}">
        <p14:creationId xmlns:p14="http://schemas.microsoft.com/office/powerpoint/2010/main" val="195371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382B6D-1443-493C-A4A0-72BE2B2AC6DF}"/>
              </a:ext>
            </a:extLst>
          </p:cNvPr>
          <p:cNvSpPr>
            <a:spLocks noGrp="1"/>
          </p:cNvSpPr>
          <p:nvPr>
            <p:ph type="title"/>
          </p:nvPr>
        </p:nvSpPr>
        <p:spPr/>
        <p:txBody>
          <a:bodyPr/>
          <a:lstStyle/>
          <a:p>
            <a:r>
              <a:rPr lang="cs-CZ" dirty="0" err="1"/>
              <a:t>Truffles</a:t>
            </a:r>
            <a:r>
              <a:rPr lang="cs-CZ" dirty="0"/>
              <a:t> in </a:t>
            </a:r>
            <a:r>
              <a:rPr lang="cs-CZ" dirty="0" err="1"/>
              <a:t>Poland</a:t>
            </a:r>
            <a:endParaRPr lang="cs-CZ" dirty="0"/>
          </a:p>
        </p:txBody>
      </p:sp>
      <p:sp>
        <p:nvSpPr>
          <p:cNvPr id="3" name="Zástupný symbol pro obsah 2">
            <a:extLst>
              <a:ext uri="{FF2B5EF4-FFF2-40B4-BE49-F238E27FC236}">
                <a16:creationId xmlns:a16="http://schemas.microsoft.com/office/drawing/2014/main" id="{C60D3F0C-FFD1-43C1-910D-C353E1B5973D}"/>
              </a:ext>
            </a:extLst>
          </p:cNvPr>
          <p:cNvSpPr>
            <a:spLocks noGrp="1"/>
          </p:cNvSpPr>
          <p:nvPr>
            <p:ph idx="1"/>
          </p:nvPr>
        </p:nvSpPr>
        <p:spPr/>
        <p:txBody>
          <a:bodyPr>
            <a:normAutofit/>
          </a:bodyPr>
          <a:lstStyle/>
          <a:p>
            <a:r>
              <a:rPr lang="en-US" dirty="0"/>
              <a:t>truffle orchards perceived as a new source of benefits in agroforestry</a:t>
            </a:r>
            <a:endParaRPr lang="cs-CZ" dirty="0"/>
          </a:p>
          <a:p>
            <a:r>
              <a:rPr lang="en-US" dirty="0"/>
              <a:t>incentives for planting oak and hazel (main host-plant species).</a:t>
            </a:r>
            <a:endParaRPr lang="cs-CZ" dirty="0"/>
          </a:p>
          <a:p>
            <a:r>
              <a:rPr lang="cs-CZ" dirty="0"/>
              <a:t>t</a:t>
            </a:r>
            <a:r>
              <a:rPr lang="en-US" dirty="0"/>
              <a:t>ruffle cultivation can contribute to a stable </a:t>
            </a:r>
            <a:r>
              <a:rPr lang="en-US" dirty="0" err="1"/>
              <a:t>bioeconomy</a:t>
            </a:r>
            <a:endParaRPr lang="cs-CZ" dirty="0"/>
          </a:p>
          <a:p>
            <a:r>
              <a:rPr lang="en-US" dirty="0"/>
              <a:t>highly competitive character</a:t>
            </a:r>
            <a:endParaRPr lang="cs-CZ" dirty="0"/>
          </a:p>
          <a:p>
            <a:r>
              <a:rPr lang="cs-CZ" dirty="0" err="1"/>
              <a:t>Truffle</a:t>
            </a:r>
            <a:r>
              <a:rPr lang="cs-CZ" dirty="0"/>
              <a:t> </a:t>
            </a:r>
            <a:r>
              <a:rPr lang="cs-CZ" dirty="0" err="1"/>
              <a:t>orchards</a:t>
            </a:r>
            <a:r>
              <a:rPr lang="cs-CZ" dirty="0"/>
              <a:t> are </a:t>
            </a:r>
            <a:r>
              <a:rPr lang="cs-CZ" dirty="0" err="1"/>
              <a:t>established</a:t>
            </a:r>
            <a:endParaRPr lang="cs-CZ" dirty="0"/>
          </a:p>
        </p:txBody>
      </p:sp>
    </p:spTree>
    <p:extLst>
      <p:ext uri="{BB962C8B-B14F-4D97-AF65-F5344CB8AC3E}">
        <p14:creationId xmlns:p14="http://schemas.microsoft.com/office/powerpoint/2010/main" val="372306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D76F75-76A0-45FC-A352-CD3216C98891}"/>
              </a:ext>
            </a:extLst>
          </p:cNvPr>
          <p:cNvSpPr>
            <a:spLocks noGrp="1"/>
          </p:cNvSpPr>
          <p:nvPr>
            <p:ph type="title"/>
          </p:nvPr>
        </p:nvSpPr>
        <p:spPr/>
        <p:txBody>
          <a:bodyPr/>
          <a:lstStyle/>
          <a:p>
            <a:r>
              <a:rPr lang="cs-CZ" dirty="0" err="1"/>
              <a:t>Introduction</a:t>
            </a:r>
            <a:r>
              <a:rPr lang="cs-CZ" dirty="0"/>
              <a:t> </a:t>
            </a:r>
            <a:r>
              <a:rPr lang="cs-CZ" dirty="0" err="1"/>
              <a:t>of</a:t>
            </a:r>
            <a:r>
              <a:rPr lang="cs-CZ" dirty="0"/>
              <a:t> </a:t>
            </a:r>
            <a:r>
              <a:rPr lang="cs-CZ" dirty="0" err="1"/>
              <a:t>lecturer</a:t>
            </a:r>
            <a:endParaRPr lang="cs-CZ" dirty="0"/>
          </a:p>
        </p:txBody>
      </p:sp>
      <p:sp>
        <p:nvSpPr>
          <p:cNvPr id="3" name="Zástupný symbol pro obsah 2">
            <a:extLst>
              <a:ext uri="{FF2B5EF4-FFF2-40B4-BE49-F238E27FC236}">
                <a16:creationId xmlns:a16="http://schemas.microsoft.com/office/drawing/2014/main" id="{E893AE1F-E08A-4EFB-B45B-3C38AFAFFDD4}"/>
              </a:ext>
            </a:extLst>
          </p:cNvPr>
          <p:cNvSpPr>
            <a:spLocks noGrp="1"/>
          </p:cNvSpPr>
          <p:nvPr>
            <p:ph idx="1"/>
          </p:nvPr>
        </p:nvSpPr>
        <p:spPr/>
        <p:txBody>
          <a:bodyPr/>
          <a:lstStyle/>
          <a:p>
            <a:r>
              <a:rPr lang="cs-CZ" dirty="0"/>
              <a:t>University </a:t>
            </a:r>
            <a:r>
              <a:rPr lang="cs-CZ" dirty="0" err="1"/>
              <a:t>of</a:t>
            </a:r>
            <a:r>
              <a:rPr lang="cs-CZ" dirty="0"/>
              <a:t> </a:t>
            </a:r>
            <a:r>
              <a:rPr lang="cs-CZ" dirty="0" err="1"/>
              <a:t>Economic</a:t>
            </a:r>
            <a:r>
              <a:rPr lang="cs-CZ" dirty="0"/>
              <a:t>, University </a:t>
            </a:r>
            <a:r>
              <a:rPr lang="cs-CZ" dirty="0" err="1"/>
              <a:t>of</a:t>
            </a:r>
            <a:r>
              <a:rPr lang="cs-CZ" dirty="0"/>
              <a:t> </a:t>
            </a:r>
            <a:r>
              <a:rPr lang="cs-CZ" dirty="0" err="1"/>
              <a:t>Life</a:t>
            </a:r>
            <a:r>
              <a:rPr lang="cs-CZ" dirty="0"/>
              <a:t> </a:t>
            </a:r>
            <a:r>
              <a:rPr lang="cs-CZ" dirty="0" err="1"/>
              <a:t>Sciences</a:t>
            </a:r>
            <a:endParaRPr lang="cs-CZ" dirty="0"/>
          </a:p>
          <a:p>
            <a:r>
              <a:rPr lang="cs-CZ" dirty="0" err="1"/>
              <a:t>Assistant</a:t>
            </a:r>
            <a:r>
              <a:rPr lang="cs-CZ" dirty="0"/>
              <a:t> </a:t>
            </a:r>
            <a:r>
              <a:rPr lang="cs-CZ" dirty="0" err="1"/>
              <a:t>professor</a:t>
            </a:r>
            <a:r>
              <a:rPr lang="cs-CZ" dirty="0"/>
              <a:t> </a:t>
            </a:r>
            <a:r>
              <a:rPr lang="cs-CZ" dirty="0" err="1"/>
              <a:t>at</a:t>
            </a:r>
            <a:r>
              <a:rPr lang="cs-CZ" dirty="0"/>
              <a:t> </a:t>
            </a:r>
            <a:r>
              <a:rPr lang="cs-CZ" dirty="0" err="1"/>
              <a:t>Faculty</a:t>
            </a:r>
            <a:r>
              <a:rPr lang="cs-CZ" dirty="0"/>
              <a:t> </a:t>
            </a:r>
            <a:r>
              <a:rPr lang="cs-CZ" dirty="0" err="1"/>
              <a:t>of</a:t>
            </a:r>
            <a:r>
              <a:rPr lang="cs-CZ" dirty="0"/>
              <a:t> Forestry and </a:t>
            </a:r>
            <a:r>
              <a:rPr lang="cs-CZ" dirty="0" err="1"/>
              <a:t>Wood</a:t>
            </a:r>
            <a:r>
              <a:rPr lang="cs-CZ" dirty="0"/>
              <a:t> </a:t>
            </a:r>
            <a:r>
              <a:rPr lang="cs-CZ" dirty="0" err="1"/>
              <a:t>Sciences</a:t>
            </a:r>
            <a:endParaRPr lang="cs-CZ" dirty="0"/>
          </a:p>
          <a:p>
            <a:r>
              <a:rPr lang="cs-CZ" dirty="0"/>
              <a:t>Vice-</a:t>
            </a:r>
            <a:r>
              <a:rPr lang="cs-CZ" dirty="0" err="1"/>
              <a:t>dean</a:t>
            </a:r>
            <a:r>
              <a:rPr lang="cs-CZ" dirty="0"/>
              <a:t> </a:t>
            </a:r>
            <a:r>
              <a:rPr lang="cs-CZ" dirty="0" err="1"/>
              <a:t>for</a:t>
            </a:r>
            <a:r>
              <a:rPr lang="cs-CZ" dirty="0"/>
              <a:t> </a:t>
            </a:r>
            <a:r>
              <a:rPr lang="cs-CZ" dirty="0" err="1"/>
              <a:t>Education</a:t>
            </a:r>
            <a:endParaRPr lang="cs-CZ" dirty="0"/>
          </a:p>
          <a:p>
            <a:r>
              <a:rPr lang="cs-CZ" dirty="0" err="1"/>
              <a:t>Research</a:t>
            </a:r>
            <a:r>
              <a:rPr lang="cs-CZ" dirty="0"/>
              <a:t> </a:t>
            </a:r>
            <a:r>
              <a:rPr lang="cs-CZ" dirty="0" err="1"/>
              <a:t>focus</a:t>
            </a:r>
            <a:r>
              <a:rPr lang="cs-CZ" dirty="0"/>
              <a:t>: </a:t>
            </a:r>
            <a:r>
              <a:rPr lang="cs-CZ" dirty="0" err="1"/>
              <a:t>economics</a:t>
            </a:r>
            <a:r>
              <a:rPr lang="cs-CZ" dirty="0"/>
              <a:t> – </a:t>
            </a:r>
            <a:r>
              <a:rPr lang="cs-CZ" dirty="0" err="1"/>
              <a:t>tourism</a:t>
            </a:r>
            <a:r>
              <a:rPr lang="cs-CZ" dirty="0"/>
              <a:t> (</a:t>
            </a:r>
            <a:r>
              <a:rPr lang="cs-CZ" dirty="0" err="1"/>
              <a:t>hunting</a:t>
            </a:r>
            <a:r>
              <a:rPr lang="cs-CZ" dirty="0"/>
              <a:t> </a:t>
            </a:r>
            <a:r>
              <a:rPr lang="cs-CZ" dirty="0" err="1"/>
              <a:t>tourism</a:t>
            </a:r>
            <a:r>
              <a:rPr lang="cs-CZ" dirty="0"/>
              <a:t>), </a:t>
            </a:r>
            <a:r>
              <a:rPr lang="cs-CZ" dirty="0" err="1"/>
              <a:t>recreational</a:t>
            </a:r>
            <a:r>
              <a:rPr lang="cs-CZ" dirty="0"/>
              <a:t> </a:t>
            </a:r>
            <a:r>
              <a:rPr lang="cs-CZ" dirty="0" err="1"/>
              <a:t>function</a:t>
            </a:r>
            <a:r>
              <a:rPr lang="cs-CZ" dirty="0"/>
              <a:t> </a:t>
            </a:r>
            <a:r>
              <a:rPr lang="cs-CZ" dirty="0" err="1"/>
              <a:t>of</a:t>
            </a:r>
            <a:r>
              <a:rPr lang="cs-CZ" dirty="0"/>
              <a:t> </a:t>
            </a:r>
            <a:r>
              <a:rPr lang="cs-CZ" dirty="0" err="1"/>
              <a:t>forest</a:t>
            </a:r>
            <a:r>
              <a:rPr lang="cs-CZ" dirty="0"/>
              <a:t>, </a:t>
            </a:r>
            <a:r>
              <a:rPr lang="cs-CZ" dirty="0" err="1"/>
              <a:t>bioeconomy</a:t>
            </a:r>
            <a:endParaRPr lang="cs-CZ" dirty="0"/>
          </a:p>
        </p:txBody>
      </p:sp>
    </p:spTree>
    <p:extLst>
      <p:ext uri="{BB962C8B-B14F-4D97-AF65-F5344CB8AC3E}">
        <p14:creationId xmlns:p14="http://schemas.microsoft.com/office/powerpoint/2010/main" val="2269344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D501DE-A914-47E8-9873-1F9E7916D957}"/>
              </a:ext>
            </a:extLst>
          </p:cNvPr>
          <p:cNvSpPr>
            <a:spLocks noGrp="1"/>
          </p:cNvSpPr>
          <p:nvPr>
            <p:ph type="title"/>
          </p:nvPr>
        </p:nvSpPr>
        <p:spPr/>
        <p:txBody>
          <a:bodyPr/>
          <a:lstStyle/>
          <a:p>
            <a:r>
              <a:rPr lang="cs-CZ" dirty="0" err="1"/>
              <a:t>Truffles</a:t>
            </a:r>
            <a:r>
              <a:rPr lang="cs-CZ" dirty="0"/>
              <a:t> in Italy</a:t>
            </a:r>
          </a:p>
        </p:txBody>
      </p:sp>
      <p:sp>
        <p:nvSpPr>
          <p:cNvPr id="3" name="Zástupný symbol pro obsah 2">
            <a:extLst>
              <a:ext uri="{FF2B5EF4-FFF2-40B4-BE49-F238E27FC236}">
                <a16:creationId xmlns:a16="http://schemas.microsoft.com/office/drawing/2014/main" id="{FD7F9688-1D8B-4E33-8ED0-53A8D554BCCF}"/>
              </a:ext>
            </a:extLst>
          </p:cNvPr>
          <p:cNvSpPr>
            <a:spLocks noGrp="1"/>
          </p:cNvSpPr>
          <p:nvPr>
            <p:ph idx="1"/>
          </p:nvPr>
        </p:nvSpPr>
        <p:spPr/>
        <p:txBody>
          <a:bodyPr>
            <a:normAutofit/>
          </a:bodyPr>
          <a:lstStyle/>
          <a:p>
            <a:r>
              <a:rPr lang="en-US" dirty="0"/>
              <a:t>win–win agreement between landowners and a truffle picker association</a:t>
            </a:r>
            <a:endParaRPr lang="cs-CZ" dirty="0"/>
          </a:p>
          <a:p>
            <a:r>
              <a:rPr lang="en-US" dirty="0"/>
              <a:t>owner maintains his property rights and receives rents</a:t>
            </a:r>
            <a:endParaRPr lang="cs-CZ" dirty="0"/>
          </a:p>
          <a:p>
            <a:r>
              <a:rPr lang="en-US" dirty="0"/>
              <a:t>truffle picker association manages the land and reserves the truffle harvesting right for its members, who pay an annual fixed fee. </a:t>
            </a:r>
            <a:endParaRPr lang="cs-CZ" dirty="0"/>
          </a:p>
          <a:p>
            <a:pPr lvl="1"/>
            <a:r>
              <a:rPr lang="en-US" dirty="0"/>
              <a:t>forest system that would have been abandoned is now actively managed. </a:t>
            </a:r>
            <a:endParaRPr lang="cs-CZ" dirty="0"/>
          </a:p>
        </p:txBody>
      </p:sp>
    </p:spTree>
    <p:extLst>
      <p:ext uri="{BB962C8B-B14F-4D97-AF65-F5344CB8AC3E}">
        <p14:creationId xmlns:p14="http://schemas.microsoft.com/office/powerpoint/2010/main" val="1053210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4542DE-2E3F-4147-A767-3A4C9ABA7F4C}"/>
              </a:ext>
            </a:extLst>
          </p:cNvPr>
          <p:cNvSpPr>
            <a:spLocks noGrp="1"/>
          </p:cNvSpPr>
          <p:nvPr>
            <p:ph type="title"/>
          </p:nvPr>
        </p:nvSpPr>
        <p:spPr/>
        <p:txBody>
          <a:bodyPr/>
          <a:lstStyle/>
          <a:p>
            <a:r>
              <a:rPr lang="cs-CZ" dirty="0" err="1"/>
              <a:t>Mushrooms</a:t>
            </a:r>
            <a:r>
              <a:rPr lang="cs-CZ" dirty="0"/>
              <a:t> in </a:t>
            </a:r>
            <a:r>
              <a:rPr lang="cs-CZ" dirty="0" err="1"/>
              <a:t>Spain</a:t>
            </a:r>
            <a:endParaRPr lang="cs-CZ" dirty="0"/>
          </a:p>
        </p:txBody>
      </p:sp>
      <p:sp>
        <p:nvSpPr>
          <p:cNvPr id="3" name="Zástupný symbol pro obsah 2">
            <a:extLst>
              <a:ext uri="{FF2B5EF4-FFF2-40B4-BE49-F238E27FC236}">
                <a16:creationId xmlns:a16="http://schemas.microsoft.com/office/drawing/2014/main" id="{18364B46-7E1F-4695-83D2-AB4DC48744E1}"/>
              </a:ext>
            </a:extLst>
          </p:cNvPr>
          <p:cNvSpPr>
            <a:spLocks noGrp="1"/>
          </p:cNvSpPr>
          <p:nvPr>
            <p:ph idx="1"/>
          </p:nvPr>
        </p:nvSpPr>
        <p:spPr/>
        <p:txBody>
          <a:bodyPr>
            <a:normAutofit fontScale="77500" lnSpcReduction="20000"/>
          </a:bodyPr>
          <a:lstStyle/>
          <a:p>
            <a:r>
              <a:rPr lang="en-US" dirty="0"/>
              <a:t>mushrooms </a:t>
            </a:r>
            <a:r>
              <a:rPr lang="cs-CZ" dirty="0"/>
              <a:t>are</a:t>
            </a:r>
            <a:r>
              <a:rPr lang="en-US" dirty="0"/>
              <a:t> ‘fruits of the land’ and thereby property of the landowner</a:t>
            </a:r>
            <a:endParaRPr lang="cs-CZ" dirty="0"/>
          </a:p>
          <a:p>
            <a:r>
              <a:rPr lang="en-US" dirty="0"/>
              <a:t>private and public owners </a:t>
            </a:r>
            <a:r>
              <a:rPr lang="cs-CZ" dirty="0" err="1"/>
              <a:t>can</a:t>
            </a:r>
            <a:r>
              <a:rPr lang="en-US" dirty="0"/>
              <a:t> establish who can harvest, in what amounts, and under what circumstances (</a:t>
            </a:r>
            <a:r>
              <a:rPr lang="en-US" dirty="0" err="1"/>
              <a:t>authorisation</a:t>
            </a:r>
            <a:r>
              <a:rPr lang="en-US" dirty="0"/>
              <a:t>, communication)</a:t>
            </a:r>
            <a:endParaRPr lang="cs-CZ" dirty="0"/>
          </a:p>
          <a:p>
            <a:r>
              <a:rPr lang="en-US" dirty="0"/>
              <a:t>system of mushroom picking permits</a:t>
            </a:r>
            <a:endParaRPr lang="cs-CZ" dirty="0"/>
          </a:p>
          <a:p>
            <a:r>
              <a:rPr lang="en-US" dirty="0"/>
              <a:t>700 000 ha of forests have been grouped into mushroom management units </a:t>
            </a:r>
            <a:endParaRPr lang="cs-CZ" dirty="0"/>
          </a:p>
          <a:p>
            <a:r>
              <a:rPr lang="en-US" dirty="0"/>
              <a:t>100 000 picking permits are sold every year</a:t>
            </a:r>
            <a:r>
              <a:rPr lang="cs-CZ" dirty="0"/>
              <a:t> (</a:t>
            </a:r>
            <a:r>
              <a:rPr lang="en-US" dirty="0"/>
              <a:t>€6 per weekend</a:t>
            </a:r>
            <a:r>
              <a:rPr lang="cs-CZ" dirty="0"/>
              <a:t>)</a:t>
            </a:r>
          </a:p>
          <a:p>
            <a:r>
              <a:rPr lang="en-US" dirty="0"/>
              <a:t>main objective of the system is to generate tourism rather than direct income from NWFPs</a:t>
            </a:r>
            <a:endParaRPr lang="cs-CZ" dirty="0"/>
          </a:p>
        </p:txBody>
      </p:sp>
    </p:spTree>
    <p:extLst>
      <p:ext uri="{BB962C8B-B14F-4D97-AF65-F5344CB8AC3E}">
        <p14:creationId xmlns:p14="http://schemas.microsoft.com/office/powerpoint/2010/main" val="860411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FBAA31-4AAC-4920-8ED1-3EEDE6692869}"/>
              </a:ext>
            </a:extLst>
          </p:cNvPr>
          <p:cNvSpPr>
            <a:spLocks noGrp="1"/>
          </p:cNvSpPr>
          <p:nvPr>
            <p:ph type="title"/>
          </p:nvPr>
        </p:nvSpPr>
        <p:spPr/>
        <p:txBody>
          <a:bodyPr/>
          <a:lstStyle/>
          <a:p>
            <a:r>
              <a:rPr lang="cs-CZ" dirty="0" err="1"/>
              <a:t>Tourism</a:t>
            </a:r>
            <a:r>
              <a:rPr lang="cs-CZ" dirty="0"/>
              <a:t> </a:t>
            </a:r>
            <a:r>
              <a:rPr lang="cs-CZ" dirty="0" err="1"/>
              <a:t>sector</a:t>
            </a:r>
            <a:r>
              <a:rPr lang="cs-CZ" dirty="0"/>
              <a:t> – </a:t>
            </a:r>
            <a:r>
              <a:rPr lang="cs-CZ" dirty="0" err="1"/>
              <a:t>recreational</a:t>
            </a:r>
            <a:r>
              <a:rPr lang="cs-CZ" dirty="0"/>
              <a:t> </a:t>
            </a:r>
            <a:r>
              <a:rPr lang="cs-CZ" dirty="0" err="1"/>
              <a:t>function</a:t>
            </a:r>
            <a:r>
              <a:rPr lang="cs-CZ" dirty="0"/>
              <a:t> </a:t>
            </a:r>
            <a:r>
              <a:rPr lang="cs-CZ" dirty="0" err="1"/>
              <a:t>of</a:t>
            </a:r>
            <a:r>
              <a:rPr lang="cs-CZ" dirty="0"/>
              <a:t> </a:t>
            </a:r>
            <a:r>
              <a:rPr lang="cs-CZ" dirty="0" err="1"/>
              <a:t>forests</a:t>
            </a:r>
            <a:endParaRPr lang="cs-CZ" dirty="0"/>
          </a:p>
        </p:txBody>
      </p:sp>
      <p:sp>
        <p:nvSpPr>
          <p:cNvPr id="3" name="Zástupný symbol pro obsah 2">
            <a:extLst>
              <a:ext uri="{FF2B5EF4-FFF2-40B4-BE49-F238E27FC236}">
                <a16:creationId xmlns:a16="http://schemas.microsoft.com/office/drawing/2014/main" id="{AFE39E8A-C681-4C6F-A1BD-207C96D24E27}"/>
              </a:ext>
            </a:extLst>
          </p:cNvPr>
          <p:cNvSpPr>
            <a:spLocks noGrp="1"/>
          </p:cNvSpPr>
          <p:nvPr>
            <p:ph idx="1"/>
          </p:nvPr>
        </p:nvSpPr>
        <p:spPr/>
        <p:txBody>
          <a:bodyPr>
            <a:normAutofit fontScale="70000" lnSpcReduction="20000"/>
          </a:bodyPr>
          <a:lstStyle/>
          <a:p>
            <a:r>
              <a:rPr lang="en-US" dirty="0"/>
              <a:t>Tourism and especially ecotourism strategies, can greatly benefit from increased interest in wild and traditional products</a:t>
            </a:r>
            <a:endParaRPr lang="cs-CZ" dirty="0"/>
          </a:p>
          <a:p>
            <a:r>
              <a:rPr lang="en-US" dirty="0"/>
              <a:t>opportunity to generate synergies among services and products of a territory, making a tourism destination, more attractive, and expanding the markets for NWFPs-based products, experiences and other services</a:t>
            </a:r>
            <a:endParaRPr lang="cs-CZ" dirty="0"/>
          </a:p>
          <a:p>
            <a:r>
              <a:rPr lang="en-US" dirty="0"/>
              <a:t>well-</a:t>
            </a:r>
            <a:r>
              <a:rPr lang="en-US" dirty="0" err="1"/>
              <a:t>recognised</a:t>
            </a:r>
            <a:r>
              <a:rPr lang="en-US" dirty="0"/>
              <a:t> brand</a:t>
            </a:r>
            <a:endParaRPr lang="cs-CZ" dirty="0"/>
          </a:p>
          <a:p>
            <a:pPr lvl="1"/>
            <a:r>
              <a:rPr lang="en-US" dirty="0"/>
              <a:t>‘Town of mushrooms’, with museums and restaurants dedicated to wild mushrooms and festivals, surveys, and training activities by local associations</a:t>
            </a:r>
            <a:endParaRPr lang="cs-CZ" dirty="0"/>
          </a:p>
          <a:p>
            <a:r>
              <a:rPr lang="en-US" dirty="0"/>
              <a:t>app, </a:t>
            </a:r>
            <a:r>
              <a:rPr lang="en-US" dirty="0" err="1"/>
              <a:t>Micodata</a:t>
            </a:r>
            <a:r>
              <a:rPr lang="en-US" dirty="0"/>
              <a:t> GIS-Europe, which provides information on mycological yield, resources, and services, mycology-related cultural events, and information on areas where harvesting requires permits. This is just one of many examples of technological developments and </a:t>
            </a:r>
            <a:r>
              <a:rPr lang="en-US" dirty="0" err="1"/>
              <a:t>digitalisation</a:t>
            </a:r>
            <a:r>
              <a:rPr lang="en-US" dirty="0"/>
              <a:t> of NWFP-related services</a:t>
            </a:r>
            <a:endParaRPr lang="cs-CZ" dirty="0"/>
          </a:p>
        </p:txBody>
      </p:sp>
    </p:spTree>
    <p:extLst>
      <p:ext uri="{BB962C8B-B14F-4D97-AF65-F5344CB8AC3E}">
        <p14:creationId xmlns:p14="http://schemas.microsoft.com/office/powerpoint/2010/main" val="72286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1C179D-A5B0-4CAE-9B6E-66502D1C99DA}"/>
              </a:ext>
            </a:extLst>
          </p:cNvPr>
          <p:cNvSpPr>
            <a:spLocks noGrp="1"/>
          </p:cNvSpPr>
          <p:nvPr>
            <p:ph type="title"/>
          </p:nvPr>
        </p:nvSpPr>
        <p:spPr/>
        <p:txBody>
          <a:bodyPr/>
          <a:lstStyle/>
          <a:p>
            <a:r>
              <a:rPr lang="cs-CZ" dirty="0" err="1"/>
              <a:t>Orchard</a:t>
            </a:r>
            <a:r>
              <a:rPr lang="cs-CZ" dirty="0"/>
              <a:t> in </a:t>
            </a:r>
            <a:r>
              <a:rPr lang="cs-CZ" dirty="0" err="1"/>
              <a:t>cities</a:t>
            </a:r>
            <a:endParaRPr lang="cs-CZ" dirty="0"/>
          </a:p>
        </p:txBody>
      </p:sp>
      <p:sp>
        <p:nvSpPr>
          <p:cNvPr id="3" name="Zástupný symbol pro obsah 2">
            <a:extLst>
              <a:ext uri="{FF2B5EF4-FFF2-40B4-BE49-F238E27FC236}">
                <a16:creationId xmlns:a16="http://schemas.microsoft.com/office/drawing/2014/main" id="{B97BB800-A923-4033-95CD-ADC3FCF8A83B}"/>
              </a:ext>
            </a:extLst>
          </p:cNvPr>
          <p:cNvSpPr>
            <a:spLocks noGrp="1"/>
          </p:cNvSpPr>
          <p:nvPr>
            <p:ph idx="1"/>
          </p:nvPr>
        </p:nvSpPr>
        <p:spPr/>
        <p:txBody>
          <a:bodyPr>
            <a:normAutofit fontScale="92500" lnSpcReduction="20000"/>
          </a:bodyPr>
          <a:lstStyle/>
          <a:p>
            <a:r>
              <a:rPr lang="en-US" dirty="0"/>
              <a:t>traditional urban fruit orchards</a:t>
            </a:r>
            <a:r>
              <a:rPr lang="cs-CZ" dirty="0"/>
              <a:t> (</a:t>
            </a:r>
            <a:r>
              <a:rPr lang="en-US" dirty="0"/>
              <a:t>dominated by Cherry (</a:t>
            </a:r>
            <a:r>
              <a:rPr lang="en-US" i="1" dirty="0"/>
              <a:t>Prunus avium</a:t>
            </a:r>
            <a:r>
              <a:rPr lang="en-US" dirty="0"/>
              <a:t>), Apple (</a:t>
            </a:r>
            <a:r>
              <a:rPr lang="en-US" i="1" dirty="0"/>
              <a:t>Malus </a:t>
            </a:r>
            <a:r>
              <a:rPr lang="en-US" i="1" dirty="0" err="1"/>
              <a:t>domestica</a:t>
            </a:r>
            <a:r>
              <a:rPr lang="en-US" dirty="0"/>
              <a:t>), Pear (</a:t>
            </a:r>
            <a:r>
              <a:rPr lang="en-US" i="1" dirty="0"/>
              <a:t>Pyrus </a:t>
            </a:r>
            <a:r>
              <a:rPr lang="en-US" i="1" dirty="0" err="1"/>
              <a:t>communis</a:t>
            </a:r>
            <a:r>
              <a:rPr lang="en-US" dirty="0"/>
              <a:t>) or Plum (</a:t>
            </a:r>
            <a:r>
              <a:rPr lang="en-US" i="1" dirty="0"/>
              <a:t>Prunus </a:t>
            </a:r>
            <a:r>
              <a:rPr lang="en-US" i="1" dirty="0" err="1"/>
              <a:t>domestica</a:t>
            </a:r>
            <a:r>
              <a:rPr lang="en-US" dirty="0"/>
              <a:t>) trees with partial representation of Walnut (</a:t>
            </a:r>
            <a:r>
              <a:rPr lang="en-US" i="1" dirty="0"/>
              <a:t>Juglans regia</a:t>
            </a:r>
            <a:r>
              <a:rPr lang="en-US" dirty="0"/>
              <a:t>)</a:t>
            </a:r>
            <a:endParaRPr lang="cs-CZ" dirty="0"/>
          </a:p>
          <a:p>
            <a:r>
              <a:rPr lang="cs-CZ" dirty="0" err="1"/>
              <a:t>Orchard</a:t>
            </a:r>
            <a:r>
              <a:rPr lang="cs-CZ" dirty="0"/>
              <a:t> management</a:t>
            </a:r>
          </a:p>
          <a:p>
            <a:pPr lvl="1"/>
            <a:r>
              <a:rPr lang="cs-CZ" dirty="0" err="1"/>
              <a:t>Abandoned</a:t>
            </a:r>
            <a:r>
              <a:rPr lang="cs-CZ" dirty="0"/>
              <a:t> </a:t>
            </a:r>
            <a:r>
              <a:rPr lang="cs-CZ" dirty="0" err="1"/>
              <a:t>orchards</a:t>
            </a:r>
            <a:r>
              <a:rPr lang="cs-CZ" dirty="0"/>
              <a:t> - </a:t>
            </a:r>
            <a:r>
              <a:rPr lang="en-US" dirty="0"/>
              <a:t>cover of shrubs in </a:t>
            </a:r>
            <a:r>
              <a:rPr lang="en-US" dirty="0" err="1"/>
              <a:t>understorey</a:t>
            </a:r>
            <a:r>
              <a:rPr lang="en-US" dirty="0"/>
              <a:t>, missing fruit trees in regular spacing and natural regeneration of shrubs and forest trees (e.g., ash, oak, maple) in crown gaps. </a:t>
            </a:r>
            <a:endParaRPr lang="cs-CZ" dirty="0"/>
          </a:p>
          <a:p>
            <a:pPr lvl="1"/>
            <a:r>
              <a:rPr lang="en-US" dirty="0"/>
              <a:t>Restored orchards were with renewed regular spacing (i.e., dead trees were replaced by new ones), and </a:t>
            </a:r>
            <a:r>
              <a:rPr lang="en-US" dirty="0" err="1"/>
              <a:t>understorey</a:t>
            </a:r>
            <a:r>
              <a:rPr lang="en-US" dirty="0"/>
              <a:t> managed as meadow with partial pasturing of sheep or goats.</a:t>
            </a:r>
            <a:endParaRPr lang="cs-CZ" dirty="0"/>
          </a:p>
          <a:p>
            <a:endParaRPr lang="cs-CZ" dirty="0"/>
          </a:p>
        </p:txBody>
      </p:sp>
      <p:pic>
        <p:nvPicPr>
          <p:cNvPr id="4" name="Obrázek 3" descr="Obsah obrázku tráva, strom, exteriér, obloha&#10;&#10;Popis byl vytvořen automaticky">
            <a:extLst>
              <a:ext uri="{FF2B5EF4-FFF2-40B4-BE49-F238E27FC236}">
                <a16:creationId xmlns:a16="http://schemas.microsoft.com/office/drawing/2014/main" id="{98D1074E-9AF3-468F-ADA9-9F787243348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3560" y="59327"/>
            <a:ext cx="3484880" cy="2613660"/>
          </a:xfrm>
          <a:prstGeom prst="rect">
            <a:avLst/>
          </a:prstGeom>
          <a:noFill/>
          <a:ln>
            <a:noFill/>
          </a:ln>
        </p:spPr>
      </p:pic>
    </p:spTree>
    <p:extLst>
      <p:ext uri="{BB962C8B-B14F-4D97-AF65-F5344CB8AC3E}">
        <p14:creationId xmlns:p14="http://schemas.microsoft.com/office/powerpoint/2010/main" val="1582394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4ED24-DC74-4DD3-BDEC-C893C73B8D9C}"/>
              </a:ext>
            </a:extLst>
          </p:cNvPr>
          <p:cNvSpPr>
            <a:spLocks noGrp="1"/>
          </p:cNvSpPr>
          <p:nvPr>
            <p:ph type="title"/>
          </p:nvPr>
        </p:nvSpPr>
        <p:spPr/>
        <p:txBody>
          <a:bodyPr/>
          <a:lstStyle/>
          <a:p>
            <a:r>
              <a:rPr lang="cs-CZ" dirty="0" err="1"/>
              <a:t>Orchard</a:t>
            </a:r>
            <a:r>
              <a:rPr lang="cs-CZ" dirty="0"/>
              <a:t> in </a:t>
            </a:r>
            <a:r>
              <a:rPr lang="cs-CZ" dirty="0" err="1"/>
              <a:t>cities</a:t>
            </a:r>
            <a:endParaRPr lang="cs-CZ" dirty="0"/>
          </a:p>
        </p:txBody>
      </p:sp>
      <p:sp>
        <p:nvSpPr>
          <p:cNvPr id="3" name="Zástupný symbol pro obsah 2">
            <a:extLst>
              <a:ext uri="{FF2B5EF4-FFF2-40B4-BE49-F238E27FC236}">
                <a16:creationId xmlns:a16="http://schemas.microsoft.com/office/drawing/2014/main" id="{C933E223-9178-48C8-B036-9B0211E8470E}"/>
              </a:ext>
            </a:extLst>
          </p:cNvPr>
          <p:cNvSpPr>
            <a:spLocks noGrp="1"/>
          </p:cNvSpPr>
          <p:nvPr>
            <p:ph idx="1"/>
          </p:nvPr>
        </p:nvSpPr>
        <p:spPr/>
        <p:txBody>
          <a:bodyPr>
            <a:normAutofit lnSpcReduction="10000"/>
          </a:bodyPr>
          <a:lstStyle/>
          <a:p>
            <a:r>
              <a:rPr lang="en-US" dirty="0"/>
              <a:t>Fragmented habitats of traditional fruit orchards are important for dead-wood dependent beetles associated with open canopy deciduous woodlands</a:t>
            </a:r>
            <a:endParaRPr lang="cs-CZ" dirty="0"/>
          </a:p>
          <a:p>
            <a:r>
              <a:rPr lang="en-US" dirty="0"/>
              <a:t>important and biodiverse part of the anthroposphere</a:t>
            </a:r>
            <a:endParaRPr lang="cs-CZ" dirty="0"/>
          </a:p>
          <a:p>
            <a:r>
              <a:rPr lang="en-US" dirty="0"/>
              <a:t>Actual trends in ecosystem restoration are often toward the new wilderness. </a:t>
            </a:r>
            <a:endParaRPr lang="cs-CZ" dirty="0"/>
          </a:p>
          <a:p>
            <a:r>
              <a:rPr lang="en-US" dirty="0"/>
              <a:t>The majority of citizens in our study were for restoration of urban fruit orchards.  </a:t>
            </a:r>
            <a:endParaRPr lang="cs-CZ" dirty="0"/>
          </a:p>
          <a:p>
            <a:endParaRPr lang="cs-CZ" dirty="0"/>
          </a:p>
        </p:txBody>
      </p:sp>
    </p:spTree>
    <p:extLst>
      <p:ext uri="{BB962C8B-B14F-4D97-AF65-F5344CB8AC3E}">
        <p14:creationId xmlns:p14="http://schemas.microsoft.com/office/powerpoint/2010/main" val="1950702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A517AF-C117-40C7-A1F8-C269565677D5}"/>
              </a:ext>
            </a:extLst>
          </p:cNvPr>
          <p:cNvSpPr>
            <a:spLocks noGrp="1"/>
          </p:cNvSpPr>
          <p:nvPr>
            <p:ph type="title"/>
          </p:nvPr>
        </p:nvSpPr>
        <p:spPr/>
        <p:txBody>
          <a:bodyPr/>
          <a:lstStyle/>
          <a:p>
            <a:r>
              <a:rPr lang="cs-CZ" dirty="0" err="1"/>
              <a:t>Orchard</a:t>
            </a:r>
            <a:r>
              <a:rPr lang="cs-CZ" dirty="0"/>
              <a:t> in </a:t>
            </a:r>
            <a:r>
              <a:rPr lang="cs-CZ" dirty="0" err="1"/>
              <a:t>cities</a:t>
            </a:r>
            <a:endParaRPr lang="cs-CZ" dirty="0"/>
          </a:p>
        </p:txBody>
      </p:sp>
      <p:sp>
        <p:nvSpPr>
          <p:cNvPr id="3" name="Zástupný symbol pro obsah 2">
            <a:extLst>
              <a:ext uri="{FF2B5EF4-FFF2-40B4-BE49-F238E27FC236}">
                <a16:creationId xmlns:a16="http://schemas.microsoft.com/office/drawing/2014/main" id="{6A6930C1-4010-4931-84FF-7E7D2D93818D}"/>
              </a:ext>
            </a:extLst>
          </p:cNvPr>
          <p:cNvSpPr>
            <a:spLocks noGrp="1"/>
          </p:cNvSpPr>
          <p:nvPr>
            <p:ph idx="1"/>
          </p:nvPr>
        </p:nvSpPr>
        <p:spPr/>
        <p:txBody>
          <a:bodyPr>
            <a:normAutofit lnSpcReduction="10000"/>
          </a:bodyPr>
          <a:lstStyle/>
          <a:p>
            <a:r>
              <a:rPr lang="en-US" dirty="0"/>
              <a:t>Orchards </a:t>
            </a:r>
            <a:r>
              <a:rPr lang="cs-CZ" dirty="0"/>
              <a:t>are</a:t>
            </a:r>
            <a:r>
              <a:rPr lang="en-US" dirty="0"/>
              <a:t> formerly established as agroforestry habitat </a:t>
            </a:r>
            <a:endParaRPr lang="cs-CZ" dirty="0"/>
          </a:p>
          <a:p>
            <a:r>
              <a:rPr lang="en-US" dirty="0"/>
              <a:t>the commercial function was the second most important </a:t>
            </a:r>
            <a:endParaRPr lang="cs-CZ" dirty="0"/>
          </a:p>
          <a:p>
            <a:r>
              <a:rPr lang="en-US" dirty="0"/>
              <a:t>citizens determined recreation-aesthetic function as the most important role for urban orchards</a:t>
            </a:r>
            <a:endParaRPr lang="cs-CZ" dirty="0"/>
          </a:p>
          <a:p>
            <a:r>
              <a:rPr lang="en-US" dirty="0"/>
              <a:t>Citizens like to walk or walk the dogs in this aesthetical urban environment</a:t>
            </a:r>
            <a:r>
              <a:rPr lang="cs-CZ" dirty="0"/>
              <a:t> </a:t>
            </a:r>
            <a:r>
              <a:rPr lang="en-US" dirty="0"/>
              <a:t> </a:t>
            </a:r>
            <a:endParaRPr lang="cs-CZ" dirty="0"/>
          </a:p>
          <a:p>
            <a:r>
              <a:rPr lang="en-US" dirty="0"/>
              <a:t>The willingness to pay is also connected with the possibility of improvements in orchards</a:t>
            </a:r>
            <a:endParaRPr lang="cs-CZ" dirty="0"/>
          </a:p>
        </p:txBody>
      </p:sp>
    </p:spTree>
    <p:extLst>
      <p:ext uri="{BB962C8B-B14F-4D97-AF65-F5344CB8AC3E}">
        <p14:creationId xmlns:p14="http://schemas.microsoft.com/office/powerpoint/2010/main" val="2773603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E00A97-33C2-4E5C-B9BA-2FE53383E9B2}"/>
              </a:ext>
            </a:extLst>
          </p:cNvPr>
          <p:cNvSpPr>
            <a:spLocks noGrp="1"/>
          </p:cNvSpPr>
          <p:nvPr>
            <p:ph type="title"/>
          </p:nvPr>
        </p:nvSpPr>
        <p:spPr/>
        <p:txBody>
          <a:bodyPr/>
          <a:lstStyle/>
          <a:p>
            <a:r>
              <a:rPr lang="cs-CZ" dirty="0"/>
              <a:t>Agroforestry</a:t>
            </a:r>
          </a:p>
        </p:txBody>
      </p:sp>
      <p:sp>
        <p:nvSpPr>
          <p:cNvPr id="3" name="Zástupný symbol pro obsah 2">
            <a:extLst>
              <a:ext uri="{FF2B5EF4-FFF2-40B4-BE49-F238E27FC236}">
                <a16:creationId xmlns:a16="http://schemas.microsoft.com/office/drawing/2014/main" id="{370BCACD-9860-460D-843A-AA1D3833F6B8}"/>
              </a:ext>
            </a:extLst>
          </p:cNvPr>
          <p:cNvSpPr>
            <a:spLocks noGrp="1"/>
          </p:cNvSpPr>
          <p:nvPr>
            <p:ph idx="1"/>
          </p:nvPr>
        </p:nvSpPr>
        <p:spPr/>
        <p:txBody>
          <a:bodyPr>
            <a:normAutofit fontScale="92500" lnSpcReduction="20000"/>
          </a:bodyPr>
          <a:lstStyle/>
          <a:p>
            <a:r>
              <a:rPr lang="en-US" dirty="0"/>
              <a:t>Agroforestry is a method of farming on agricultural or forest land that combines the cultivation of woody plants with some form of agricultural production on one plot of land, either spatially or temporally. </a:t>
            </a:r>
            <a:endParaRPr lang="cs-CZ" dirty="0"/>
          </a:p>
          <a:p>
            <a:r>
              <a:rPr lang="en-US" dirty="0"/>
              <a:t>The condition is that the components of the agroforestry system (timber, crops, animals, or others) are grown or bred with an economic and/or environmental purpose.</a:t>
            </a:r>
            <a:endParaRPr lang="cs-CZ" dirty="0"/>
          </a:p>
          <a:p>
            <a:r>
              <a:rPr lang="en-US" dirty="0"/>
              <a:t>Agroforestry systems are methods of management close to nature in an agrarian landscape combining plant and animal production with wood production.</a:t>
            </a:r>
            <a:endParaRPr lang="cs-CZ" dirty="0"/>
          </a:p>
        </p:txBody>
      </p:sp>
    </p:spTree>
    <p:extLst>
      <p:ext uri="{BB962C8B-B14F-4D97-AF65-F5344CB8AC3E}">
        <p14:creationId xmlns:p14="http://schemas.microsoft.com/office/powerpoint/2010/main" val="335965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26B133-14E9-42FA-A763-CFEE84B67FAD}"/>
              </a:ext>
            </a:extLst>
          </p:cNvPr>
          <p:cNvSpPr>
            <a:spLocks noGrp="1"/>
          </p:cNvSpPr>
          <p:nvPr>
            <p:ph type="title"/>
          </p:nvPr>
        </p:nvSpPr>
        <p:spPr/>
        <p:txBody>
          <a:bodyPr/>
          <a:lstStyle/>
          <a:p>
            <a:r>
              <a:rPr lang="cs-CZ" dirty="0"/>
              <a:t>Agroforestry</a:t>
            </a:r>
          </a:p>
        </p:txBody>
      </p:sp>
      <p:sp>
        <p:nvSpPr>
          <p:cNvPr id="3" name="Zástupný symbol pro obsah 2">
            <a:extLst>
              <a:ext uri="{FF2B5EF4-FFF2-40B4-BE49-F238E27FC236}">
                <a16:creationId xmlns:a16="http://schemas.microsoft.com/office/drawing/2014/main" id="{217FADAE-2A41-493C-9B87-0492D3B83763}"/>
              </a:ext>
            </a:extLst>
          </p:cNvPr>
          <p:cNvSpPr>
            <a:spLocks noGrp="1"/>
          </p:cNvSpPr>
          <p:nvPr>
            <p:ph idx="1"/>
          </p:nvPr>
        </p:nvSpPr>
        <p:spPr/>
        <p:txBody>
          <a:bodyPr>
            <a:normAutofit/>
          </a:bodyPr>
          <a:lstStyle/>
          <a:p>
            <a:r>
              <a:rPr lang="en-US" dirty="0"/>
              <a:t>landscape's resistance to drought and erosion, </a:t>
            </a:r>
            <a:endParaRPr lang="cs-CZ" dirty="0"/>
          </a:p>
          <a:p>
            <a:r>
              <a:rPr lang="en-US" dirty="0"/>
              <a:t>stabilizes the microclimatic conditions of the landscape, </a:t>
            </a:r>
            <a:endParaRPr lang="cs-CZ" dirty="0"/>
          </a:p>
          <a:p>
            <a:r>
              <a:rPr lang="en-US" dirty="0"/>
              <a:t>resistance to climatic extremes (drought, heat, drying winds, torrential rains),</a:t>
            </a:r>
            <a:endParaRPr lang="cs-CZ" dirty="0"/>
          </a:p>
          <a:p>
            <a:r>
              <a:rPr lang="en-US" dirty="0"/>
              <a:t>contributes favorably to increasing biodiversity and improving a wide range of non-production functions</a:t>
            </a:r>
            <a:endParaRPr lang="cs-CZ" dirty="0"/>
          </a:p>
          <a:p>
            <a:r>
              <a:rPr lang="en-US" dirty="0"/>
              <a:t>it creates very aesthetic elements in the landscape</a:t>
            </a:r>
            <a:endParaRPr lang="cs-CZ" dirty="0"/>
          </a:p>
        </p:txBody>
      </p:sp>
    </p:spTree>
    <p:extLst>
      <p:ext uri="{BB962C8B-B14F-4D97-AF65-F5344CB8AC3E}">
        <p14:creationId xmlns:p14="http://schemas.microsoft.com/office/powerpoint/2010/main" val="4109452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F04B56-314A-4C8A-9602-6CBF3F2DEB54}"/>
              </a:ext>
            </a:extLst>
          </p:cNvPr>
          <p:cNvSpPr>
            <a:spLocks noGrp="1"/>
          </p:cNvSpPr>
          <p:nvPr>
            <p:ph type="title"/>
          </p:nvPr>
        </p:nvSpPr>
        <p:spPr/>
        <p:txBody>
          <a:bodyPr/>
          <a:lstStyle/>
          <a:p>
            <a:endParaRPr lang="cs-CZ"/>
          </a:p>
        </p:txBody>
      </p:sp>
      <p:pic>
        <p:nvPicPr>
          <p:cNvPr id="1026" name="Picture 2" descr="https://www.aleserber.cz/obrazek/3/img-3487-2-jpg/">
            <a:extLst>
              <a:ext uri="{FF2B5EF4-FFF2-40B4-BE49-F238E27FC236}">
                <a16:creationId xmlns:a16="http://schemas.microsoft.com/office/drawing/2014/main" id="{86971784-8518-4C57-AC6E-B0E2C063BE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2975" y="2494480"/>
            <a:ext cx="6467349" cy="345757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B7C1401B-32CF-41D8-999F-44107D2F3193}"/>
              </a:ext>
            </a:extLst>
          </p:cNvPr>
          <p:cNvPicPr>
            <a:picLocks noChangeAspect="1"/>
          </p:cNvPicPr>
          <p:nvPr/>
        </p:nvPicPr>
        <p:blipFill>
          <a:blip r:embed="rId3"/>
          <a:stretch>
            <a:fillRect/>
          </a:stretch>
        </p:blipFill>
        <p:spPr>
          <a:xfrm>
            <a:off x="7239000" y="1223283"/>
            <a:ext cx="4953000" cy="3714750"/>
          </a:xfrm>
          <a:prstGeom prst="rect">
            <a:avLst/>
          </a:prstGeom>
        </p:spPr>
      </p:pic>
    </p:spTree>
    <p:extLst>
      <p:ext uri="{BB962C8B-B14F-4D97-AF65-F5344CB8AC3E}">
        <p14:creationId xmlns:p14="http://schemas.microsoft.com/office/powerpoint/2010/main" val="3666094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6E42E-9DB8-48C1-8765-2D456A6F3730}"/>
              </a:ext>
            </a:extLst>
          </p:cNvPr>
          <p:cNvSpPr>
            <a:spLocks noGrp="1"/>
          </p:cNvSpPr>
          <p:nvPr>
            <p:ph type="title"/>
          </p:nvPr>
        </p:nvSpPr>
        <p:spPr/>
        <p:txBody>
          <a:bodyPr/>
          <a:lstStyle/>
          <a:p>
            <a:r>
              <a:rPr lang="cs-CZ" dirty="0"/>
              <a:t>Agroforestry</a:t>
            </a:r>
          </a:p>
        </p:txBody>
      </p:sp>
      <p:sp>
        <p:nvSpPr>
          <p:cNvPr id="3" name="Zástupný symbol pro obsah 2">
            <a:extLst>
              <a:ext uri="{FF2B5EF4-FFF2-40B4-BE49-F238E27FC236}">
                <a16:creationId xmlns:a16="http://schemas.microsoft.com/office/drawing/2014/main" id="{64B4FA2E-8DDE-498F-B8A8-3C7E399B552D}"/>
              </a:ext>
            </a:extLst>
          </p:cNvPr>
          <p:cNvSpPr>
            <a:spLocks noGrp="1"/>
          </p:cNvSpPr>
          <p:nvPr>
            <p:ph idx="1"/>
          </p:nvPr>
        </p:nvSpPr>
        <p:spPr/>
        <p:txBody>
          <a:bodyPr/>
          <a:lstStyle/>
          <a:p>
            <a:r>
              <a:rPr lang="cs-CZ" dirty="0" err="1"/>
              <a:t>Examples</a:t>
            </a:r>
            <a:r>
              <a:rPr lang="cs-CZ" dirty="0"/>
              <a:t> </a:t>
            </a:r>
            <a:r>
              <a:rPr lang="cs-CZ" dirty="0" err="1"/>
              <a:t>of</a:t>
            </a:r>
            <a:r>
              <a:rPr lang="cs-CZ" dirty="0"/>
              <a:t> </a:t>
            </a:r>
            <a:r>
              <a:rPr lang="cs-CZ" dirty="0" err="1"/>
              <a:t>European</a:t>
            </a:r>
            <a:r>
              <a:rPr lang="cs-CZ" dirty="0"/>
              <a:t> Agroforestry </a:t>
            </a:r>
            <a:r>
              <a:rPr lang="cs-CZ" dirty="0" err="1"/>
              <a:t>systems</a:t>
            </a:r>
            <a:endParaRPr lang="cs-CZ" dirty="0"/>
          </a:p>
          <a:p>
            <a:pPr marL="0" indent="0">
              <a:buNone/>
            </a:pPr>
            <a:r>
              <a:rPr lang="cs-CZ" dirty="0"/>
              <a:t>	- </a:t>
            </a:r>
            <a:r>
              <a:rPr lang="cs-CZ" dirty="0" err="1">
                <a:hlinkClick r:id="rId2"/>
              </a:rPr>
              <a:t>here</a:t>
            </a:r>
            <a:r>
              <a:rPr lang="cs-CZ" dirty="0"/>
              <a:t> </a:t>
            </a:r>
          </a:p>
          <a:p>
            <a:pPr marL="0" indent="0">
              <a:buNone/>
            </a:pPr>
            <a:endParaRPr lang="cs-CZ" dirty="0"/>
          </a:p>
        </p:txBody>
      </p:sp>
    </p:spTree>
    <p:extLst>
      <p:ext uri="{BB962C8B-B14F-4D97-AF65-F5344CB8AC3E}">
        <p14:creationId xmlns:p14="http://schemas.microsoft.com/office/powerpoint/2010/main" val="2451521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F0DE30-E6EF-4DC9-9E02-1771DC739FD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231FB81-5F9B-466F-85DA-5FF8E797B427}"/>
              </a:ext>
            </a:extLst>
          </p:cNvPr>
          <p:cNvSpPr>
            <a:spLocks noGrp="1"/>
          </p:cNvSpPr>
          <p:nvPr>
            <p:ph idx="1"/>
          </p:nvPr>
        </p:nvSpPr>
        <p:spPr/>
        <p:txBody>
          <a:bodyPr/>
          <a:lstStyle/>
          <a:p>
            <a:r>
              <a:rPr lang="cs-CZ" dirty="0" err="1"/>
              <a:t>Kahoot</a:t>
            </a:r>
            <a:endParaRPr lang="cs-CZ" dirty="0"/>
          </a:p>
        </p:txBody>
      </p:sp>
    </p:spTree>
    <p:extLst>
      <p:ext uri="{BB962C8B-B14F-4D97-AF65-F5344CB8AC3E}">
        <p14:creationId xmlns:p14="http://schemas.microsoft.com/office/powerpoint/2010/main" val="1782267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B6B797-8233-456D-965B-2C39FF46ED1F}"/>
              </a:ext>
            </a:extLst>
          </p:cNvPr>
          <p:cNvSpPr>
            <a:spLocks noGrp="1"/>
          </p:cNvSpPr>
          <p:nvPr>
            <p:ph type="title"/>
          </p:nvPr>
        </p:nvSpPr>
        <p:spPr/>
        <p:txBody>
          <a:bodyPr/>
          <a:lstStyle/>
          <a:p>
            <a:r>
              <a:rPr lang="cs-CZ" dirty="0"/>
              <a:t>E</a:t>
            </a:r>
            <a:r>
              <a:rPr lang="en-US" dirty="0" err="1"/>
              <a:t>conomically</a:t>
            </a:r>
            <a:r>
              <a:rPr lang="en-US" dirty="0"/>
              <a:t> viable</a:t>
            </a:r>
            <a:r>
              <a:rPr lang="cs-CZ" dirty="0"/>
              <a:t> Agroforestry </a:t>
            </a:r>
            <a:r>
              <a:rPr lang="cs-CZ" dirty="0" err="1"/>
              <a:t>systems</a:t>
            </a:r>
            <a:endParaRPr lang="cs-CZ" dirty="0"/>
          </a:p>
        </p:txBody>
      </p:sp>
      <p:sp>
        <p:nvSpPr>
          <p:cNvPr id="3" name="Zástupný symbol pro obsah 2">
            <a:extLst>
              <a:ext uri="{FF2B5EF4-FFF2-40B4-BE49-F238E27FC236}">
                <a16:creationId xmlns:a16="http://schemas.microsoft.com/office/drawing/2014/main" id="{C17450BC-EEA7-4E69-9595-BAE66E95BB3A}"/>
              </a:ext>
            </a:extLst>
          </p:cNvPr>
          <p:cNvSpPr>
            <a:spLocks noGrp="1"/>
          </p:cNvSpPr>
          <p:nvPr>
            <p:ph idx="1"/>
          </p:nvPr>
        </p:nvSpPr>
        <p:spPr/>
        <p:txBody>
          <a:bodyPr/>
          <a:lstStyle/>
          <a:p>
            <a:pPr>
              <a:buFontTx/>
              <a:buChar char="-"/>
            </a:pPr>
            <a:r>
              <a:rPr lang="en-US" dirty="0"/>
              <a:t>their long-term fulfillment - tree care - must be fulfilled</a:t>
            </a:r>
            <a:endParaRPr lang="cs-CZ" dirty="0"/>
          </a:p>
          <a:p>
            <a:pPr>
              <a:buFontTx/>
              <a:buChar char="-"/>
            </a:pPr>
            <a:r>
              <a:rPr lang="en-US" dirty="0"/>
              <a:t>qualitative production depends on the choice of individual tree species depending on the habitat, growth conditions and mainly on the genetic prepositions of the tree species</a:t>
            </a:r>
            <a:endParaRPr lang="cs-CZ" dirty="0"/>
          </a:p>
        </p:txBody>
      </p:sp>
      <p:pic>
        <p:nvPicPr>
          <p:cNvPr id="4" name="Obrázek 3">
            <a:extLst>
              <a:ext uri="{FF2B5EF4-FFF2-40B4-BE49-F238E27FC236}">
                <a16:creationId xmlns:a16="http://schemas.microsoft.com/office/drawing/2014/main" id="{D1A1B88E-6776-47E3-BAD3-B6D60BFF1B67}"/>
              </a:ext>
            </a:extLst>
          </p:cNvPr>
          <p:cNvPicPr>
            <a:picLocks noChangeAspect="1"/>
          </p:cNvPicPr>
          <p:nvPr/>
        </p:nvPicPr>
        <p:blipFill>
          <a:blip r:embed="rId3"/>
          <a:stretch>
            <a:fillRect/>
          </a:stretch>
        </p:blipFill>
        <p:spPr>
          <a:xfrm>
            <a:off x="3538369" y="4448050"/>
            <a:ext cx="2936177" cy="2258106"/>
          </a:xfrm>
          <a:prstGeom prst="rect">
            <a:avLst/>
          </a:prstGeom>
        </p:spPr>
      </p:pic>
    </p:spTree>
    <p:extLst>
      <p:ext uri="{BB962C8B-B14F-4D97-AF65-F5344CB8AC3E}">
        <p14:creationId xmlns:p14="http://schemas.microsoft.com/office/powerpoint/2010/main" val="1030132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3418D0-965E-4EF1-8B62-02E3D9F1D452}"/>
              </a:ext>
            </a:extLst>
          </p:cNvPr>
          <p:cNvSpPr>
            <a:spLocks noGrp="1"/>
          </p:cNvSpPr>
          <p:nvPr>
            <p:ph type="title"/>
          </p:nvPr>
        </p:nvSpPr>
        <p:spPr/>
        <p:txBody>
          <a:bodyPr/>
          <a:lstStyle/>
          <a:p>
            <a:r>
              <a:rPr lang="cs-CZ" dirty="0" err="1"/>
              <a:t>Egg</a:t>
            </a:r>
            <a:r>
              <a:rPr lang="cs-CZ" dirty="0"/>
              <a:t> </a:t>
            </a:r>
            <a:r>
              <a:rPr lang="cs-CZ" dirty="0" err="1"/>
              <a:t>production</a:t>
            </a:r>
            <a:endParaRPr lang="cs-CZ" dirty="0"/>
          </a:p>
        </p:txBody>
      </p:sp>
      <p:sp>
        <p:nvSpPr>
          <p:cNvPr id="3" name="Zástupný symbol pro obsah 2">
            <a:extLst>
              <a:ext uri="{FF2B5EF4-FFF2-40B4-BE49-F238E27FC236}">
                <a16:creationId xmlns:a16="http://schemas.microsoft.com/office/drawing/2014/main" id="{8FEC0D83-7BA9-4190-AE39-DBAE5C72556B}"/>
              </a:ext>
            </a:extLst>
          </p:cNvPr>
          <p:cNvSpPr>
            <a:spLocks noGrp="1"/>
          </p:cNvSpPr>
          <p:nvPr>
            <p:ph idx="1"/>
          </p:nvPr>
        </p:nvSpPr>
        <p:spPr>
          <a:xfrm>
            <a:off x="838201" y="2719137"/>
            <a:ext cx="6144986" cy="3457826"/>
          </a:xfrm>
        </p:spPr>
        <p:txBody>
          <a:bodyPr>
            <a:normAutofit lnSpcReduction="10000"/>
          </a:bodyPr>
          <a:lstStyle/>
          <a:p>
            <a:r>
              <a:rPr lang="en-US" dirty="0"/>
              <a:t>Sustainable egg production is currently a big topic </a:t>
            </a:r>
            <a:endParaRPr lang="cs-CZ" dirty="0"/>
          </a:p>
          <a:p>
            <a:r>
              <a:rPr lang="en-US" dirty="0"/>
              <a:t>laying hens' environment</a:t>
            </a:r>
            <a:endParaRPr lang="cs-CZ" dirty="0"/>
          </a:p>
          <a:p>
            <a:r>
              <a:rPr lang="en-US" dirty="0"/>
              <a:t>egg quality and profitability of production. </a:t>
            </a:r>
            <a:endParaRPr lang="cs-CZ" dirty="0"/>
          </a:p>
          <a:p>
            <a:r>
              <a:rPr lang="en-US" dirty="0"/>
              <a:t>combination of chicken farms for egg production and the cultivation of valuable or firewood</a:t>
            </a:r>
            <a:endParaRPr lang="cs-CZ" dirty="0"/>
          </a:p>
        </p:txBody>
      </p:sp>
      <p:pic>
        <p:nvPicPr>
          <p:cNvPr id="4" name="Obrázek 3">
            <a:extLst>
              <a:ext uri="{FF2B5EF4-FFF2-40B4-BE49-F238E27FC236}">
                <a16:creationId xmlns:a16="http://schemas.microsoft.com/office/drawing/2014/main" id="{DE3034E3-B0B4-46EA-87DD-8BF7C120F680}"/>
              </a:ext>
            </a:extLst>
          </p:cNvPr>
          <p:cNvPicPr>
            <a:picLocks noChangeAspect="1"/>
          </p:cNvPicPr>
          <p:nvPr/>
        </p:nvPicPr>
        <p:blipFill>
          <a:blip r:embed="rId3"/>
          <a:stretch>
            <a:fillRect/>
          </a:stretch>
        </p:blipFill>
        <p:spPr>
          <a:xfrm>
            <a:off x="7118327" y="2602757"/>
            <a:ext cx="4514850" cy="3333750"/>
          </a:xfrm>
          <a:prstGeom prst="rect">
            <a:avLst/>
          </a:prstGeom>
        </p:spPr>
      </p:pic>
    </p:spTree>
    <p:extLst>
      <p:ext uri="{BB962C8B-B14F-4D97-AF65-F5344CB8AC3E}">
        <p14:creationId xmlns:p14="http://schemas.microsoft.com/office/powerpoint/2010/main" val="2467655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7024AF-E799-471B-83A3-A307F03B5654}"/>
              </a:ext>
            </a:extLst>
          </p:cNvPr>
          <p:cNvSpPr>
            <a:spLocks noGrp="1"/>
          </p:cNvSpPr>
          <p:nvPr>
            <p:ph type="title"/>
          </p:nvPr>
        </p:nvSpPr>
        <p:spPr/>
        <p:txBody>
          <a:bodyPr/>
          <a:lstStyle/>
          <a:p>
            <a:r>
              <a:rPr lang="cs-CZ" dirty="0"/>
              <a:t>G</a:t>
            </a:r>
            <a:r>
              <a:rPr lang="en-US" dirty="0"/>
              <a:t>razing of domestic p</a:t>
            </a:r>
            <a:r>
              <a:rPr lang="cs-CZ" dirty="0" err="1"/>
              <a:t>igs</a:t>
            </a:r>
            <a:endParaRPr lang="cs-CZ" dirty="0"/>
          </a:p>
        </p:txBody>
      </p:sp>
      <p:pic>
        <p:nvPicPr>
          <p:cNvPr id="4" name="Zástupný symbol pro obsah 3">
            <a:extLst>
              <a:ext uri="{FF2B5EF4-FFF2-40B4-BE49-F238E27FC236}">
                <a16:creationId xmlns:a16="http://schemas.microsoft.com/office/drawing/2014/main" id="{F9F18FBC-91B4-4550-B315-9FA456CEF550}"/>
              </a:ext>
            </a:extLst>
          </p:cNvPr>
          <p:cNvPicPr>
            <a:picLocks noGrp="1" noChangeAspect="1"/>
          </p:cNvPicPr>
          <p:nvPr>
            <p:ph idx="1"/>
          </p:nvPr>
        </p:nvPicPr>
        <p:blipFill>
          <a:blip r:embed="rId3"/>
          <a:stretch>
            <a:fillRect/>
          </a:stretch>
        </p:blipFill>
        <p:spPr>
          <a:xfrm>
            <a:off x="5098256" y="2769734"/>
            <a:ext cx="4410075" cy="3400425"/>
          </a:xfrm>
          <a:prstGeom prst="rect">
            <a:avLst/>
          </a:prstGeom>
        </p:spPr>
      </p:pic>
      <p:sp>
        <p:nvSpPr>
          <p:cNvPr id="5" name="TextovéPole 4">
            <a:extLst>
              <a:ext uri="{FF2B5EF4-FFF2-40B4-BE49-F238E27FC236}">
                <a16:creationId xmlns:a16="http://schemas.microsoft.com/office/drawing/2014/main" id="{1675C225-2168-45A1-A996-6DC1A17FB511}"/>
              </a:ext>
            </a:extLst>
          </p:cNvPr>
          <p:cNvSpPr txBox="1"/>
          <p:nvPr/>
        </p:nvSpPr>
        <p:spPr>
          <a:xfrm>
            <a:off x="876300" y="2824843"/>
            <a:ext cx="380455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controlled </a:t>
            </a:r>
            <a:r>
              <a:rPr lang="cs-CZ" dirty="0" err="1"/>
              <a:t>grazing</a:t>
            </a:r>
            <a:r>
              <a:rPr lang="cs-CZ" dirty="0"/>
              <a:t> </a:t>
            </a:r>
            <a:r>
              <a:rPr lang="cs-CZ" dirty="0" err="1"/>
              <a:t>of</a:t>
            </a:r>
            <a:r>
              <a:rPr lang="cs-CZ" dirty="0"/>
              <a:t> </a:t>
            </a:r>
            <a:r>
              <a:rPr lang="cs-CZ" dirty="0" err="1"/>
              <a:t>domestic</a:t>
            </a:r>
            <a:r>
              <a:rPr lang="cs-CZ" dirty="0"/>
              <a:t> </a:t>
            </a:r>
            <a:r>
              <a:rPr lang="cs-CZ" dirty="0" err="1"/>
              <a:t>pigs</a:t>
            </a:r>
            <a:r>
              <a:rPr lang="en-US" dirty="0"/>
              <a:t> that fed on acorns and beech trees</a:t>
            </a:r>
            <a:endParaRPr lang="cs-CZ" dirty="0"/>
          </a:p>
          <a:p>
            <a:pPr marL="285750" indent="-285750">
              <a:buFont typeface="Arial" panose="020B0604020202020204" pitchFamily="34" charset="0"/>
              <a:buChar char="•"/>
            </a:pPr>
            <a:r>
              <a:rPr lang="en-US" dirty="0"/>
              <a:t>common practice</a:t>
            </a:r>
            <a:r>
              <a:rPr lang="cs-CZ" dirty="0"/>
              <a:t> in </a:t>
            </a:r>
            <a:r>
              <a:rPr lang="en-US" dirty="0"/>
              <a:t>Germany</a:t>
            </a:r>
            <a:r>
              <a:rPr lang="cs-CZ" dirty="0"/>
              <a:t> (</a:t>
            </a:r>
            <a:r>
              <a:rPr lang="cs-CZ" dirty="0" err="1"/>
              <a:t>the</a:t>
            </a:r>
            <a:r>
              <a:rPr lang="cs-CZ" dirty="0"/>
              <a:t> </a:t>
            </a:r>
            <a:r>
              <a:rPr lang="en-US" dirty="0"/>
              <a:t>best ham grows on acorns</a:t>
            </a:r>
            <a:r>
              <a:rPr lang="cs-CZ" dirty="0"/>
              <a:t>)</a:t>
            </a:r>
          </a:p>
          <a:p>
            <a:pPr marL="285750" indent="-285750">
              <a:buFont typeface="Arial" panose="020B0604020202020204" pitchFamily="34" charset="0"/>
              <a:buChar char="•"/>
            </a:pPr>
            <a:r>
              <a:rPr lang="en-US" dirty="0"/>
              <a:t>forest grazing is prohibited in Czech forests, unless an exception is granted to the owner of the </a:t>
            </a:r>
            <a:r>
              <a:rPr lang="en-US" dirty="0" err="1"/>
              <a:t>fores</a:t>
            </a:r>
            <a:r>
              <a:rPr lang="cs-CZ" dirty="0"/>
              <a:t>t</a:t>
            </a:r>
          </a:p>
        </p:txBody>
      </p:sp>
    </p:spTree>
    <p:extLst>
      <p:ext uri="{BB962C8B-B14F-4D97-AF65-F5344CB8AC3E}">
        <p14:creationId xmlns:p14="http://schemas.microsoft.com/office/powerpoint/2010/main" val="3144032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DEA0E1-D22D-404F-AC5A-5A11237C4005}"/>
              </a:ext>
            </a:extLst>
          </p:cNvPr>
          <p:cNvSpPr>
            <a:spLocks noGrp="1"/>
          </p:cNvSpPr>
          <p:nvPr>
            <p:ph type="title"/>
          </p:nvPr>
        </p:nvSpPr>
        <p:spPr/>
        <p:txBody>
          <a:bodyPr>
            <a:normAutofit fontScale="90000"/>
          </a:bodyPr>
          <a:lstStyle/>
          <a:p>
            <a:r>
              <a:rPr lang="en-US" b="0" dirty="0"/>
              <a:t>Regional sale of agricultural products and gastronomy</a:t>
            </a:r>
            <a:endParaRPr lang="cs-CZ" dirty="0"/>
          </a:p>
        </p:txBody>
      </p:sp>
      <p:sp>
        <p:nvSpPr>
          <p:cNvPr id="3" name="Zástupný symbol pro obsah 2">
            <a:extLst>
              <a:ext uri="{FF2B5EF4-FFF2-40B4-BE49-F238E27FC236}">
                <a16:creationId xmlns:a16="http://schemas.microsoft.com/office/drawing/2014/main" id="{99C92A4D-B2B3-4D7D-9FA6-BB597294C9AD}"/>
              </a:ext>
            </a:extLst>
          </p:cNvPr>
          <p:cNvSpPr>
            <a:spLocks noGrp="1"/>
          </p:cNvSpPr>
          <p:nvPr>
            <p:ph idx="1"/>
          </p:nvPr>
        </p:nvSpPr>
        <p:spPr/>
        <p:txBody>
          <a:bodyPr>
            <a:normAutofit/>
          </a:bodyPr>
          <a:lstStyle/>
          <a:p>
            <a:r>
              <a:rPr lang="en-US" dirty="0"/>
              <a:t>Production from agroforestry systems can be very varied</a:t>
            </a:r>
            <a:endParaRPr lang="cs-CZ" dirty="0"/>
          </a:p>
          <a:p>
            <a:r>
              <a:rPr lang="en-US" dirty="0"/>
              <a:t>multifunctionality, </a:t>
            </a:r>
            <a:endParaRPr lang="cs-CZ" dirty="0"/>
          </a:p>
          <a:p>
            <a:r>
              <a:rPr lang="en-US" dirty="0"/>
              <a:t>direct sales to restaurants that specialize in regional gastronomy from </a:t>
            </a:r>
            <a:r>
              <a:rPr lang="cs-CZ" dirty="0" err="1"/>
              <a:t>agroforestry</a:t>
            </a:r>
            <a:r>
              <a:rPr lang="en-US" dirty="0"/>
              <a:t> products</a:t>
            </a:r>
            <a:endParaRPr lang="cs-CZ" dirty="0"/>
          </a:p>
          <a:p>
            <a:r>
              <a:rPr lang="en-US" dirty="0"/>
              <a:t>agritourism</a:t>
            </a:r>
            <a:endParaRPr lang="cs-CZ" dirty="0"/>
          </a:p>
        </p:txBody>
      </p:sp>
    </p:spTree>
    <p:extLst>
      <p:ext uri="{BB962C8B-B14F-4D97-AF65-F5344CB8AC3E}">
        <p14:creationId xmlns:p14="http://schemas.microsoft.com/office/powerpoint/2010/main" val="3211142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4D131D-FA92-4398-B312-81330754B83E}"/>
              </a:ext>
            </a:extLst>
          </p:cNvPr>
          <p:cNvSpPr>
            <a:spLocks noGrp="1"/>
          </p:cNvSpPr>
          <p:nvPr>
            <p:ph type="title"/>
          </p:nvPr>
        </p:nvSpPr>
        <p:spPr/>
        <p:txBody>
          <a:bodyPr>
            <a:normAutofit/>
          </a:bodyPr>
          <a:lstStyle/>
          <a:p>
            <a:r>
              <a:rPr lang="cs-CZ" dirty="0" err="1"/>
              <a:t>Next</a:t>
            </a:r>
            <a:r>
              <a:rPr lang="cs-CZ" dirty="0"/>
              <a:t> </a:t>
            </a:r>
            <a:r>
              <a:rPr lang="cs-CZ" dirty="0" err="1"/>
              <a:t>steps</a:t>
            </a:r>
            <a:r>
              <a:rPr lang="cs-CZ" dirty="0"/>
              <a:t> and </a:t>
            </a:r>
            <a:r>
              <a:rPr lang="cs-CZ" dirty="0" err="1"/>
              <a:t>strategies</a:t>
            </a:r>
            <a:endParaRPr lang="cs-CZ" dirty="0"/>
          </a:p>
        </p:txBody>
      </p:sp>
      <p:sp>
        <p:nvSpPr>
          <p:cNvPr id="3" name="Zástupný symbol pro obsah 2">
            <a:extLst>
              <a:ext uri="{FF2B5EF4-FFF2-40B4-BE49-F238E27FC236}">
                <a16:creationId xmlns:a16="http://schemas.microsoft.com/office/drawing/2014/main" id="{5EF5286C-FE40-406C-A37E-48F1FF116746}"/>
              </a:ext>
            </a:extLst>
          </p:cNvPr>
          <p:cNvSpPr>
            <a:spLocks noGrp="1"/>
          </p:cNvSpPr>
          <p:nvPr>
            <p:ph idx="1"/>
          </p:nvPr>
        </p:nvSpPr>
        <p:spPr/>
        <p:txBody>
          <a:bodyPr>
            <a:normAutofit fontScale="85000" lnSpcReduction="20000"/>
          </a:bodyPr>
          <a:lstStyle/>
          <a:p>
            <a:r>
              <a:rPr lang="en-US" dirty="0"/>
              <a:t>Further clarify definition and classification issues</a:t>
            </a:r>
            <a:endParaRPr lang="cs-CZ" dirty="0"/>
          </a:p>
          <a:p>
            <a:r>
              <a:rPr lang="cs-CZ" dirty="0"/>
              <a:t>S</a:t>
            </a:r>
            <a:r>
              <a:rPr lang="en-US" dirty="0" err="1"/>
              <a:t>trengthen</a:t>
            </a:r>
            <a:r>
              <a:rPr lang="en-US" dirty="0"/>
              <a:t> collaboration between FAO and the international agencies responsible for the maintenance, updating and revision of reference classification of products </a:t>
            </a:r>
            <a:endParaRPr lang="cs-CZ" dirty="0"/>
          </a:p>
          <a:p>
            <a:r>
              <a:rPr lang="en-US" dirty="0"/>
              <a:t>Improve awareness of and collaboration regarding data collection on NWFPs</a:t>
            </a:r>
            <a:endParaRPr lang="cs-CZ" dirty="0"/>
          </a:p>
          <a:p>
            <a:r>
              <a:rPr lang="en-US" dirty="0"/>
              <a:t>Work on developing methodologies to capture, estimate and </a:t>
            </a:r>
            <a:r>
              <a:rPr lang="en-US" dirty="0" err="1"/>
              <a:t>analyse</a:t>
            </a:r>
            <a:r>
              <a:rPr lang="en-US" dirty="0"/>
              <a:t> statistics on NWFPs’ informal sector and self-consumption</a:t>
            </a:r>
            <a:endParaRPr lang="cs-CZ" dirty="0"/>
          </a:p>
          <a:p>
            <a:r>
              <a:rPr lang="en-US" dirty="0"/>
              <a:t>Facilitate capacity development and knowledge exchange between FAO and statistics end-users. </a:t>
            </a:r>
            <a:endParaRPr lang="cs-CZ" dirty="0"/>
          </a:p>
        </p:txBody>
      </p:sp>
    </p:spTree>
    <p:extLst>
      <p:ext uri="{BB962C8B-B14F-4D97-AF65-F5344CB8AC3E}">
        <p14:creationId xmlns:p14="http://schemas.microsoft.com/office/powerpoint/2010/main" val="3131636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32059D-A86D-44C5-B742-D096AD7E44FB}"/>
              </a:ext>
            </a:extLst>
          </p:cNvPr>
          <p:cNvSpPr>
            <a:spLocks noGrp="1"/>
          </p:cNvSpPr>
          <p:nvPr>
            <p:ph type="title"/>
          </p:nvPr>
        </p:nvSpPr>
        <p:spPr/>
        <p:txBody>
          <a:bodyPr/>
          <a:lstStyle/>
          <a:p>
            <a:r>
              <a:rPr lang="cs-CZ" dirty="0"/>
              <a:t>Forest management </a:t>
            </a:r>
          </a:p>
        </p:txBody>
      </p:sp>
      <p:sp>
        <p:nvSpPr>
          <p:cNvPr id="3" name="Zástupný symbol pro obsah 2">
            <a:extLst>
              <a:ext uri="{FF2B5EF4-FFF2-40B4-BE49-F238E27FC236}">
                <a16:creationId xmlns:a16="http://schemas.microsoft.com/office/drawing/2014/main" id="{AFBE201A-1164-486D-A6EF-67540B46892F}"/>
              </a:ext>
            </a:extLst>
          </p:cNvPr>
          <p:cNvSpPr>
            <a:spLocks noGrp="1"/>
          </p:cNvSpPr>
          <p:nvPr>
            <p:ph idx="1"/>
          </p:nvPr>
        </p:nvSpPr>
        <p:spPr>
          <a:xfrm>
            <a:off x="838200" y="2719136"/>
            <a:ext cx="8738937" cy="3708333"/>
          </a:xfrm>
        </p:spPr>
        <p:txBody>
          <a:bodyPr>
            <a:normAutofit fontScale="62500" lnSpcReduction="20000"/>
          </a:bodyPr>
          <a:lstStyle/>
          <a:p>
            <a:r>
              <a:rPr lang="en-US" dirty="0"/>
              <a:t>Management systems in these forests</a:t>
            </a:r>
            <a:r>
              <a:rPr lang="cs-CZ" dirty="0"/>
              <a:t> (</a:t>
            </a:r>
            <a:r>
              <a:rPr lang="cs-CZ" dirty="0" err="1"/>
              <a:t>with</a:t>
            </a:r>
            <a:r>
              <a:rPr lang="cs-CZ" dirty="0"/>
              <a:t> </a:t>
            </a:r>
            <a:r>
              <a:rPr lang="cs-CZ" dirty="0" err="1"/>
              <a:t>the</a:t>
            </a:r>
            <a:r>
              <a:rPr lang="cs-CZ" dirty="0"/>
              <a:t> </a:t>
            </a:r>
            <a:r>
              <a:rPr lang="cs-CZ" dirty="0" err="1"/>
              <a:t>higher</a:t>
            </a:r>
            <a:r>
              <a:rPr lang="cs-CZ" dirty="0"/>
              <a:t> </a:t>
            </a:r>
            <a:r>
              <a:rPr lang="cs-CZ" dirty="0" err="1"/>
              <a:t>production</a:t>
            </a:r>
            <a:r>
              <a:rPr lang="cs-CZ" dirty="0"/>
              <a:t> </a:t>
            </a:r>
            <a:r>
              <a:rPr lang="cs-CZ" dirty="0" err="1"/>
              <a:t>of</a:t>
            </a:r>
            <a:r>
              <a:rPr lang="cs-CZ" dirty="0"/>
              <a:t> </a:t>
            </a:r>
            <a:r>
              <a:rPr lang="cs-CZ" dirty="0" err="1"/>
              <a:t>different</a:t>
            </a:r>
            <a:r>
              <a:rPr lang="cs-CZ" dirty="0"/>
              <a:t> </a:t>
            </a:r>
            <a:r>
              <a:rPr lang="cs-CZ" dirty="0" err="1"/>
              <a:t>NWFPs</a:t>
            </a:r>
            <a:r>
              <a:rPr lang="cs-CZ" dirty="0"/>
              <a:t>)</a:t>
            </a:r>
            <a:r>
              <a:rPr lang="en-US" dirty="0"/>
              <a:t> are generally extensive and multi-functional, with low environmental impacts, as harvesting levels are monitored and regulated. </a:t>
            </a:r>
            <a:endParaRPr lang="cs-CZ" dirty="0"/>
          </a:p>
          <a:p>
            <a:r>
              <a:rPr lang="en-US" dirty="0"/>
              <a:t>Expanding the area of forests managed for NWFPs offers interesting opportunities for management and habitat diversification</a:t>
            </a:r>
            <a:endParaRPr lang="cs-CZ" dirty="0"/>
          </a:p>
          <a:p>
            <a:r>
              <a:rPr lang="en-US" dirty="0"/>
              <a:t>The active, multi-functional management of these expanding forests is the first necessary step to guarantee healthy, sustainable ecosystems, and to achieve a balance of goods and services to address societal demands, and </a:t>
            </a:r>
            <a:r>
              <a:rPr lang="en-US" dirty="0" err="1"/>
              <a:t>minimise</a:t>
            </a:r>
            <a:r>
              <a:rPr lang="en-US" dirty="0"/>
              <a:t> the disservices. </a:t>
            </a:r>
            <a:endParaRPr lang="cs-CZ" dirty="0"/>
          </a:p>
          <a:p>
            <a:r>
              <a:rPr lang="en-US" dirty="0"/>
              <a:t>Specifically, increased emphasis is needed in sustainable multi-purpose forest management to ensure the complementarity of providing wood as well as NWFPs and other ecosystem services:</a:t>
            </a:r>
            <a:endParaRPr lang="cs-CZ" dirty="0"/>
          </a:p>
          <a:p>
            <a:r>
              <a:rPr lang="en-US" dirty="0"/>
              <a:t>efforts should focus on an active management and diversification of those planted and the spontaneously expanding young forests, in order to overcome simplified ecosystems (single-cohort plantations, for increasing their resilience and value, and transitioning from timber-oriented forestry towards an integrated, more flexible </a:t>
            </a:r>
            <a:r>
              <a:rPr lang="en-US" dirty="0" err="1"/>
              <a:t>multifunctional</a:t>
            </a:r>
            <a:r>
              <a:rPr lang="en-US" dirty="0"/>
              <a:t> forest management at the landscape scale</a:t>
            </a:r>
            <a:endParaRPr lang="cs-CZ" dirty="0"/>
          </a:p>
        </p:txBody>
      </p:sp>
    </p:spTree>
    <p:extLst>
      <p:ext uri="{BB962C8B-B14F-4D97-AF65-F5344CB8AC3E}">
        <p14:creationId xmlns:p14="http://schemas.microsoft.com/office/powerpoint/2010/main" val="4175535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69CC4-72F4-4D2B-88AE-26020A8341E0}"/>
              </a:ext>
            </a:extLst>
          </p:cNvPr>
          <p:cNvSpPr>
            <a:spLocks noGrp="1"/>
          </p:cNvSpPr>
          <p:nvPr>
            <p:ph type="title"/>
          </p:nvPr>
        </p:nvSpPr>
        <p:spPr/>
        <p:txBody>
          <a:bodyPr>
            <a:normAutofit fontScale="90000"/>
          </a:bodyPr>
          <a:lstStyle/>
          <a:p>
            <a:r>
              <a:rPr lang="cs-CZ" dirty="0" err="1"/>
              <a:t>From</a:t>
            </a:r>
            <a:r>
              <a:rPr lang="cs-CZ" dirty="0"/>
              <a:t> </a:t>
            </a:r>
            <a:r>
              <a:rPr lang="cs-CZ" dirty="0" err="1"/>
              <a:t>traditional</a:t>
            </a:r>
            <a:r>
              <a:rPr lang="cs-CZ" dirty="0"/>
              <a:t> Forestry to </a:t>
            </a:r>
            <a:r>
              <a:rPr lang="cs-CZ" dirty="0" err="1"/>
              <a:t>multifunctional</a:t>
            </a:r>
            <a:r>
              <a:rPr lang="cs-CZ" dirty="0"/>
              <a:t> </a:t>
            </a:r>
            <a:r>
              <a:rPr lang="cs-CZ" dirty="0" err="1"/>
              <a:t>forest</a:t>
            </a:r>
            <a:r>
              <a:rPr lang="cs-CZ" dirty="0"/>
              <a:t> management</a:t>
            </a:r>
          </a:p>
        </p:txBody>
      </p:sp>
      <p:sp>
        <p:nvSpPr>
          <p:cNvPr id="3" name="Zástupný symbol pro obsah 2">
            <a:extLst>
              <a:ext uri="{FF2B5EF4-FFF2-40B4-BE49-F238E27FC236}">
                <a16:creationId xmlns:a16="http://schemas.microsoft.com/office/drawing/2014/main" id="{409C142F-1AA2-46C3-8FE5-B69FEA185A1F}"/>
              </a:ext>
            </a:extLst>
          </p:cNvPr>
          <p:cNvSpPr>
            <a:spLocks noGrp="1"/>
          </p:cNvSpPr>
          <p:nvPr>
            <p:ph idx="1"/>
          </p:nvPr>
        </p:nvSpPr>
        <p:spPr/>
        <p:txBody>
          <a:bodyPr>
            <a:normAutofit/>
          </a:bodyPr>
          <a:lstStyle/>
          <a:p>
            <a:r>
              <a:rPr lang="en-US" dirty="0"/>
              <a:t>long-term return on investments needed for the active management of spontaneous and planted forests or to address the lack of private profitability</a:t>
            </a:r>
            <a:endParaRPr lang="cs-CZ" dirty="0"/>
          </a:p>
          <a:p>
            <a:r>
              <a:rPr lang="en-US" dirty="0"/>
              <a:t>green investments – frequently restricted to specific issues like afforestation, carbon forestry, or wildfire prevention – to the multi-functional management of new, spontaneous or planted forests.</a:t>
            </a:r>
            <a:endParaRPr lang="cs-CZ" dirty="0"/>
          </a:p>
          <a:p>
            <a:r>
              <a:rPr lang="en-US" dirty="0"/>
              <a:t>Agroforestry habitats are especially rich in NWFPs</a:t>
            </a:r>
            <a:endParaRPr lang="cs-CZ" dirty="0"/>
          </a:p>
        </p:txBody>
      </p:sp>
    </p:spTree>
    <p:extLst>
      <p:ext uri="{BB962C8B-B14F-4D97-AF65-F5344CB8AC3E}">
        <p14:creationId xmlns:p14="http://schemas.microsoft.com/office/powerpoint/2010/main" val="3359424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2B795-7B89-4B04-9E04-D2DCE7150F3E}"/>
              </a:ext>
            </a:extLst>
          </p:cNvPr>
          <p:cNvSpPr>
            <a:spLocks noGrp="1"/>
          </p:cNvSpPr>
          <p:nvPr>
            <p:ph type="title"/>
          </p:nvPr>
        </p:nvSpPr>
        <p:spPr/>
        <p:txBody>
          <a:bodyPr/>
          <a:lstStyle/>
          <a:p>
            <a:r>
              <a:rPr lang="cs-CZ" dirty="0" err="1"/>
              <a:t>Main</a:t>
            </a:r>
            <a:r>
              <a:rPr lang="cs-CZ" dirty="0"/>
              <a:t> </a:t>
            </a:r>
            <a:r>
              <a:rPr lang="cs-CZ" dirty="0" err="1"/>
              <a:t>resources</a:t>
            </a:r>
            <a:r>
              <a:rPr lang="cs-CZ" dirty="0"/>
              <a:t> and </a:t>
            </a:r>
            <a:r>
              <a:rPr lang="cs-CZ" dirty="0" err="1"/>
              <a:t>materials</a:t>
            </a:r>
            <a:endParaRPr lang="cs-CZ" dirty="0"/>
          </a:p>
        </p:txBody>
      </p:sp>
      <p:sp>
        <p:nvSpPr>
          <p:cNvPr id="3" name="Zástupný symbol pro obsah 2">
            <a:extLst>
              <a:ext uri="{FF2B5EF4-FFF2-40B4-BE49-F238E27FC236}">
                <a16:creationId xmlns:a16="http://schemas.microsoft.com/office/drawing/2014/main" id="{436C6E17-5175-4D95-B96E-BE67E131525E}"/>
              </a:ext>
            </a:extLst>
          </p:cNvPr>
          <p:cNvSpPr>
            <a:spLocks noGrp="1"/>
          </p:cNvSpPr>
          <p:nvPr>
            <p:ph idx="1"/>
          </p:nvPr>
        </p:nvSpPr>
        <p:spPr/>
        <p:txBody>
          <a:bodyPr>
            <a:normAutofit fontScale="55000" lnSpcReduction="20000"/>
          </a:bodyPr>
          <a:lstStyle/>
          <a:p>
            <a:r>
              <a:rPr lang="cs-CZ" dirty="0"/>
              <a:t>Gregory E Frey, Susan J Alexander, James L Chamberlain, </a:t>
            </a:r>
            <a:r>
              <a:rPr lang="cs-CZ" dirty="0" err="1"/>
              <a:t>Keith</a:t>
            </a:r>
            <a:r>
              <a:rPr lang="cs-CZ" dirty="0"/>
              <a:t> A </a:t>
            </a:r>
            <a:r>
              <a:rPr lang="cs-CZ" dirty="0" err="1"/>
              <a:t>Blatner</a:t>
            </a:r>
            <a:r>
              <a:rPr lang="cs-CZ" dirty="0"/>
              <a:t>, Alisa W </a:t>
            </a:r>
            <a:r>
              <a:rPr lang="cs-CZ" dirty="0" err="1"/>
              <a:t>Coffin</a:t>
            </a:r>
            <a:r>
              <a:rPr lang="cs-CZ" dirty="0"/>
              <a:t>, Rebecca J </a:t>
            </a:r>
            <a:r>
              <a:rPr lang="cs-CZ" dirty="0" err="1"/>
              <a:t>Barlow</a:t>
            </a:r>
            <a:r>
              <a:rPr lang="cs-CZ" dirty="0"/>
              <a:t>, </a:t>
            </a:r>
            <a:r>
              <a:rPr lang="cs-CZ" dirty="0" err="1"/>
              <a:t>Markets</a:t>
            </a:r>
            <a:r>
              <a:rPr lang="cs-CZ" dirty="0"/>
              <a:t> and Market </a:t>
            </a:r>
            <a:r>
              <a:rPr lang="cs-CZ" dirty="0" err="1"/>
              <a:t>Values</a:t>
            </a:r>
            <a:r>
              <a:rPr lang="cs-CZ" dirty="0"/>
              <a:t> </a:t>
            </a:r>
            <a:r>
              <a:rPr lang="cs-CZ" dirty="0" err="1"/>
              <a:t>of</a:t>
            </a:r>
            <a:r>
              <a:rPr lang="cs-CZ" dirty="0"/>
              <a:t> </a:t>
            </a:r>
            <a:r>
              <a:rPr lang="cs-CZ" dirty="0" err="1"/>
              <a:t>Nontimber</a:t>
            </a:r>
            <a:r>
              <a:rPr lang="cs-CZ" dirty="0"/>
              <a:t> Forest </a:t>
            </a:r>
            <a:r>
              <a:rPr lang="cs-CZ" dirty="0" err="1"/>
              <a:t>Products</a:t>
            </a:r>
            <a:r>
              <a:rPr lang="cs-CZ" dirty="0"/>
              <a:t> in </a:t>
            </a:r>
            <a:r>
              <a:rPr lang="cs-CZ" dirty="0" err="1"/>
              <a:t>the</a:t>
            </a:r>
            <a:r>
              <a:rPr lang="cs-CZ" dirty="0"/>
              <a:t> United </a:t>
            </a:r>
            <a:r>
              <a:rPr lang="cs-CZ" dirty="0" err="1"/>
              <a:t>States</a:t>
            </a:r>
            <a:r>
              <a:rPr lang="cs-CZ" dirty="0"/>
              <a:t>: A </a:t>
            </a:r>
            <a:r>
              <a:rPr lang="cs-CZ" dirty="0" err="1"/>
              <a:t>Review</a:t>
            </a:r>
            <a:r>
              <a:rPr lang="cs-CZ" dirty="0"/>
              <a:t>, </a:t>
            </a:r>
            <a:r>
              <a:rPr lang="cs-CZ" dirty="0" err="1"/>
              <a:t>Synthesis</a:t>
            </a:r>
            <a:r>
              <a:rPr lang="cs-CZ" dirty="0"/>
              <a:t>, and </a:t>
            </a:r>
            <a:r>
              <a:rPr lang="cs-CZ" dirty="0" err="1"/>
              <a:t>Identification</a:t>
            </a:r>
            <a:r>
              <a:rPr lang="cs-CZ" dirty="0"/>
              <a:t> </a:t>
            </a:r>
            <a:r>
              <a:rPr lang="cs-CZ" dirty="0" err="1"/>
              <a:t>of</a:t>
            </a:r>
            <a:r>
              <a:rPr lang="cs-CZ" dirty="0"/>
              <a:t> </a:t>
            </a:r>
            <a:r>
              <a:rPr lang="cs-CZ" dirty="0" err="1"/>
              <a:t>Future</a:t>
            </a:r>
            <a:r>
              <a:rPr lang="cs-CZ" dirty="0"/>
              <a:t> </a:t>
            </a:r>
            <a:r>
              <a:rPr lang="cs-CZ" dirty="0" err="1"/>
              <a:t>Research</a:t>
            </a:r>
            <a:r>
              <a:rPr lang="cs-CZ" dirty="0"/>
              <a:t> </a:t>
            </a:r>
            <a:r>
              <a:rPr lang="cs-CZ" dirty="0" err="1"/>
              <a:t>Needs</a:t>
            </a:r>
            <a:r>
              <a:rPr lang="cs-CZ" dirty="0"/>
              <a:t>, </a:t>
            </a:r>
            <a:r>
              <a:rPr lang="cs-CZ" i="1" dirty="0" err="1"/>
              <a:t>Journal</a:t>
            </a:r>
            <a:r>
              <a:rPr lang="cs-CZ" i="1" dirty="0"/>
              <a:t> </a:t>
            </a:r>
            <a:r>
              <a:rPr lang="cs-CZ" i="1" dirty="0" err="1"/>
              <a:t>of</a:t>
            </a:r>
            <a:r>
              <a:rPr lang="cs-CZ" i="1" dirty="0"/>
              <a:t> Forestry</a:t>
            </a:r>
            <a:r>
              <a:rPr lang="cs-CZ" dirty="0"/>
              <a:t>, </a:t>
            </a:r>
            <a:r>
              <a:rPr lang="cs-CZ" dirty="0" err="1"/>
              <a:t>Volume</a:t>
            </a:r>
            <a:r>
              <a:rPr lang="cs-CZ" dirty="0"/>
              <a:t> 117, </a:t>
            </a:r>
            <a:r>
              <a:rPr lang="cs-CZ" dirty="0" err="1"/>
              <a:t>Issue</a:t>
            </a:r>
            <a:r>
              <a:rPr lang="cs-CZ" dirty="0"/>
              <a:t> 6, </a:t>
            </a:r>
            <a:r>
              <a:rPr lang="cs-CZ" dirty="0" err="1"/>
              <a:t>November</a:t>
            </a:r>
            <a:r>
              <a:rPr lang="cs-CZ" dirty="0"/>
              <a:t> 2019, </a:t>
            </a:r>
            <a:r>
              <a:rPr lang="cs-CZ" dirty="0" err="1"/>
              <a:t>Pages</a:t>
            </a:r>
            <a:r>
              <a:rPr lang="cs-CZ" dirty="0"/>
              <a:t> 613–631, </a:t>
            </a:r>
            <a:r>
              <a:rPr lang="cs-CZ" dirty="0">
                <a:hlinkClick r:id="rId2"/>
              </a:rPr>
              <a:t>https://doi.org/10.1093/jofore/fvz051</a:t>
            </a:r>
            <a:endParaRPr lang="cs-CZ" dirty="0"/>
          </a:p>
          <a:p>
            <a:pPr lvl="0"/>
            <a:r>
              <a:rPr lang="en-US" b="1" dirty="0"/>
              <a:t>Horak J.</a:t>
            </a:r>
            <a:r>
              <a:rPr lang="en-US" dirty="0"/>
              <a:t> (2014) </a:t>
            </a:r>
            <a:r>
              <a:rPr lang="en-US" u="sng" dirty="0">
                <a:hlinkClick r:id="rId3"/>
              </a:rPr>
              <a:t>Fragmented habitats of traditional fruit orchards are important for dead-wood dependent beetles associated with open canopy deciduous woodlands</a:t>
            </a:r>
            <a:r>
              <a:rPr lang="en-US" dirty="0"/>
              <a:t>. </a:t>
            </a:r>
            <a:r>
              <a:rPr lang="de-DE" b="1" i="1" dirty="0"/>
              <a:t>Naturwissenschaften </a:t>
            </a:r>
            <a:r>
              <a:rPr lang="de-DE" dirty="0"/>
              <a:t>101:499–504</a:t>
            </a:r>
            <a:r>
              <a:rPr lang="en-US" dirty="0"/>
              <a:t>. doi:10.1007/s00114-014-1179-x.</a:t>
            </a:r>
            <a:endParaRPr lang="cs-CZ" dirty="0"/>
          </a:p>
          <a:p>
            <a:r>
              <a:rPr lang="en-US" dirty="0"/>
              <a:t> Bailey, D., Schmidt‐</a:t>
            </a:r>
            <a:r>
              <a:rPr lang="en-US" dirty="0" err="1"/>
              <a:t>Entling</a:t>
            </a:r>
            <a:r>
              <a:rPr lang="en-US" dirty="0"/>
              <a:t>, M. H., Eberhart, P., Herrmann, J. D., Hofer, G., </a:t>
            </a:r>
            <a:r>
              <a:rPr lang="en-US" dirty="0" err="1"/>
              <a:t>Kormann</a:t>
            </a:r>
            <a:r>
              <a:rPr lang="en-US" dirty="0"/>
              <a:t>, U., &amp; Herzog, F. (2010). Effects of habitat amount and isolation on biodiversity in fragmented traditional orchards. </a:t>
            </a:r>
            <a:r>
              <a:rPr lang="en-US" i="1" dirty="0"/>
              <a:t>Journal of applied ecology</a:t>
            </a:r>
            <a:r>
              <a:rPr lang="en-US" dirty="0"/>
              <a:t>, </a:t>
            </a:r>
            <a:r>
              <a:rPr lang="en-US" i="1" dirty="0"/>
              <a:t>47</a:t>
            </a:r>
            <a:r>
              <a:rPr lang="en-US" dirty="0"/>
              <a:t>(5), 1003-1013.</a:t>
            </a:r>
            <a:endParaRPr lang="cs-CZ" dirty="0"/>
          </a:p>
          <a:p>
            <a:r>
              <a:rPr lang="en-US" dirty="0"/>
              <a:t>Herzog, F. (1998). </a:t>
            </a:r>
            <a:r>
              <a:rPr lang="en-US" dirty="0" err="1"/>
              <a:t>Streuobst</a:t>
            </a:r>
            <a:r>
              <a:rPr lang="en-US" dirty="0"/>
              <a:t>: a traditional agroforestry system as a model for agroforestry development in temperate Europe. </a:t>
            </a:r>
            <a:r>
              <a:rPr lang="en-US" i="1" dirty="0"/>
              <a:t>Agroforestry systems</a:t>
            </a:r>
            <a:r>
              <a:rPr lang="en-US" dirty="0"/>
              <a:t>, </a:t>
            </a:r>
            <a:r>
              <a:rPr lang="en-US" i="1" dirty="0"/>
              <a:t>42</a:t>
            </a:r>
            <a:r>
              <a:rPr lang="en-US" dirty="0"/>
              <a:t>(1), 61-80.</a:t>
            </a:r>
            <a:endParaRPr lang="cs-CZ" dirty="0"/>
          </a:p>
          <a:p>
            <a:r>
              <a:rPr lang="en-US" dirty="0"/>
              <a:t> </a:t>
            </a:r>
            <a:r>
              <a:rPr lang="en-US" dirty="0" err="1"/>
              <a:t>Krčmářová</a:t>
            </a:r>
            <a:r>
              <a:rPr lang="en-US" dirty="0"/>
              <a:t>, J., &amp; </a:t>
            </a:r>
            <a:r>
              <a:rPr lang="en-US" dirty="0" err="1"/>
              <a:t>Jeleček</a:t>
            </a:r>
            <a:r>
              <a:rPr lang="en-US" dirty="0"/>
              <a:t>, L. (2017). Czech traditional agroforestry: historic accounts and current status. </a:t>
            </a:r>
            <a:r>
              <a:rPr lang="en-US" i="1" dirty="0"/>
              <a:t>Agroforestry Systems</a:t>
            </a:r>
            <a:r>
              <a:rPr lang="en-US" dirty="0"/>
              <a:t>, </a:t>
            </a:r>
            <a:r>
              <a:rPr lang="en-US" i="1" dirty="0"/>
              <a:t>91</a:t>
            </a:r>
            <a:r>
              <a:rPr lang="en-US" dirty="0"/>
              <a:t>(6), 1087-1100.</a:t>
            </a:r>
            <a:endParaRPr lang="cs-CZ" dirty="0"/>
          </a:p>
          <a:p>
            <a:r>
              <a:rPr lang="cs-CZ" dirty="0">
                <a:hlinkClick r:id="rId4"/>
              </a:rPr>
              <a:t>https://ntfp.org/</a:t>
            </a:r>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616391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8E744F-9320-467F-8083-9EC3A9204837}"/>
              </a:ext>
            </a:extLst>
          </p:cNvPr>
          <p:cNvSpPr>
            <a:spLocks noGrp="1"/>
          </p:cNvSpPr>
          <p:nvPr>
            <p:ph type="title"/>
          </p:nvPr>
        </p:nvSpPr>
        <p:spPr/>
        <p:txBody>
          <a:bodyPr/>
          <a:lstStyle/>
          <a:p>
            <a:r>
              <a:rPr lang="cs-CZ" dirty="0" err="1"/>
              <a:t>Wrap</a:t>
            </a:r>
            <a:r>
              <a:rPr lang="cs-CZ" dirty="0"/>
              <a:t>-up</a:t>
            </a:r>
          </a:p>
        </p:txBody>
      </p:sp>
      <p:sp>
        <p:nvSpPr>
          <p:cNvPr id="3" name="Zástupný symbol pro obsah 2">
            <a:extLst>
              <a:ext uri="{FF2B5EF4-FFF2-40B4-BE49-F238E27FC236}">
                <a16:creationId xmlns:a16="http://schemas.microsoft.com/office/drawing/2014/main" id="{9F7C091E-60A0-4DE5-AAFC-9426C2694044}"/>
              </a:ext>
            </a:extLst>
          </p:cNvPr>
          <p:cNvSpPr>
            <a:spLocks noGrp="1"/>
          </p:cNvSpPr>
          <p:nvPr>
            <p:ph idx="1"/>
          </p:nvPr>
        </p:nvSpPr>
        <p:spPr/>
        <p:txBody>
          <a:bodyPr>
            <a:normAutofit fontScale="62500" lnSpcReduction="20000"/>
          </a:bodyPr>
          <a:lstStyle/>
          <a:p>
            <a:r>
              <a:rPr lang="en-US" dirty="0"/>
              <a:t> (NWFP) consider</a:t>
            </a:r>
            <a:r>
              <a:rPr lang="cs-CZ" dirty="0" err="1"/>
              <a:t>ed</a:t>
            </a:r>
            <a:r>
              <a:rPr lang="en-US" dirty="0"/>
              <a:t> as a key element of the green economy in Europe and worldwide</a:t>
            </a:r>
          </a:p>
          <a:p>
            <a:r>
              <a:rPr lang="en-US" b="1" dirty="0"/>
              <a:t>“</a:t>
            </a:r>
            <a:r>
              <a:rPr lang="en-US" i="1" dirty="0"/>
              <a:t>The forests are our most important terrestrial natural capital but to unlock the forest potential we need to stop looking at our forest with the old paradigm lenses, with fossil economy lenses. As a compensation for a broken economic system, we need to start using circular </a:t>
            </a:r>
            <a:r>
              <a:rPr lang="en-US" i="1" dirty="0" err="1"/>
              <a:t>bioeconomy</a:t>
            </a:r>
            <a:r>
              <a:rPr lang="en-US" i="1" dirty="0"/>
              <a:t> lenses and then we will see that forests are not only our most important carbon seam or the main host for biodiversity. They are also an amazing source for healthy food, biomedicine, and biological resources such as wood, corks, resins that with emerging technologies can be transformed in a total new range of bio-based solutions. So, they play a crucial role to decarbonize our economy</a:t>
            </a:r>
            <a:r>
              <a:rPr lang="en-US" dirty="0"/>
              <a:t>.”  Marc </a:t>
            </a:r>
            <a:r>
              <a:rPr lang="en-US" dirty="0" err="1"/>
              <a:t>Palahì</a:t>
            </a:r>
            <a:r>
              <a:rPr lang="en-US" dirty="0"/>
              <a:t>, Director of the European Forest Institute (EFI).</a:t>
            </a:r>
            <a:endParaRPr lang="cs-CZ" dirty="0"/>
          </a:p>
          <a:p>
            <a:r>
              <a:rPr lang="en-US" dirty="0"/>
              <a:t>Despite all the opportunities that the NWFP offer, they face significant challenges such as the lack of systematic knowledge, regulation and management, the climate change is already affecting them, the uncontrolled or unsustainable harvesting of wild products, the illegal trade that is a driver of unsustainable practices, the change of land use, among others, as the experts point out.</a:t>
            </a:r>
          </a:p>
          <a:p>
            <a:endParaRPr lang="cs-CZ" dirty="0"/>
          </a:p>
        </p:txBody>
      </p:sp>
    </p:spTree>
    <p:extLst>
      <p:ext uri="{BB962C8B-B14F-4D97-AF65-F5344CB8AC3E}">
        <p14:creationId xmlns:p14="http://schemas.microsoft.com/office/powerpoint/2010/main" val="1548077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5EC784-1AD5-4206-8FE4-B7C895568D0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0BCAAAC-2D6A-407D-BAD0-76DEE9A7967B}"/>
              </a:ext>
            </a:extLst>
          </p:cNvPr>
          <p:cNvSpPr>
            <a:spLocks noGrp="1"/>
          </p:cNvSpPr>
          <p:nvPr>
            <p:ph idx="1"/>
          </p:nvPr>
        </p:nvSpPr>
        <p:spPr/>
        <p:txBody>
          <a:bodyPr>
            <a:normAutofit fontScale="85000" lnSpcReduction="10000"/>
          </a:bodyPr>
          <a:lstStyle/>
          <a:p>
            <a:r>
              <a:rPr lang="en-US" dirty="0"/>
              <a:t>Indeed, the non-wood forest products are a central element of sustainable development and sustainable forest management. They contribute to the United Nations Sustainable Development Goals (SDGs)</a:t>
            </a:r>
            <a:r>
              <a:rPr lang="cs-CZ" dirty="0"/>
              <a:t> </a:t>
            </a:r>
            <a:r>
              <a:rPr lang="en-US" dirty="0"/>
              <a:t>in the social and cultural, environmental, and economic dimensions; and notably to rural development, nature conservation, human well-being, </a:t>
            </a:r>
            <a:endParaRPr lang="cs-CZ" dirty="0"/>
          </a:p>
          <a:p>
            <a:r>
              <a:rPr lang="en-US" dirty="0"/>
              <a:t>The legally declared international trade of NWFPs is in the range of €8.7 billion per year, and in this respect, Europe is a key player. The European Union (EU) accounts for almost half of the imports (€4.2 billion) and 40% of exports (€3.4 billion), though domestic productions are not reflected in these international trade statistics</a:t>
            </a:r>
            <a:r>
              <a:rPr lang="cs-CZ" dirty="0"/>
              <a:t>.</a:t>
            </a:r>
            <a:endParaRPr lang="en-US" dirty="0"/>
          </a:p>
          <a:p>
            <a:endParaRPr lang="cs-CZ" dirty="0"/>
          </a:p>
        </p:txBody>
      </p:sp>
    </p:spTree>
    <p:extLst>
      <p:ext uri="{BB962C8B-B14F-4D97-AF65-F5344CB8AC3E}">
        <p14:creationId xmlns:p14="http://schemas.microsoft.com/office/powerpoint/2010/main" val="6148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80C480-EA36-4C86-83CE-A13B777ABBA8}"/>
              </a:ext>
            </a:extLst>
          </p:cNvPr>
          <p:cNvSpPr>
            <a:spLocks noGrp="1"/>
          </p:cNvSpPr>
          <p:nvPr>
            <p:ph type="title"/>
          </p:nvPr>
        </p:nvSpPr>
        <p:spPr/>
        <p:txBody>
          <a:bodyPr/>
          <a:lstStyle/>
          <a:p>
            <a:r>
              <a:rPr lang="cs-CZ" dirty="0"/>
              <a:t>Non-</a:t>
            </a:r>
            <a:r>
              <a:rPr lang="cs-CZ" dirty="0" err="1"/>
              <a:t>timber</a:t>
            </a:r>
            <a:r>
              <a:rPr lang="cs-CZ" dirty="0"/>
              <a:t> </a:t>
            </a:r>
            <a:r>
              <a:rPr lang="cs-CZ" dirty="0" err="1"/>
              <a:t>forest</a:t>
            </a:r>
            <a:r>
              <a:rPr lang="cs-CZ" dirty="0"/>
              <a:t> </a:t>
            </a:r>
            <a:r>
              <a:rPr lang="cs-CZ" dirty="0" err="1"/>
              <a:t>products</a:t>
            </a:r>
            <a:endParaRPr lang="cs-CZ" dirty="0"/>
          </a:p>
        </p:txBody>
      </p:sp>
      <p:sp>
        <p:nvSpPr>
          <p:cNvPr id="3" name="Zástupný symbol pro obsah 2">
            <a:extLst>
              <a:ext uri="{FF2B5EF4-FFF2-40B4-BE49-F238E27FC236}">
                <a16:creationId xmlns:a16="http://schemas.microsoft.com/office/drawing/2014/main" id="{D3B11657-FB99-4E46-9251-3A296FC1B1E7}"/>
              </a:ext>
            </a:extLst>
          </p:cNvPr>
          <p:cNvSpPr>
            <a:spLocks noGrp="1"/>
          </p:cNvSpPr>
          <p:nvPr>
            <p:ph idx="1"/>
          </p:nvPr>
        </p:nvSpPr>
        <p:spPr/>
        <p:txBody>
          <a:bodyPr>
            <a:normAutofit fontScale="70000" lnSpcReduction="20000"/>
          </a:bodyPr>
          <a:lstStyle/>
          <a:p>
            <a:r>
              <a:rPr lang="en-US" dirty="0"/>
              <a:t>The United Kingdom's Forestry Commission defines NTFPs as "</a:t>
            </a:r>
            <a:r>
              <a:rPr lang="en-US" i="1" dirty="0"/>
              <a:t>any biological resources found in woodlands except timber</a:t>
            </a:r>
            <a:r>
              <a:rPr lang="en-US" dirty="0"/>
              <a:t>„</a:t>
            </a:r>
            <a:endParaRPr lang="cs-CZ" dirty="0"/>
          </a:p>
          <a:p>
            <a:r>
              <a:rPr lang="en-US" dirty="0"/>
              <a:t>"</a:t>
            </a:r>
            <a:r>
              <a:rPr lang="en-US" i="1" dirty="0"/>
              <a:t>materials supplied by woodlands - except the conventional harvest of timber</a:t>
            </a:r>
            <a:r>
              <a:rPr lang="en-US" dirty="0"/>
              <a:t>"</a:t>
            </a:r>
            <a:endParaRPr lang="cs-CZ" baseline="30000" dirty="0"/>
          </a:p>
          <a:p>
            <a:r>
              <a:rPr lang="en-US" dirty="0"/>
              <a:t> include wild and managed game, fish, and insects</a:t>
            </a:r>
            <a:endParaRPr lang="cs-CZ" dirty="0"/>
          </a:p>
          <a:p>
            <a:r>
              <a:rPr lang="en-US" dirty="0"/>
              <a:t>NTFPs are commonly grouped into categories such as floral greens, </a:t>
            </a:r>
            <a:r>
              <a:rPr lang="en-US" dirty="0" err="1"/>
              <a:t>decoratives</a:t>
            </a:r>
            <a:r>
              <a:rPr lang="en-US" dirty="0"/>
              <a:t>, medicinal plants, foods, flavors and fragrances, fibers, and saps and resin</a:t>
            </a:r>
            <a:r>
              <a:rPr lang="cs-CZ" dirty="0"/>
              <a:t>s</a:t>
            </a:r>
          </a:p>
          <a:p>
            <a:r>
              <a:rPr lang="en-US" dirty="0"/>
              <a:t>Non-Timber Forest Products (NTFPs) are defined as "</a:t>
            </a:r>
            <a:r>
              <a:rPr lang="en-US" i="1" dirty="0"/>
              <a:t>all biological materials, other than timber, which are extracted from forests for human use</a:t>
            </a:r>
            <a:r>
              <a:rPr lang="en-US" dirty="0"/>
              <a:t>."</a:t>
            </a:r>
            <a:endParaRPr lang="cs-CZ" dirty="0"/>
          </a:p>
          <a:p>
            <a:r>
              <a:rPr lang="en-US" dirty="0"/>
              <a:t>Non-</a:t>
            </a:r>
            <a:r>
              <a:rPr lang="cs-CZ" dirty="0"/>
              <a:t>W</a:t>
            </a:r>
            <a:r>
              <a:rPr lang="en-US" dirty="0" err="1"/>
              <a:t>ood</a:t>
            </a:r>
            <a:r>
              <a:rPr lang="en-US" dirty="0"/>
              <a:t> forest products (NWFPs)</a:t>
            </a:r>
            <a:r>
              <a:rPr lang="cs-CZ" baseline="30000" dirty="0"/>
              <a:t> </a:t>
            </a:r>
            <a:r>
              <a:rPr lang="en-US" dirty="0"/>
              <a:t>are a subset of NTFP; they exclude </a:t>
            </a:r>
            <a:r>
              <a:rPr lang="en-US" dirty="0" err="1"/>
              <a:t>woodfuel</a:t>
            </a:r>
            <a:r>
              <a:rPr lang="en-US" dirty="0"/>
              <a:t> and wood charcoal</a:t>
            </a:r>
            <a:endParaRPr lang="cs-CZ" dirty="0"/>
          </a:p>
          <a:p>
            <a:r>
              <a:rPr lang="en-US" dirty="0"/>
              <a:t>Both NWFP and NTFP include wild foods</a:t>
            </a:r>
            <a:endParaRPr lang="cs-CZ" dirty="0"/>
          </a:p>
        </p:txBody>
      </p:sp>
      <p:pic>
        <p:nvPicPr>
          <p:cNvPr id="4" name="Obrázek 3">
            <a:extLst>
              <a:ext uri="{FF2B5EF4-FFF2-40B4-BE49-F238E27FC236}">
                <a16:creationId xmlns:a16="http://schemas.microsoft.com/office/drawing/2014/main" id="{74320D8B-68A8-4D6A-AFB5-491467F47068}"/>
              </a:ext>
            </a:extLst>
          </p:cNvPr>
          <p:cNvPicPr>
            <a:picLocks noChangeAspect="1"/>
          </p:cNvPicPr>
          <p:nvPr/>
        </p:nvPicPr>
        <p:blipFill>
          <a:blip r:embed="rId3"/>
          <a:stretch>
            <a:fillRect/>
          </a:stretch>
        </p:blipFill>
        <p:spPr>
          <a:xfrm>
            <a:off x="5039609" y="130797"/>
            <a:ext cx="2857500" cy="1600200"/>
          </a:xfrm>
          <a:prstGeom prst="rect">
            <a:avLst/>
          </a:prstGeom>
        </p:spPr>
      </p:pic>
    </p:spTree>
    <p:extLst>
      <p:ext uri="{BB962C8B-B14F-4D97-AF65-F5344CB8AC3E}">
        <p14:creationId xmlns:p14="http://schemas.microsoft.com/office/powerpoint/2010/main" val="1804840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91CC3D-D96C-4EE6-BECB-7CF85BECA49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4F47365-D9A0-4564-B9EB-F5BA5074530C}"/>
              </a:ext>
            </a:extLst>
          </p:cNvPr>
          <p:cNvSpPr>
            <a:spLocks noGrp="1"/>
          </p:cNvSpPr>
          <p:nvPr>
            <p:ph idx="1"/>
          </p:nvPr>
        </p:nvSpPr>
        <p:spPr/>
        <p:txBody>
          <a:bodyPr>
            <a:normAutofit/>
          </a:bodyPr>
          <a:lstStyle/>
          <a:p>
            <a:r>
              <a:rPr lang="en-US" dirty="0"/>
              <a:t>naturally </a:t>
            </a:r>
            <a:r>
              <a:rPr lang="cs-CZ" dirty="0"/>
              <a:t>Agroforestry </a:t>
            </a:r>
            <a:r>
              <a:rPr lang="cs-CZ" dirty="0" err="1"/>
              <a:t>system</a:t>
            </a:r>
            <a:r>
              <a:rPr lang="en-US" dirty="0"/>
              <a:t> fulfill</a:t>
            </a:r>
            <a:r>
              <a:rPr lang="cs-CZ" dirty="0"/>
              <a:t>s</a:t>
            </a:r>
            <a:r>
              <a:rPr lang="en-US" dirty="0"/>
              <a:t> management based on the principles of sustainable development</a:t>
            </a:r>
            <a:endParaRPr lang="cs-CZ" dirty="0"/>
          </a:p>
          <a:p>
            <a:r>
              <a:rPr lang="en-US" dirty="0"/>
              <a:t>contribute positively to mitigating the negative effects of global climate change while improving the quality and variety of our landscape</a:t>
            </a:r>
            <a:endParaRPr lang="cs-CZ" dirty="0"/>
          </a:p>
          <a:p>
            <a:r>
              <a:rPr lang="en-US" dirty="0"/>
              <a:t>supported by FAO (The Food and Agriculture Organization) and FOREST EUROPE is proof that ALS is a global and European issue.</a:t>
            </a:r>
            <a:endParaRPr lang="cs-CZ" dirty="0"/>
          </a:p>
        </p:txBody>
      </p:sp>
    </p:spTree>
    <p:extLst>
      <p:ext uri="{BB962C8B-B14F-4D97-AF65-F5344CB8AC3E}">
        <p14:creationId xmlns:p14="http://schemas.microsoft.com/office/powerpoint/2010/main" val="1061405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808623-98FB-4109-9EC4-4B67370B8A26}"/>
              </a:ext>
            </a:extLst>
          </p:cNvPr>
          <p:cNvSpPr>
            <a:spLocks noGrp="1"/>
          </p:cNvSpPr>
          <p:nvPr>
            <p:ph type="title"/>
          </p:nvPr>
        </p:nvSpPr>
        <p:spPr/>
        <p:txBody>
          <a:bodyPr>
            <a:normAutofit/>
          </a:bodyPr>
          <a:lstStyle/>
          <a:p>
            <a:r>
              <a:rPr lang="en-US" dirty="0"/>
              <a:t>Non-</a:t>
            </a:r>
            <a:r>
              <a:rPr lang="cs-CZ" dirty="0" err="1"/>
              <a:t>wood</a:t>
            </a:r>
            <a:r>
              <a:rPr lang="en-US" dirty="0"/>
              <a:t> forest products </a:t>
            </a:r>
            <a:r>
              <a:rPr lang="cs-CZ" dirty="0" err="1"/>
              <a:t>definition</a:t>
            </a:r>
            <a:endParaRPr lang="cs-CZ" dirty="0"/>
          </a:p>
        </p:txBody>
      </p:sp>
      <p:sp>
        <p:nvSpPr>
          <p:cNvPr id="3" name="Zástupný symbol pro obsah 2">
            <a:extLst>
              <a:ext uri="{FF2B5EF4-FFF2-40B4-BE49-F238E27FC236}">
                <a16:creationId xmlns:a16="http://schemas.microsoft.com/office/drawing/2014/main" id="{3A0C981E-E1BE-41E2-948F-9F23B02287A7}"/>
              </a:ext>
            </a:extLst>
          </p:cNvPr>
          <p:cNvSpPr>
            <a:spLocks noGrp="1"/>
          </p:cNvSpPr>
          <p:nvPr>
            <p:ph idx="1"/>
          </p:nvPr>
        </p:nvSpPr>
        <p:spPr/>
        <p:txBody>
          <a:bodyPr>
            <a:normAutofit fontScale="85000" lnSpcReduction="20000"/>
          </a:bodyPr>
          <a:lstStyle/>
          <a:p>
            <a:r>
              <a:rPr lang="en-US" dirty="0"/>
              <a:t>In 1999, FAO defined NWFPs as “</a:t>
            </a:r>
            <a:r>
              <a:rPr lang="en-US" i="1" dirty="0"/>
              <a:t>goods of biological origin other than wood derived from forests and other wooded land and trees outside forests</a:t>
            </a:r>
            <a:r>
              <a:rPr lang="en-US" dirty="0"/>
              <a:t>”(</a:t>
            </a:r>
            <a:r>
              <a:rPr lang="en-US" dirty="0" err="1"/>
              <a:t>Unasylva</a:t>
            </a:r>
            <a:r>
              <a:rPr lang="en-US" dirty="0"/>
              <a:t>, 1999).</a:t>
            </a:r>
          </a:p>
          <a:p>
            <a:r>
              <a:rPr lang="en-US" dirty="0"/>
              <a:t>FAO’s Forest Resource Assessment (2015) defines NWFPs as “</a:t>
            </a:r>
            <a:r>
              <a:rPr lang="en-US" i="1" dirty="0"/>
              <a:t>Goods derived from forests that are tangible and physical objects of biological origin other than wood</a:t>
            </a:r>
            <a:r>
              <a:rPr lang="en-US" dirty="0"/>
              <a:t>” to increase consistency in country reporting.</a:t>
            </a:r>
            <a:endParaRPr lang="cs-CZ" dirty="0"/>
          </a:p>
          <a:p>
            <a:r>
              <a:rPr lang="en-US" dirty="0"/>
              <a:t>“wild and semi-wild non-wood forest species and products there</a:t>
            </a:r>
            <a:r>
              <a:rPr lang="cs-CZ" dirty="0"/>
              <a:t> </a:t>
            </a:r>
            <a:r>
              <a:rPr lang="en-US" dirty="0"/>
              <a:t>of, as well as products in the early stage of domestication […] and with reference to specific services related to NWFPs […]” (</a:t>
            </a:r>
            <a:r>
              <a:rPr lang="en-US" dirty="0" err="1"/>
              <a:t>Wolfslehner</a:t>
            </a:r>
            <a:r>
              <a:rPr lang="en-US" dirty="0"/>
              <a:t> et al., 2019</a:t>
            </a:r>
          </a:p>
          <a:p>
            <a:endParaRPr lang="en-US" dirty="0"/>
          </a:p>
        </p:txBody>
      </p:sp>
    </p:spTree>
    <p:extLst>
      <p:ext uri="{BB962C8B-B14F-4D97-AF65-F5344CB8AC3E}">
        <p14:creationId xmlns:p14="http://schemas.microsoft.com/office/powerpoint/2010/main" val="181011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02A7ED-5658-48A6-B557-98FEF399584F}"/>
              </a:ext>
            </a:extLst>
          </p:cNvPr>
          <p:cNvSpPr>
            <a:spLocks noGrp="1"/>
          </p:cNvSpPr>
          <p:nvPr>
            <p:ph type="title"/>
          </p:nvPr>
        </p:nvSpPr>
        <p:spPr/>
        <p:txBody>
          <a:bodyPr/>
          <a:lstStyle/>
          <a:p>
            <a:r>
              <a:rPr lang="cs-CZ" dirty="0"/>
              <a:t>Non-</a:t>
            </a:r>
            <a:r>
              <a:rPr lang="cs-CZ" dirty="0" err="1"/>
              <a:t>wood</a:t>
            </a:r>
            <a:r>
              <a:rPr lang="en-US" dirty="0"/>
              <a:t> forest products </a:t>
            </a:r>
            <a:r>
              <a:rPr lang="cs-CZ" dirty="0" err="1"/>
              <a:t>definition</a:t>
            </a:r>
            <a:endParaRPr lang="cs-CZ" dirty="0"/>
          </a:p>
        </p:txBody>
      </p:sp>
      <p:sp>
        <p:nvSpPr>
          <p:cNvPr id="3" name="Zástupný symbol pro obsah 2">
            <a:extLst>
              <a:ext uri="{FF2B5EF4-FFF2-40B4-BE49-F238E27FC236}">
                <a16:creationId xmlns:a16="http://schemas.microsoft.com/office/drawing/2014/main" id="{DDBAB873-8DEA-4500-AF17-92CFA0DAE53E}"/>
              </a:ext>
            </a:extLst>
          </p:cNvPr>
          <p:cNvSpPr>
            <a:spLocks noGrp="1"/>
          </p:cNvSpPr>
          <p:nvPr>
            <p:ph idx="1"/>
          </p:nvPr>
        </p:nvSpPr>
        <p:spPr/>
        <p:txBody>
          <a:bodyPr/>
          <a:lstStyle/>
          <a:p>
            <a:r>
              <a:rPr lang="en-US" dirty="0"/>
              <a:t>Examples of NWFPs include products used as </a:t>
            </a:r>
            <a:endParaRPr lang="cs-CZ" dirty="0"/>
          </a:p>
          <a:p>
            <a:pPr lvl="1"/>
            <a:r>
              <a:rPr lang="en-US" dirty="0"/>
              <a:t>food and food additives (edible nuts, mushrooms, fruits, herbs, spices and condiments, aromatic plants, game), </a:t>
            </a:r>
            <a:endParaRPr lang="cs-CZ" dirty="0"/>
          </a:p>
          <a:p>
            <a:pPr lvl="1"/>
            <a:r>
              <a:rPr lang="en-US" dirty="0"/>
              <a:t>resins, gums, and plant and animal products used for medicinal, cosmetic or cultural purposes</a:t>
            </a:r>
            <a:endParaRPr lang="cs-CZ" dirty="0"/>
          </a:p>
          <a:p>
            <a:pPr marL="457200" lvl="1" indent="0">
              <a:buNone/>
            </a:pPr>
            <a:endParaRPr lang="cs-CZ" dirty="0"/>
          </a:p>
          <a:p>
            <a:endParaRPr lang="cs-CZ" dirty="0"/>
          </a:p>
        </p:txBody>
      </p:sp>
      <p:pic>
        <p:nvPicPr>
          <p:cNvPr id="4" name="Obrázek 3">
            <a:extLst>
              <a:ext uri="{FF2B5EF4-FFF2-40B4-BE49-F238E27FC236}">
                <a16:creationId xmlns:a16="http://schemas.microsoft.com/office/drawing/2014/main" id="{35FF3347-679C-4F74-B96F-71C41E830129}"/>
              </a:ext>
            </a:extLst>
          </p:cNvPr>
          <p:cNvPicPr>
            <a:picLocks noChangeAspect="1"/>
          </p:cNvPicPr>
          <p:nvPr/>
        </p:nvPicPr>
        <p:blipFill>
          <a:blip r:embed="rId2"/>
          <a:stretch>
            <a:fillRect/>
          </a:stretch>
        </p:blipFill>
        <p:spPr>
          <a:xfrm>
            <a:off x="4157662" y="154658"/>
            <a:ext cx="2962275" cy="1543050"/>
          </a:xfrm>
          <a:prstGeom prst="rect">
            <a:avLst/>
          </a:prstGeom>
        </p:spPr>
      </p:pic>
      <p:pic>
        <p:nvPicPr>
          <p:cNvPr id="5" name="Obrázek 4">
            <a:extLst>
              <a:ext uri="{FF2B5EF4-FFF2-40B4-BE49-F238E27FC236}">
                <a16:creationId xmlns:a16="http://schemas.microsoft.com/office/drawing/2014/main" id="{CECCCB90-203F-4EA5-96FB-F6914F72D816}"/>
              </a:ext>
            </a:extLst>
          </p:cNvPr>
          <p:cNvPicPr>
            <a:picLocks noChangeAspect="1"/>
          </p:cNvPicPr>
          <p:nvPr/>
        </p:nvPicPr>
        <p:blipFill>
          <a:blip r:embed="rId3"/>
          <a:stretch>
            <a:fillRect/>
          </a:stretch>
        </p:blipFill>
        <p:spPr>
          <a:xfrm>
            <a:off x="665572" y="4801420"/>
            <a:ext cx="2857500" cy="1600200"/>
          </a:xfrm>
          <a:prstGeom prst="rect">
            <a:avLst/>
          </a:prstGeom>
        </p:spPr>
      </p:pic>
    </p:spTree>
    <p:extLst>
      <p:ext uri="{BB962C8B-B14F-4D97-AF65-F5344CB8AC3E}">
        <p14:creationId xmlns:p14="http://schemas.microsoft.com/office/powerpoint/2010/main" val="2393405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61644-D9B6-4656-87C4-42096F23F1FE}"/>
              </a:ext>
            </a:extLst>
          </p:cNvPr>
          <p:cNvSpPr>
            <a:spLocks noGrp="1"/>
          </p:cNvSpPr>
          <p:nvPr>
            <p:ph type="title"/>
          </p:nvPr>
        </p:nvSpPr>
        <p:spPr/>
        <p:txBody>
          <a:bodyPr/>
          <a:lstStyle/>
          <a:p>
            <a:r>
              <a:rPr lang="cs-CZ" dirty="0" err="1"/>
              <a:t>Examples</a:t>
            </a:r>
            <a:endParaRPr lang="cs-CZ" dirty="0"/>
          </a:p>
        </p:txBody>
      </p:sp>
      <p:sp>
        <p:nvSpPr>
          <p:cNvPr id="3" name="Zástupný symbol pro obsah 2">
            <a:extLst>
              <a:ext uri="{FF2B5EF4-FFF2-40B4-BE49-F238E27FC236}">
                <a16:creationId xmlns:a16="http://schemas.microsoft.com/office/drawing/2014/main" id="{5010073A-0F1B-43D3-82C4-D46038FE0867}"/>
              </a:ext>
            </a:extLst>
          </p:cNvPr>
          <p:cNvSpPr>
            <a:spLocks noGrp="1"/>
          </p:cNvSpPr>
          <p:nvPr>
            <p:ph idx="1"/>
          </p:nvPr>
        </p:nvSpPr>
        <p:spPr>
          <a:xfrm>
            <a:off x="838200" y="2719137"/>
            <a:ext cx="3411071" cy="3457826"/>
          </a:xfrm>
        </p:spPr>
        <p:txBody>
          <a:bodyPr>
            <a:normAutofit fontScale="85000" lnSpcReduction="20000"/>
          </a:bodyPr>
          <a:lstStyle/>
          <a:p>
            <a:r>
              <a:rPr lang="cs-CZ" dirty="0" err="1"/>
              <a:t>Mushrooms</a:t>
            </a:r>
            <a:r>
              <a:rPr lang="cs-CZ" dirty="0"/>
              <a:t> and </a:t>
            </a:r>
            <a:r>
              <a:rPr lang="cs-CZ" dirty="0" err="1"/>
              <a:t>truffles</a:t>
            </a:r>
            <a:endParaRPr lang="cs-CZ" dirty="0"/>
          </a:p>
          <a:p>
            <a:r>
              <a:rPr lang="cs-CZ" dirty="0"/>
              <a:t>Forest </a:t>
            </a:r>
            <a:r>
              <a:rPr lang="cs-CZ" dirty="0" err="1"/>
              <a:t>berries</a:t>
            </a:r>
            <a:endParaRPr lang="cs-CZ" dirty="0"/>
          </a:p>
          <a:p>
            <a:r>
              <a:rPr lang="cs-CZ" dirty="0" err="1"/>
              <a:t>Wild</a:t>
            </a:r>
            <a:r>
              <a:rPr lang="cs-CZ" dirty="0"/>
              <a:t> </a:t>
            </a:r>
            <a:r>
              <a:rPr lang="cs-CZ" dirty="0" err="1"/>
              <a:t>edible</a:t>
            </a:r>
            <a:r>
              <a:rPr lang="cs-CZ" dirty="0"/>
              <a:t> </a:t>
            </a:r>
            <a:r>
              <a:rPr lang="cs-CZ" dirty="0" err="1"/>
              <a:t>nuts</a:t>
            </a:r>
            <a:endParaRPr lang="cs-CZ" dirty="0"/>
          </a:p>
          <a:p>
            <a:r>
              <a:rPr lang="cs-CZ" dirty="0" err="1"/>
              <a:t>Bamboo</a:t>
            </a:r>
            <a:r>
              <a:rPr lang="cs-CZ" dirty="0"/>
              <a:t> </a:t>
            </a:r>
            <a:r>
              <a:rPr lang="cs-CZ" dirty="0" err="1"/>
              <a:t>shoots</a:t>
            </a:r>
            <a:endParaRPr lang="cs-CZ" dirty="0"/>
          </a:p>
          <a:p>
            <a:r>
              <a:rPr lang="cs-CZ" dirty="0" err="1"/>
              <a:t>Maple</a:t>
            </a:r>
            <a:r>
              <a:rPr lang="cs-CZ" dirty="0"/>
              <a:t> </a:t>
            </a:r>
            <a:r>
              <a:rPr lang="cs-CZ" dirty="0" err="1"/>
              <a:t>sugar</a:t>
            </a:r>
            <a:r>
              <a:rPr lang="cs-CZ" dirty="0"/>
              <a:t> and </a:t>
            </a:r>
            <a:r>
              <a:rPr lang="cs-CZ" dirty="0" err="1"/>
              <a:t>syrup</a:t>
            </a:r>
            <a:endParaRPr lang="cs-CZ" dirty="0"/>
          </a:p>
          <a:p>
            <a:r>
              <a:rPr lang="cs-CZ" dirty="0"/>
              <a:t>Bark.</a:t>
            </a:r>
          </a:p>
          <a:p>
            <a:pPr lvl="1"/>
            <a:r>
              <a:rPr lang="en-US" dirty="0"/>
              <a:t>Bark used in perfumery or pharmaceuticals</a:t>
            </a:r>
            <a:endParaRPr lang="cs-CZ" dirty="0"/>
          </a:p>
          <a:p>
            <a:pPr lvl="1"/>
            <a:r>
              <a:rPr lang="en-US" dirty="0"/>
              <a:t>Bark used for plaiting, dyeing and tanning</a:t>
            </a:r>
            <a:endParaRPr lang="cs-CZ" dirty="0"/>
          </a:p>
          <a:p>
            <a:endParaRPr lang="cs-CZ" dirty="0"/>
          </a:p>
        </p:txBody>
      </p:sp>
      <p:sp>
        <p:nvSpPr>
          <p:cNvPr id="4" name="TextovéPole 3">
            <a:extLst>
              <a:ext uri="{FF2B5EF4-FFF2-40B4-BE49-F238E27FC236}">
                <a16:creationId xmlns:a16="http://schemas.microsoft.com/office/drawing/2014/main" id="{AECB8C83-494B-4F42-B35E-9EEF5C5F2BBA}"/>
              </a:ext>
            </a:extLst>
          </p:cNvPr>
          <p:cNvSpPr txBox="1"/>
          <p:nvPr/>
        </p:nvSpPr>
        <p:spPr>
          <a:xfrm>
            <a:off x="5255111" y="2662518"/>
            <a:ext cx="3652221" cy="3323987"/>
          </a:xfrm>
          <a:prstGeom prst="rect">
            <a:avLst/>
          </a:prstGeom>
          <a:noFill/>
        </p:spPr>
        <p:txBody>
          <a:bodyPr wrap="square" rtlCol="0">
            <a:spAutoFit/>
          </a:bodyPr>
          <a:lstStyle/>
          <a:p>
            <a:r>
              <a:rPr lang="cs-CZ" sz="2400" dirty="0" err="1">
                <a:solidFill>
                  <a:srgbClr val="69B42D"/>
                </a:solidFill>
              </a:rPr>
              <a:t>Latexes</a:t>
            </a:r>
            <a:endParaRPr lang="cs-CZ" sz="2400" dirty="0">
              <a:solidFill>
                <a:srgbClr val="69B42D"/>
              </a:solidFill>
            </a:endParaRPr>
          </a:p>
          <a:p>
            <a:r>
              <a:rPr lang="cs-CZ" sz="2400" dirty="0" err="1">
                <a:solidFill>
                  <a:srgbClr val="69B42D"/>
                </a:solidFill>
              </a:rPr>
              <a:t>Gums</a:t>
            </a:r>
            <a:r>
              <a:rPr lang="cs-CZ" sz="2400" dirty="0">
                <a:solidFill>
                  <a:srgbClr val="69B42D"/>
                </a:solidFill>
              </a:rPr>
              <a:t> and </a:t>
            </a:r>
            <a:r>
              <a:rPr lang="cs-CZ" sz="2400" dirty="0" err="1">
                <a:solidFill>
                  <a:srgbClr val="69B42D"/>
                </a:solidFill>
              </a:rPr>
              <a:t>resins</a:t>
            </a:r>
            <a:endParaRPr lang="cs-CZ" sz="2400" dirty="0">
              <a:solidFill>
                <a:srgbClr val="69B42D"/>
              </a:solidFill>
            </a:endParaRPr>
          </a:p>
          <a:p>
            <a:r>
              <a:rPr lang="cs-CZ" sz="2400" dirty="0" err="1">
                <a:solidFill>
                  <a:srgbClr val="69B42D"/>
                </a:solidFill>
              </a:rPr>
              <a:t>Bamboo</a:t>
            </a:r>
            <a:r>
              <a:rPr lang="cs-CZ" sz="2400" dirty="0">
                <a:solidFill>
                  <a:srgbClr val="69B42D"/>
                </a:solidFill>
              </a:rPr>
              <a:t> and </a:t>
            </a:r>
            <a:r>
              <a:rPr lang="cs-CZ" sz="2400" dirty="0" err="1">
                <a:solidFill>
                  <a:srgbClr val="69B42D"/>
                </a:solidFill>
              </a:rPr>
              <a:t>rattan</a:t>
            </a:r>
            <a:endParaRPr lang="cs-CZ" sz="2400" dirty="0">
              <a:solidFill>
                <a:srgbClr val="69B42D"/>
              </a:solidFill>
            </a:endParaRPr>
          </a:p>
          <a:p>
            <a:r>
              <a:rPr lang="cs-CZ" sz="2400" dirty="0" err="1">
                <a:solidFill>
                  <a:srgbClr val="69B42D"/>
                </a:solidFill>
              </a:rPr>
              <a:t>Cork</a:t>
            </a:r>
            <a:endParaRPr lang="cs-CZ" sz="2400" dirty="0">
              <a:solidFill>
                <a:srgbClr val="69B42D"/>
              </a:solidFill>
            </a:endParaRPr>
          </a:p>
          <a:p>
            <a:r>
              <a:rPr lang="cs-CZ" sz="2400" dirty="0" err="1">
                <a:solidFill>
                  <a:srgbClr val="69B42D"/>
                </a:solidFill>
              </a:rPr>
              <a:t>Hides</a:t>
            </a:r>
            <a:r>
              <a:rPr lang="cs-CZ" sz="2400" dirty="0">
                <a:solidFill>
                  <a:srgbClr val="69B42D"/>
                </a:solidFill>
              </a:rPr>
              <a:t>, </a:t>
            </a:r>
            <a:r>
              <a:rPr lang="cs-CZ" sz="2400" dirty="0" err="1">
                <a:solidFill>
                  <a:srgbClr val="69B42D"/>
                </a:solidFill>
              </a:rPr>
              <a:t>skins</a:t>
            </a:r>
            <a:r>
              <a:rPr lang="cs-CZ" sz="2400" dirty="0">
                <a:solidFill>
                  <a:srgbClr val="69B42D"/>
                </a:solidFill>
              </a:rPr>
              <a:t> and </a:t>
            </a:r>
            <a:r>
              <a:rPr lang="cs-CZ" sz="2400" dirty="0" err="1">
                <a:solidFill>
                  <a:srgbClr val="69B42D"/>
                </a:solidFill>
              </a:rPr>
              <a:t>trophies</a:t>
            </a:r>
            <a:endParaRPr lang="cs-CZ" sz="2400" dirty="0">
              <a:solidFill>
                <a:srgbClr val="69B42D"/>
              </a:solidFill>
            </a:endParaRPr>
          </a:p>
          <a:p>
            <a:r>
              <a:rPr lang="cs-CZ" sz="2400" dirty="0" err="1">
                <a:solidFill>
                  <a:srgbClr val="69B42D"/>
                </a:solidFill>
              </a:rPr>
              <a:t>Edible</a:t>
            </a:r>
            <a:r>
              <a:rPr lang="cs-CZ" sz="2400" dirty="0">
                <a:solidFill>
                  <a:srgbClr val="69B42D"/>
                </a:solidFill>
              </a:rPr>
              <a:t> </a:t>
            </a:r>
            <a:r>
              <a:rPr lang="cs-CZ" sz="2400" dirty="0" err="1">
                <a:solidFill>
                  <a:srgbClr val="69B42D"/>
                </a:solidFill>
              </a:rPr>
              <a:t>insects</a:t>
            </a:r>
            <a:endParaRPr lang="cs-CZ" sz="2400" dirty="0">
              <a:solidFill>
                <a:srgbClr val="69B42D"/>
              </a:solidFill>
            </a:endParaRPr>
          </a:p>
          <a:p>
            <a:r>
              <a:rPr lang="cs-CZ" sz="2400" dirty="0" err="1">
                <a:solidFill>
                  <a:srgbClr val="69B42D"/>
                </a:solidFill>
              </a:rPr>
              <a:t>Wild</a:t>
            </a:r>
            <a:r>
              <a:rPr lang="cs-CZ" sz="2400" dirty="0">
                <a:solidFill>
                  <a:srgbClr val="69B42D"/>
                </a:solidFill>
              </a:rPr>
              <a:t> </a:t>
            </a:r>
            <a:r>
              <a:rPr lang="cs-CZ" sz="2400" dirty="0" err="1">
                <a:solidFill>
                  <a:srgbClr val="69B42D"/>
                </a:solidFill>
              </a:rPr>
              <a:t>meat</a:t>
            </a:r>
            <a:endParaRPr lang="cs-CZ" sz="2400" dirty="0">
              <a:solidFill>
                <a:srgbClr val="69B42D"/>
              </a:solidFill>
            </a:endParaRPr>
          </a:p>
          <a:p>
            <a:r>
              <a:rPr lang="cs-CZ" sz="2400" dirty="0" err="1">
                <a:solidFill>
                  <a:srgbClr val="69B42D"/>
                </a:solidFill>
              </a:rPr>
              <a:t>Other</a:t>
            </a:r>
            <a:r>
              <a:rPr lang="cs-CZ" sz="2400" dirty="0">
                <a:solidFill>
                  <a:srgbClr val="69B42D"/>
                </a:solidFill>
              </a:rPr>
              <a:t> </a:t>
            </a:r>
            <a:r>
              <a:rPr lang="cs-CZ" sz="2400" dirty="0" err="1">
                <a:solidFill>
                  <a:srgbClr val="69B42D"/>
                </a:solidFill>
              </a:rPr>
              <a:t>NWFPs</a:t>
            </a:r>
            <a:endParaRPr lang="cs-CZ" sz="2400" dirty="0">
              <a:solidFill>
                <a:srgbClr val="69B42D"/>
              </a:solidFill>
            </a:endParaRPr>
          </a:p>
          <a:p>
            <a:endParaRPr lang="cs-CZ" dirty="0"/>
          </a:p>
        </p:txBody>
      </p:sp>
    </p:spTree>
    <p:extLst>
      <p:ext uri="{BB962C8B-B14F-4D97-AF65-F5344CB8AC3E}">
        <p14:creationId xmlns:p14="http://schemas.microsoft.com/office/powerpoint/2010/main" val="298065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3CCC31-BC99-42F5-B4E4-5A2A3D455A98}"/>
              </a:ext>
            </a:extLst>
          </p:cNvPr>
          <p:cNvSpPr>
            <a:spLocks noGrp="1"/>
          </p:cNvSpPr>
          <p:nvPr>
            <p:ph type="title"/>
          </p:nvPr>
        </p:nvSpPr>
        <p:spPr/>
        <p:txBody>
          <a:bodyPr/>
          <a:lstStyle/>
          <a:p>
            <a:r>
              <a:rPr lang="cs-CZ" dirty="0" err="1"/>
              <a:t>Why</a:t>
            </a:r>
            <a:r>
              <a:rPr lang="cs-CZ" dirty="0"/>
              <a:t> to </a:t>
            </a:r>
            <a:r>
              <a:rPr lang="cs-CZ" dirty="0" err="1"/>
              <a:t>consider</a:t>
            </a:r>
            <a:r>
              <a:rPr lang="cs-CZ" dirty="0"/>
              <a:t> NWFP</a:t>
            </a:r>
          </a:p>
        </p:txBody>
      </p:sp>
      <p:sp>
        <p:nvSpPr>
          <p:cNvPr id="3" name="Zástupný symbol pro obsah 2">
            <a:extLst>
              <a:ext uri="{FF2B5EF4-FFF2-40B4-BE49-F238E27FC236}">
                <a16:creationId xmlns:a16="http://schemas.microsoft.com/office/drawing/2014/main" id="{DB2A2F31-6B3C-41E2-BCEF-D0ACF5887181}"/>
              </a:ext>
            </a:extLst>
          </p:cNvPr>
          <p:cNvSpPr>
            <a:spLocks noGrp="1"/>
          </p:cNvSpPr>
          <p:nvPr>
            <p:ph idx="1"/>
          </p:nvPr>
        </p:nvSpPr>
        <p:spPr>
          <a:xfrm>
            <a:off x="838200" y="2703001"/>
            <a:ext cx="8738937" cy="3457826"/>
          </a:xfrm>
        </p:spPr>
        <p:txBody>
          <a:bodyPr/>
          <a:lstStyle/>
          <a:p>
            <a:r>
              <a:rPr lang="cs-CZ" dirty="0" err="1"/>
              <a:t>Climate</a:t>
            </a:r>
            <a:r>
              <a:rPr lang="cs-CZ" dirty="0"/>
              <a:t> </a:t>
            </a:r>
            <a:r>
              <a:rPr lang="cs-CZ" dirty="0" err="1"/>
              <a:t>change</a:t>
            </a:r>
            <a:endParaRPr lang="cs-CZ" dirty="0"/>
          </a:p>
          <a:p>
            <a:r>
              <a:rPr lang="cs-CZ" dirty="0"/>
              <a:t>Land-use </a:t>
            </a:r>
            <a:r>
              <a:rPr lang="cs-CZ" dirty="0" err="1"/>
              <a:t>changes</a:t>
            </a:r>
            <a:endParaRPr lang="cs-CZ" dirty="0"/>
          </a:p>
          <a:p>
            <a:r>
              <a:rPr lang="cs-CZ" dirty="0" err="1"/>
              <a:t>Uncontrolled</a:t>
            </a:r>
            <a:r>
              <a:rPr lang="cs-CZ" dirty="0"/>
              <a:t> </a:t>
            </a:r>
            <a:r>
              <a:rPr lang="cs-CZ" dirty="0" err="1"/>
              <a:t>or</a:t>
            </a:r>
            <a:r>
              <a:rPr lang="cs-CZ" dirty="0"/>
              <a:t> </a:t>
            </a:r>
            <a:r>
              <a:rPr lang="cs-CZ" dirty="0" err="1"/>
              <a:t>untrained</a:t>
            </a:r>
            <a:r>
              <a:rPr lang="cs-CZ" dirty="0"/>
              <a:t> </a:t>
            </a:r>
            <a:r>
              <a:rPr lang="cs-CZ" dirty="0" err="1"/>
              <a:t>harvesting</a:t>
            </a:r>
            <a:r>
              <a:rPr lang="cs-CZ" dirty="0"/>
              <a:t> - </a:t>
            </a:r>
            <a:r>
              <a:rPr lang="cs-CZ" dirty="0" err="1"/>
              <a:t>over-exploitation</a:t>
            </a:r>
            <a:r>
              <a:rPr lang="cs-CZ" dirty="0"/>
              <a:t> - </a:t>
            </a:r>
          </a:p>
          <a:p>
            <a:pPr marL="0" indent="0">
              <a:buNone/>
            </a:pPr>
            <a:r>
              <a:rPr lang="en-US" dirty="0"/>
              <a:t>unsustainable and damaging practices</a:t>
            </a:r>
            <a:endParaRPr lang="cs-CZ" dirty="0"/>
          </a:p>
          <a:p>
            <a:r>
              <a:rPr lang="cs-CZ" dirty="0"/>
              <a:t>L</a:t>
            </a:r>
            <a:r>
              <a:rPr lang="en-US" dirty="0"/>
              <a:t>ack of a well</a:t>
            </a:r>
            <a:r>
              <a:rPr lang="cs-CZ" dirty="0"/>
              <a:t>-</a:t>
            </a:r>
            <a:r>
              <a:rPr lang="en-US" dirty="0"/>
              <a:t>trained workforce</a:t>
            </a:r>
            <a:endParaRPr lang="cs-CZ" dirty="0"/>
          </a:p>
          <a:p>
            <a:r>
              <a:rPr lang="cs-CZ" dirty="0" err="1"/>
              <a:t>Illegal</a:t>
            </a:r>
            <a:r>
              <a:rPr lang="cs-CZ" dirty="0"/>
              <a:t> </a:t>
            </a:r>
            <a:r>
              <a:rPr lang="cs-CZ" dirty="0" err="1"/>
              <a:t>or</a:t>
            </a:r>
            <a:r>
              <a:rPr lang="cs-CZ" dirty="0"/>
              <a:t> </a:t>
            </a:r>
            <a:r>
              <a:rPr lang="cs-CZ" dirty="0" err="1"/>
              <a:t>informal</a:t>
            </a:r>
            <a:r>
              <a:rPr lang="cs-CZ" dirty="0"/>
              <a:t> </a:t>
            </a:r>
            <a:r>
              <a:rPr lang="cs-CZ" dirty="0" err="1"/>
              <a:t>trade</a:t>
            </a:r>
            <a:endParaRPr lang="cs-CZ" dirty="0"/>
          </a:p>
        </p:txBody>
      </p:sp>
    </p:spTree>
    <p:extLst>
      <p:ext uri="{BB962C8B-B14F-4D97-AF65-F5344CB8AC3E}">
        <p14:creationId xmlns:p14="http://schemas.microsoft.com/office/powerpoint/2010/main" val="308684747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5107</TotalTime>
  <Words>6830</Words>
  <Application>Microsoft Office PowerPoint</Application>
  <PresentationFormat>Širokoúhlá obrazovka</PresentationFormat>
  <Paragraphs>365</Paragraphs>
  <Slides>50</Slides>
  <Notes>27</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50</vt:i4>
      </vt:variant>
    </vt:vector>
  </HeadingPairs>
  <TitlesOfParts>
    <vt:vector size="53" baseType="lpstr">
      <vt:lpstr>Arial</vt:lpstr>
      <vt:lpstr>Calibri</vt:lpstr>
      <vt:lpstr>Motiv Office</vt:lpstr>
      <vt:lpstr>Non-timber forest product management</vt:lpstr>
      <vt:lpstr>Content</vt:lpstr>
      <vt:lpstr>Introduction of lecturer</vt:lpstr>
      <vt:lpstr>Prezentace aplikace PowerPoint</vt:lpstr>
      <vt:lpstr>Non-timber forest products</vt:lpstr>
      <vt:lpstr>Non-wood forest products definition</vt:lpstr>
      <vt:lpstr>Non-wood forest products definition</vt:lpstr>
      <vt:lpstr>Examples</vt:lpstr>
      <vt:lpstr>Why to consider NWFP</vt:lpstr>
      <vt:lpstr>Non-timber forest products importance </vt:lpstr>
      <vt:lpstr>Prezentace aplikace PowerPoint</vt:lpstr>
      <vt:lpstr>Social and cultural dimensions</vt:lpstr>
      <vt:lpstr>Environmental dimension</vt:lpstr>
      <vt:lpstr>Economic dimension</vt:lpstr>
      <vt:lpstr>Economic importance</vt:lpstr>
      <vt:lpstr>Current situation</vt:lpstr>
      <vt:lpstr>Demand for many NWFPs increased </vt:lpstr>
      <vt:lpstr>Europe’s policy priorities - NWFPs</vt:lpstr>
      <vt:lpstr>Europe’s policy priorities - NWFPs</vt:lpstr>
      <vt:lpstr>Europe’s policy priorities - NWFPs</vt:lpstr>
      <vt:lpstr>NWFPs include </vt:lpstr>
      <vt:lpstr>A need to secure sustainable harvesting and fair trade</vt:lpstr>
      <vt:lpstr>Bioeconomy</vt:lpstr>
      <vt:lpstr>Actions to achieve core policy objectives</vt:lpstr>
      <vt:lpstr>Best practices</vt:lpstr>
      <vt:lpstr>Truffles in Poland</vt:lpstr>
      <vt:lpstr>Truffles in Poland</vt:lpstr>
      <vt:lpstr>Truffles in Poland</vt:lpstr>
      <vt:lpstr>Truffles in Poland</vt:lpstr>
      <vt:lpstr>Truffles in Italy</vt:lpstr>
      <vt:lpstr>Mushrooms in Spain</vt:lpstr>
      <vt:lpstr>Tourism sector – recreational function of forests</vt:lpstr>
      <vt:lpstr>Orchard in cities</vt:lpstr>
      <vt:lpstr>Orchard in cities</vt:lpstr>
      <vt:lpstr>Orchard in cities</vt:lpstr>
      <vt:lpstr>Agroforestry</vt:lpstr>
      <vt:lpstr>Agroforestry</vt:lpstr>
      <vt:lpstr>Prezentace aplikace PowerPoint</vt:lpstr>
      <vt:lpstr>Agroforestry</vt:lpstr>
      <vt:lpstr>Economically viable Agroforestry systems</vt:lpstr>
      <vt:lpstr>Egg production</vt:lpstr>
      <vt:lpstr>Grazing of domestic pigs</vt:lpstr>
      <vt:lpstr>Regional sale of agricultural products and gastronomy</vt:lpstr>
      <vt:lpstr>Next steps and strategies</vt:lpstr>
      <vt:lpstr>Forest management </vt:lpstr>
      <vt:lpstr>From traditional Forestry to multifunctional forest management</vt:lpstr>
      <vt:lpstr>Main resources and materials</vt:lpstr>
      <vt:lpstr>Wrap-up</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Čabrada Martin</dc:creator>
  <cp:lastModifiedBy>Kalábová Markéta</cp:lastModifiedBy>
  <cp:revision>68</cp:revision>
  <dcterms:created xsi:type="dcterms:W3CDTF">2021-02-10T14:38:45Z</dcterms:created>
  <dcterms:modified xsi:type="dcterms:W3CDTF">2023-01-24T23:36:08Z</dcterms:modified>
</cp:coreProperties>
</file>