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83" r:id="rId9"/>
    <p:sldId id="268" r:id="rId10"/>
    <p:sldId id="267" r:id="rId11"/>
    <p:sldId id="258" r:id="rId12"/>
    <p:sldId id="269" r:id="rId13"/>
    <p:sldId id="270" r:id="rId14"/>
    <p:sldId id="271" r:id="rId15"/>
    <p:sldId id="286" r:id="rId16"/>
    <p:sldId id="278" r:id="rId17"/>
    <p:sldId id="284" r:id="rId18"/>
    <p:sldId id="287" r:id="rId19"/>
    <p:sldId id="280" r:id="rId20"/>
    <p:sldId id="285" r:id="rId21"/>
    <p:sldId id="288" r:id="rId22"/>
    <p:sldId id="281" r:id="rId23"/>
    <p:sldId id="289" r:id="rId24"/>
    <p:sldId id="290" r:id="rId25"/>
    <p:sldId id="279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42D"/>
    <a:srgbClr val="139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515" autoAdjust="0"/>
  </p:normalViewPr>
  <p:slideViewPr>
    <p:cSldViewPr snapToGrid="0">
      <p:cViewPr varScale="1">
        <p:scale>
          <a:sx n="83" d="100"/>
          <a:sy n="83" d="100"/>
        </p:scale>
        <p:origin x="18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abrada Martin" userId="86fc84eb-5c4b-4d9f-9f1c-918e5ca5f2ec" providerId="ADAL" clId="{3B9F736F-9BC2-4858-BC03-3338CBF8CECA}"/>
    <pc:docChg chg="delSld modSld">
      <pc:chgData name="Čabrada Martin" userId="86fc84eb-5c4b-4d9f-9f1c-918e5ca5f2ec" providerId="ADAL" clId="{3B9F736F-9BC2-4858-BC03-3338CBF8CECA}" dt="2023-01-26T01:38:02.429" v="71" actId="20577"/>
      <pc:docMkLst>
        <pc:docMk/>
      </pc:docMkLst>
      <pc:sldChg chg="del">
        <pc:chgData name="Čabrada Martin" userId="86fc84eb-5c4b-4d9f-9f1c-918e5ca5f2ec" providerId="ADAL" clId="{3B9F736F-9BC2-4858-BC03-3338CBF8CECA}" dt="2023-01-26T00:28:25.882" v="0" actId="47"/>
        <pc:sldMkLst>
          <pc:docMk/>
          <pc:sldMk cId="2502327477" sldId="259"/>
        </pc:sldMkLst>
      </pc:sldChg>
      <pc:sldChg chg="del">
        <pc:chgData name="Čabrada Martin" userId="86fc84eb-5c4b-4d9f-9f1c-918e5ca5f2ec" providerId="ADAL" clId="{3B9F736F-9BC2-4858-BC03-3338CBF8CECA}" dt="2023-01-26T00:28:30.931" v="1" actId="47"/>
        <pc:sldMkLst>
          <pc:docMk/>
          <pc:sldMk cId="943479551" sldId="260"/>
        </pc:sldMkLst>
      </pc:sldChg>
      <pc:sldChg chg="modSp mod">
        <pc:chgData name="Čabrada Martin" userId="86fc84eb-5c4b-4d9f-9f1c-918e5ca5f2ec" providerId="ADAL" clId="{3B9F736F-9BC2-4858-BC03-3338CBF8CECA}" dt="2023-01-26T00:30:26.730" v="20" actId="20577"/>
        <pc:sldMkLst>
          <pc:docMk/>
          <pc:sldMk cId="3230195209" sldId="267"/>
        </pc:sldMkLst>
        <pc:spChg chg="mod">
          <ac:chgData name="Čabrada Martin" userId="86fc84eb-5c4b-4d9f-9f1c-918e5ca5f2ec" providerId="ADAL" clId="{3B9F736F-9BC2-4858-BC03-3338CBF8CECA}" dt="2023-01-26T00:30:26.730" v="20" actId="20577"/>
          <ac:spMkLst>
            <pc:docMk/>
            <pc:sldMk cId="3230195209" sldId="267"/>
            <ac:spMk id="3" creationId="{98083A93-1A56-BD7C-5C35-F5291CD19FCD}"/>
          </ac:spMkLst>
        </pc:spChg>
      </pc:sldChg>
      <pc:sldChg chg="modSp mod modNotesTx">
        <pc:chgData name="Čabrada Martin" userId="86fc84eb-5c4b-4d9f-9f1c-918e5ca5f2ec" providerId="ADAL" clId="{3B9F736F-9BC2-4858-BC03-3338CBF8CECA}" dt="2023-01-26T00:33:36.406" v="54" actId="20577"/>
        <pc:sldMkLst>
          <pc:docMk/>
          <pc:sldMk cId="1519703244" sldId="270"/>
        </pc:sldMkLst>
        <pc:spChg chg="mod">
          <ac:chgData name="Čabrada Martin" userId="86fc84eb-5c4b-4d9f-9f1c-918e5ca5f2ec" providerId="ADAL" clId="{3B9F736F-9BC2-4858-BC03-3338CBF8CECA}" dt="2023-01-26T00:33:21.596" v="26" actId="20577"/>
          <ac:spMkLst>
            <pc:docMk/>
            <pc:sldMk cId="1519703244" sldId="270"/>
            <ac:spMk id="3" creationId="{98083A93-1A56-BD7C-5C35-F5291CD19FCD}"/>
          </ac:spMkLst>
        </pc:spChg>
      </pc:sldChg>
      <pc:sldChg chg="modSp mod">
        <pc:chgData name="Čabrada Martin" userId="86fc84eb-5c4b-4d9f-9f1c-918e5ca5f2ec" providerId="ADAL" clId="{3B9F736F-9BC2-4858-BC03-3338CBF8CECA}" dt="2023-01-26T00:38:17.651" v="64" actId="20577"/>
        <pc:sldMkLst>
          <pc:docMk/>
          <pc:sldMk cId="1108429770" sldId="271"/>
        </pc:sldMkLst>
        <pc:spChg chg="mod">
          <ac:chgData name="Čabrada Martin" userId="86fc84eb-5c4b-4d9f-9f1c-918e5ca5f2ec" providerId="ADAL" clId="{3B9F736F-9BC2-4858-BC03-3338CBF8CECA}" dt="2023-01-26T00:38:17.651" v="64" actId="20577"/>
          <ac:spMkLst>
            <pc:docMk/>
            <pc:sldMk cId="1108429770" sldId="271"/>
            <ac:spMk id="3" creationId="{98083A93-1A56-BD7C-5C35-F5291CD19FCD}"/>
          </ac:spMkLst>
        </pc:spChg>
      </pc:sldChg>
      <pc:sldChg chg="del">
        <pc:chgData name="Čabrada Martin" userId="86fc84eb-5c4b-4d9f-9f1c-918e5ca5f2ec" providerId="ADAL" clId="{3B9F736F-9BC2-4858-BC03-3338CBF8CECA}" dt="2023-01-26T01:17:21.424" v="65" actId="47"/>
        <pc:sldMkLst>
          <pc:docMk/>
          <pc:sldMk cId="3882251881" sldId="272"/>
        </pc:sldMkLst>
      </pc:sldChg>
      <pc:sldChg chg="del">
        <pc:chgData name="Čabrada Martin" userId="86fc84eb-5c4b-4d9f-9f1c-918e5ca5f2ec" providerId="ADAL" clId="{3B9F736F-9BC2-4858-BC03-3338CBF8CECA}" dt="2023-01-26T01:17:21.424" v="65" actId="47"/>
        <pc:sldMkLst>
          <pc:docMk/>
          <pc:sldMk cId="434262613" sldId="273"/>
        </pc:sldMkLst>
      </pc:sldChg>
      <pc:sldChg chg="del">
        <pc:chgData name="Čabrada Martin" userId="86fc84eb-5c4b-4d9f-9f1c-918e5ca5f2ec" providerId="ADAL" clId="{3B9F736F-9BC2-4858-BC03-3338CBF8CECA}" dt="2023-01-26T01:17:21.424" v="65" actId="47"/>
        <pc:sldMkLst>
          <pc:docMk/>
          <pc:sldMk cId="3313134248" sldId="274"/>
        </pc:sldMkLst>
      </pc:sldChg>
      <pc:sldChg chg="del">
        <pc:chgData name="Čabrada Martin" userId="86fc84eb-5c4b-4d9f-9f1c-918e5ca5f2ec" providerId="ADAL" clId="{3B9F736F-9BC2-4858-BC03-3338CBF8CECA}" dt="2023-01-26T01:17:21.424" v="65" actId="47"/>
        <pc:sldMkLst>
          <pc:docMk/>
          <pc:sldMk cId="2450802941" sldId="275"/>
        </pc:sldMkLst>
      </pc:sldChg>
      <pc:sldChg chg="del">
        <pc:chgData name="Čabrada Martin" userId="86fc84eb-5c4b-4d9f-9f1c-918e5ca5f2ec" providerId="ADAL" clId="{3B9F736F-9BC2-4858-BC03-3338CBF8CECA}" dt="2023-01-26T01:17:21.424" v="65" actId="47"/>
        <pc:sldMkLst>
          <pc:docMk/>
          <pc:sldMk cId="274183077" sldId="276"/>
        </pc:sldMkLst>
      </pc:sldChg>
      <pc:sldChg chg="modSp mod">
        <pc:chgData name="Čabrada Martin" userId="86fc84eb-5c4b-4d9f-9f1c-918e5ca5f2ec" providerId="ADAL" clId="{3B9F736F-9BC2-4858-BC03-3338CBF8CECA}" dt="2023-01-26T01:33:04.037" v="67" actId="20577"/>
        <pc:sldMkLst>
          <pc:docMk/>
          <pc:sldMk cId="3489886174" sldId="290"/>
        </pc:sldMkLst>
        <pc:spChg chg="mod">
          <ac:chgData name="Čabrada Martin" userId="86fc84eb-5c4b-4d9f-9f1c-918e5ca5f2ec" providerId="ADAL" clId="{3B9F736F-9BC2-4858-BC03-3338CBF8CECA}" dt="2023-01-26T01:33:04.037" v="67" actId="20577"/>
          <ac:spMkLst>
            <pc:docMk/>
            <pc:sldMk cId="3489886174" sldId="290"/>
            <ac:spMk id="3" creationId="{CF70407D-1BBE-4CFA-30AE-6B113E552648}"/>
          </ac:spMkLst>
        </pc:spChg>
      </pc:sldChg>
      <pc:sldChg chg="modSp mod">
        <pc:chgData name="Čabrada Martin" userId="86fc84eb-5c4b-4d9f-9f1c-918e5ca5f2ec" providerId="ADAL" clId="{3B9F736F-9BC2-4858-BC03-3338CBF8CECA}" dt="2023-01-26T01:38:02.429" v="71" actId="20577"/>
        <pc:sldMkLst>
          <pc:docMk/>
          <pc:sldMk cId="262323080" sldId="291"/>
        </pc:sldMkLst>
        <pc:graphicFrameChg chg="modGraphic">
          <ac:chgData name="Čabrada Martin" userId="86fc84eb-5c4b-4d9f-9f1c-918e5ca5f2ec" providerId="ADAL" clId="{3B9F736F-9BC2-4858-BC03-3338CBF8CECA}" dt="2023-01-26T01:38:02.429" v="71" actId="20577"/>
          <ac:graphicFrameMkLst>
            <pc:docMk/>
            <pc:sldMk cId="262323080" sldId="291"/>
            <ac:graphicFrameMk id="8" creationId="{9A652785-7267-B339-B5A4-A4CD8115BBC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D368-B8DE-4080-B30C-0426D4B5875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EBE01-0193-4617-A286-A3694DDF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Endevour</a:t>
            </a:r>
            <a:r>
              <a:rPr lang="cs-CZ" dirty="0"/>
              <a:t> (</a:t>
            </a:r>
            <a:r>
              <a:rPr lang="cs-CZ" dirty="0" err="1"/>
              <a:t>indever</a:t>
            </a:r>
            <a:r>
              <a:rPr lang="cs-CZ" dirty="0"/>
              <a:t>) = </a:t>
            </a:r>
            <a:r>
              <a:rPr lang="cs-CZ" dirty="0" err="1"/>
              <a:t>effort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BE01-0193-4617-A286-A3694DDF504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3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= </a:t>
            </a:r>
            <a:r>
              <a:rPr lang="cs-CZ" dirty="0" err="1"/>
              <a:t>acceptable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achievable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BE01-0193-4617-A286-A3694DDF504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52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 lowest Level Elements in the WBS are called Work Packages.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BE01-0193-4617-A286-A3694DDF504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2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75257D34-5411-4F55-9762-823227109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>
          <a:xfrm>
            <a:off x="0" y="1280160"/>
            <a:ext cx="9917084" cy="5577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93D9F-C45E-4010-B770-CA54B9E2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3824"/>
            <a:ext cx="8157411" cy="1721268"/>
          </a:xfrm>
        </p:spPr>
        <p:txBody>
          <a:bodyPr anchor="b"/>
          <a:lstStyle>
            <a:lvl1pPr algn="ctr">
              <a:defRPr sz="6000">
                <a:solidFill>
                  <a:srgbClr val="139B38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0A5393-BBDA-4172-AB79-A4EA4AF33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0964"/>
            <a:ext cx="8157411" cy="8943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766B5-420E-4226-9A20-54843027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370E5A-13B9-4FAA-B533-B0682FC4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C4613-82FA-476B-BF44-5C4C0C66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9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CD2D0-8A15-4CD4-8F61-1D4C8E1C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B2B8FB-346A-4364-87ED-6D4F9EC93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FF71D-C614-460F-AD2B-3D4F9BBC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B16DB-8C14-41F1-B23C-A09C73C4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07AFA-9969-4E46-A745-0861BE18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30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F4C00E-4667-4766-9C02-FD932353B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4989" y="1331495"/>
            <a:ext cx="2342148" cy="484546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5D06FE-5A42-49B0-BF51-7253249E4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1495"/>
            <a:ext cx="6396789" cy="484546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4AAA42-6C7C-4F40-B252-1BD51891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25AE01-C3BE-4071-B166-45B1140C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23C2A-28B0-4554-B861-E3160D97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1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FAD3A-7803-4091-A4AD-52B3433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9125B-4B97-434A-9D97-CEF5795D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C8B43-123D-46CD-B68B-9CFA931D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71157-85D3-48F8-8EE8-7663D79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647A3-FB07-4223-9946-FB49EB53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BA700-63A1-4B5F-A7B3-C767E580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5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EA5F4D-33F3-4497-B656-0A483DBE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452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2F530-49DA-4481-9B6E-B02217D2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131D0-80B1-49B0-A446-F5BFA8F7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B5798-CAB7-4293-AB41-C261BCB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74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F5D7-2DCB-4872-BABF-8FD0CFBB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BFDA2-E2AE-4520-8229-19B30FC3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3867"/>
            <a:ext cx="4114800" cy="350309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19013C-43C6-4CA0-BEB9-9A96314C1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337" y="2676723"/>
            <a:ext cx="4114800" cy="350309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77613F-276F-468C-92C0-D931E6B3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6C86BE-F165-4762-A992-721906CE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C568D2-FE21-4BE1-A7C8-0861DA3E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6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15688-1C92-4704-B5B8-DA49FB26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3057"/>
            <a:ext cx="8737349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0AE30-F8ED-478E-ADA5-84B36B096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59727"/>
            <a:ext cx="4181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048302-B468-4A9D-8E8C-311DCB7F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83639"/>
            <a:ext cx="4181391" cy="270602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E083F4-9C61-4402-B5B0-DBB3AF1C1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5746" y="2659727"/>
            <a:ext cx="4181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BD5703-8D79-4937-A97F-97FF236E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5746" y="3483639"/>
            <a:ext cx="4181391" cy="270602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7BEBB2-BD2B-4112-9AC7-EB701DAA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5B3BF3-419B-43F3-9D30-43F200DD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B4BE36-D366-495D-8BA9-9E1CF38B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48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A6215C86-0BD7-4FC4-9B3D-E1C5323F4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>
          <a:xfrm>
            <a:off x="0" y="1280160"/>
            <a:ext cx="9917084" cy="5577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7553A-BA61-47E2-A843-65C8F5F3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9B38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459573-1626-4EEA-B51A-95DA57D1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936BDBA-DC0A-43A5-B1F2-28AA648DE85E}" type="datetimeFigureOut">
              <a:rPr lang="cs-CZ" smtClean="0"/>
              <a:pPr/>
              <a:t>25.01.2023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1B438-2144-4D20-9E77-DC7376E1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50FDBE-AEFC-4F0A-AF7B-315F80CE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7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1355DE-79A7-4B0F-BD81-DFB65B1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92966-33A3-4C84-B589-F971067C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3DD10D-28D9-4CEC-972D-06E4E578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A7856-9D6C-4315-9BC8-0526AB6D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761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D2E05-EB06-4A4D-9BCB-8E6B966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181"/>
            <a:ext cx="4393949" cy="45848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E071AD-90C3-46DA-A35C-7D0691FE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2568"/>
            <a:ext cx="3932237" cy="3366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2DE877-2DC6-4411-997C-DDE9AD3B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1AE7C2-D004-4B4D-B8BE-A95EDA80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8492B0-2E4F-4D6E-96D1-8540DBD2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1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EF6E7-C732-4E11-AD87-FD28AB5F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236077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C5C2B5E-577D-4FB0-8E04-A1EC04B93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6077"/>
            <a:ext cx="4393949" cy="46249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73651E-6D93-4FA2-990A-4FE2D272A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06052"/>
            <a:ext cx="3932237" cy="35629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CA12D7-80A8-4D75-8F4F-11D06C86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6AB615-6F23-4776-A2B9-56744CA1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86DC7D-6CB6-42E6-9BDE-CEEC5AA4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E1142DE8-4D50-45D6-8ACE-0788241C1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9335" r="13459"/>
          <a:stretch/>
        </p:blipFill>
        <p:spPr>
          <a:xfrm>
            <a:off x="5183188" y="2298115"/>
            <a:ext cx="4393949" cy="35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902E66-7FA4-41F4-8182-49243447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211"/>
            <a:ext cx="8738937" cy="89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E4594-101C-47CA-80FA-BE858E39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9137"/>
            <a:ext cx="8738937" cy="34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DFB81A-9CE2-4387-A189-018E97551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84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BDBA-DC0A-43A5-B1F2-28AA648DE85E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93167-5DCA-4CD4-8489-D5367D3F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934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95CA2D-3C62-4B22-AC18-0408C1E40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966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60B793-42B9-4B4D-BFAC-D14FC1CCE4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7418" y="287434"/>
            <a:ext cx="1289719" cy="113739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CF45A5C-4E5F-4E49-9171-56A82C746A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1" y="289251"/>
            <a:ext cx="2743201" cy="7835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FDC6752-013A-40E8-9D1C-FC44AB2C7161}"/>
              </a:ext>
            </a:extLst>
          </p:cNvPr>
          <p:cNvSpPr/>
          <p:nvPr userDrawn="1"/>
        </p:nvSpPr>
        <p:spPr>
          <a:xfrm>
            <a:off x="9919499" y="1"/>
            <a:ext cx="2268554" cy="6857999"/>
          </a:xfrm>
          <a:prstGeom prst="rect">
            <a:avLst/>
          </a:prstGeom>
          <a:solidFill>
            <a:srgbClr val="69B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39B3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B7406B-8BCF-4EAC-85DB-CE848A5DF4E9}"/>
              </a:ext>
            </a:extLst>
          </p:cNvPr>
          <p:cNvSpPr txBox="1"/>
          <p:nvPr userDrawn="1"/>
        </p:nvSpPr>
        <p:spPr>
          <a:xfrm>
            <a:off x="9919499" y="6340065"/>
            <a:ext cx="227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frameerasmus.eu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986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cs-CZ" sz="3200" b="1" kern="1200" dirty="0">
          <a:solidFill>
            <a:srgbClr val="139B3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9B4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abrada@fld.czu.c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26524-59BA-4634-B086-4AE810C15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management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27393F-6316-494C-832D-52C87E65A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4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Project management and Project manager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discipline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executing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completing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projects.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 manager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managers achieve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using a set of methodologies, processes and tools to guide their teams and manage resources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Project manager is responsible for the project in all its stages –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team appointment, project plan preparation, project management, monitoring and evaluation of achieved objectives and overall project result. </a:t>
            </a:r>
          </a:p>
        </p:txBody>
      </p:sp>
    </p:spTree>
    <p:extLst>
      <p:ext uri="{BB962C8B-B14F-4D97-AF65-F5344CB8AC3E}">
        <p14:creationId xmlns:p14="http://schemas.microsoft.com/office/powerpoint/2010/main" val="323019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en-US" dirty="0"/>
              <a:t>Standards of project management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480"/>
            <a:ext cx="8738937" cy="3682483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standards include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number of methodological approaches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PRINCE2® method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IPMA (International Project Management Association)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PMBOK® (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Body of Knowledge)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SCRUM  - Agile framework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9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69B42D"/>
                </a:solidFill>
              </a:rPr>
              <a:t>Defined status at project end,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69B42D"/>
                </a:solidFill>
              </a:rPr>
              <a:t>New property, ability or skill of the </a:t>
            </a:r>
            <a:r>
              <a:rPr lang="en-US" sz="2400" dirty="0" err="1">
                <a:solidFill>
                  <a:srgbClr val="69B42D"/>
                </a:solidFill>
              </a:rPr>
              <a:t>organisation</a:t>
            </a:r>
            <a:r>
              <a:rPr lang="en-US" sz="2400" dirty="0">
                <a:solidFill>
                  <a:srgbClr val="69B42D"/>
                </a:solidFill>
              </a:rPr>
              <a:t>,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69B42D"/>
                </a:solidFill>
              </a:rPr>
              <a:t>A qualitative and quantitative change the team cannot achieve directly but only through partial outputs (IPMA),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69B42D"/>
                </a:solidFill>
              </a:rPr>
              <a:t>The goal should be SMART</a:t>
            </a:r>
          </a:p>
        </p:txBody>
      </p:sp>
    </p:spTree>
    <p:extLst>
      <p:ext uri="{BB962C8B-B14F-4D97-AF65-F5344CB8AC3E}">
        <p14:creationId xmlns:p14="http://schemas.microsoft.com/office/powerpoint/2010/main" val="134681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goal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>
                <a:solidFill>
                  <a:srgbClr val="69B42D"/>
                </a:solidFill>
              </a:rPr>
              <a:t>A correctly defined project goal is one of the key factors of project success.</a:t>
            </a:r>
          </a:p>
          <a:p>
            <a:pPr marL="0" lvl="1" indent="0">
              <a:buNone/>
            </a:pPr>
            <a:endParaRPr lang="en-US" sz="2400" dirty="0">
              <a:solidFill>
                <a:srgbClr val="69B42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69B42D"/>
                </a:solidFill>
              </a:rPr>
              <a:t>S</a:t>
            </a:r>
            <a:r>
              <a:rPr lang="en-US" dirty="0">
                <a:solidFill>
                  <a:srgbClr val="69B42D"/>
                </a:solidFill>
              </a:rPr>
              <a:t> </a:t>
            </a:r>
            <a:r>
              <a:rPr lang="en-US" sz="2400" dirty="0">
                <a:solidFill>
                  <a:srgbClr val="69B42D"/>
                </a:solidFill>
              </a:rPr>
              <a:t>= </a:t>
            </a:r>
            <a:r>
              <a:rPr lang="en-US" sz="2400" b="1" dirty="0">
                <a:solidFill>
                  <a:srgbClr val="69B42D"/>
                </a:solidFill>
              </a:rPr>
              <a:t>specific</a:t>
            </a:r>
            <a:r>
              <a:rPr lang="en-US" sz="2400" dirty="0">
                <a:solidFill>
                  <a:srgbClr val="69B42D"/>
                </a:solidFill>
              </a:rPr>
              <a:t> and specified (for you need to know WHAT?)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M</a:t>
            </a:r>
            <a:r>
              <a:rPr lang="en-US" sz="2400" dirty="0">
                <a:solidFill>
                  <a:srgbClr val="69B42D"/>
                </a:solidFill>
              </a:rPr>
              <a:t> = </a:t>
            </a:r>
            <a:r>
              <a:rPr lang="en-US" sz="2400" b="1" dirty="0">
                <a:solidFill>
                  <a:srgbClr val="69B42D"/>
                </a:solidFill>
              </a:rPr>
              <a:t>measurable</a:t>
            </a:r>
            <a:r>
              <a:rPr lang="en-US" sz="2400" dirty="0">
                <a:solidFill>
                  <a:srgbClr val="69B42D"/>
                </a:solidFill>
              </a:rPr>
              <a:t> (to be able to say what you have achieved)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A</a:t>
            </a:r>
            <a:r>
              <a:rPr lang="en-US" sz="2400" dirty="0">
                <a:solidFill>
                  <a:srgbClr val="69B42D"/>
                </a:solidFill>
              </a:rPr>
              <a:t> = </a:t>
            </a:r>
            <a:r>
              <a:rPr lang="en-US" sz="2400" b="1" dirty="0">
                <a:solidFill>
                  <a:srgbClr val="69B42D"/>
                </a:solidFill>
              </a:rPr>
              <a:t>acceptable</a:t>
            </a:r>
            <a:r>
              <a:rPr lang="en-US" sz="2400" dirty="0">
                <a:solidFill>
                  <a:srgbClr val="69B42D"/>
                </a:solidFill>
              </a:rPr>
              <a:t> (the stakeholders must know what they are up to and </a:t>
            </a:r>
            <a:r>
              <a:rPr lang="en-US" sz="2400" dirty="0" err="1">
                <a:solidFill>
                  <a:srgbClr val="69B42D"/>
                </a:solidFill>
              </a:rPr>
              <a:t>agre</a:t>
            </a:r>
            <a:r>
              <a:rPr lang="cs-CZ" sz="2400" dirty="0">
                <a:solidFill>
                  <a:srgbClr val="69B42D"/>
                </a:solidFill>
              </a:rPr>
              <a:t>e</a:t>
            </a:r>
            <a:r>
              <a:rPr lang="en-US" sz="2400" dirty="0">
                <a:solidFill>
                  <a:srgbClr val="69B42D"/>
                </a:solidFill>
              </a:rPr>
              <a:t> on the goal relevance)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R</a:t>
            </a:r>
            <a:r>
              <a:rPr lang="en-US" sz="2400" dirty="0">
                <a:solidFill>
                  <a:srgbClr val="69B42D"/>
                </a:solidFill>
              </a:rPr>
              <a:t> = </a:t>
            </a:r>
            <a:r>
              <a:rPr lang="en-US" sz="2400" b="1" dirty="0">
                <a:solidFill>
                  <a:srgbClr val="69B42D"/>
                </a:solidFill>
              </a:rPr>
              <a:t>realistic</a:t>
            </a:r>
            <a:r>
              <a:rPr lang="en-US" sz="2400" dirty="0">
                <a:solidFill>
                  <a:srgbClr val="69B42D"/>
                </a:solidFill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T</a:t>
            </a:r>
            <a:r>
              <a:rPr lang="en-US" sz="2400" dirty="0">
                <a:solidFill>
                  <a:srgbClr val="69B42D"/>
                </a:solidFill>
              </a:rPr>
              <a:t> = </a:t>
            </a:r>
            <a:r>
              <a:rPr lang="cs-CZ" sz="2400" b="1" dirty="0" err="1">
                <a:solidFill>
                  <a:srgbClr val="69B42D"/>
                </a:solidFill>
              </a:rPr>
              <a:t>timely</a:t>
            </a:r>
            <a:r>
              <a:rPr lang="en-US" dirty="0">
                <a:solidFill>
                  <a:srgbClr val="69B42D"/>
                </a:solidFill>
              </a:rPr>
              <a:t> (for the above loses sense without a deadline for achievement)</a:t>
            </a:r>
          </a:p>
        </p:txBody>
      </p:sp>
    </p:spTree>
    <p:extLst>
      <p:ext uri="{BB962C8B-B14F-4D97-AF65-F5344CB8AC3E}">
        <p14:creationId xmlns:p14="http://schemas.microsoft.com/office/powerpoint/2010/main" val="151970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goal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Examples of </a:t>
            </a:r>
            <a:r>
              <a:rPr lang="en-US" b="1" dirty="0"/>
              <a:t>non-specific</a:t>
            </a:r>
            <a:r>
              <a:rPr lang="en-US" dirty="0"/>
              <a:t> goals:</a:t>
            </a:r>
          </a:p>
          <a:p>
            <a:r>
              <a:rPr lang="en-US" dirty="0"/>
              <a:t>Reduce costs</a:t>
            </a:r>
          </a:p>
          <a:p>
            <a:r>
              <a:rPr lang="en-US" dirty="0"/>
              <a:t>Increase sales</a:t>
            </a:r>
          </a:p>
          <a:p>
            <a:r>
              <a:rPr lang="en-US" dirty="0"/>
              <a:t>Lose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 of </a:t>
            </a:r>
            <a:r>
              <a:rPr lang="en-US" b="1" dirty="0"/>
              <a:t>specific,</a:t>
            </a:r>
            <a:r>
              <a:rPr lang="en-US" dirty="0"/>
              <a:t> </a:t>
            </a:r>
            <a:r>
              <a:rPr lang="en-US" b="1" dirty="0"/>
              <a:t>SMART</a:t>
            </a:r>
            <a:r>
              <a:rPr lang="en-US" dirty="0"/>
              <a:t> goals:</a:t>
            </a:r>
          </a:p>
          <a:p>
            <a:r>
              <a:rPr lang="en-US" dirty="0"/>
              <a:t>Reduce costs of operation of all company cars in the latter half of 20</a:t>
            </a:r>
            <a:r>
              <a:rPr lang="cs-CZ" dirty="0"/>
              <a:t>23</a:t>
            </a:r>
            <a:r>
              <a:rPr lang="en-US" dirty="0"/>
              <a:t> by 10 % in comparison to the</a:t>
            </a:r>
            <a:r>
              <a:rPr lang="cs-CZ" dirty="0"/>
              <a:t> </a:t>
            </a:r>
            <a:r>
              <a:rPr lang="en-US" dirty="0"/>
              <a:t>latter half of </a:t>
            </a:r>
            <a:r>
              <a:rPr lang="cs-CZ" dirty="0"/>
              <a:t>2022</a:t>
            </a:r>
            <a:r>
              <a:rPr lang="en-US" dirty="0"/>
              <a:t>.</a:t>
            </a:r>
          </a:p>
          <a:p>
            <a:r>
              <a:rPr lang="en-US" dirty="0"/>
              <a:t>Reduce weight by the end of June </a:t>
            </a:r>
            <a:r>
              <a:rPr lang="cs-CZ" dirty="0"/>
              <a:t>2023</a:t>
            </a:r>
            <a:r>
              <a:rPr lang="en-US" dirty="0"/>
              <a:t> to 70 kg by means of regular exercise and healthy diet.</a:t>
            </a:r>
          </a:p>
        </p:txBody>
      </p:sp>
    </p:spTree>
    <p:extLst>
      <p:ext uri="{BB962C8B-B14F-4D97-AF65-F5344CB8AC3E}">
        <p14:creationId xmlns:p14="http://schemas.microsoft.com/office/powerpoint/2010/main" val="110842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23847-9275-ED5A-E003-7C0C455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31" y="1604211"/>
            <a:ext cx="7612606" cy="890269"/>
          </a:xfrm>
        </p:spPr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 – SMART </a:t>
            </a:r>
            <a:r>
              <a:rPr lang="cs-CZ" dirty="0" err="1"/>
              <a:t>goal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407D-1BBE-4CFA-30AE-6B113E55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9137"/>
            <a:ext cx="8738937" cy="306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b="1" dirty="0" err="1"/>
              <a:t>one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b="1" dirty="0" err="1"/>
              <a:t>projects</a:t>
            </a:r>
            <a:r>
              <a:rPr lang="cs-CZ" b="1" dirty="0"/>
              <a:t> </a:t>
            </a:r>
            <a:r>
              <a:rPr lang="cs-CZ" b="1" dirty="0" err="1"/>
              <a:t>ideas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b="1" dirty="0" err="1"/>
              <a:t>define</a:t>
            </a:r>
            <a:r>
              <a:rPr lang="cs-CZ" b="1" dirty="0"/>
              <a:t> a SMART </a:t>
            </a:r>
            <a:r>
              <a:rPr lang="cs-CZ" b="1" dirty="0" err="1"/>
              <a:t>goal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Development of a </a:t>
            </a:r>
            <a:r>
              <a:rPr lang="cs-CZ" dirty="0" err="1"/>
              <a:t>new</a:t>
            </a:r>
            <a:r>
              <a:rPr lang="cs-CZ" dirty="0"/>
              <a:t> study </a:t>
            </a:r>
            <a:r>
              <a:rPr lang="cs-CZ" dirty="0" err="1"/>
              <a:t>programme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Preparation</a:t>
            </a:r>
            <a:r>
              <a:rPr lang="cs-CZ" dirty="0"/>
              <a:t> of a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abroad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Organization of an international conference</a:t>
            </a:r>
            <a:endParaRPr lang="cs-CZ" dirty="0"/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54A73FAB-8174-D7B9-E511-EBD2572C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8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b="1" dirty="0"/>
              <a:t>SWOT </a:t>
            </a:r>
            <a:r>
              <a:rPr lang="cs-CZ" b="1" dirty="0" err="1"/>
              <a:t>analysis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a universal analytical technique focused on </a:t>
            </a:r>
            <a:r>
              <a:rPr lang="en-US" b="1" dirty="0">
                <a:solidFill>
                  <a:srgbClr val="69B42D"/>
                </a:solidFill>
              </a:rPr>
              <a:t>evaluation of internal and external factors </a:t>
            </a:r>
            <a:r>
              <a:rPr lang="en-US" dirty="0">
                <a:solidFill>
                  <a:srgbClr val="69B42D"/>
                </a:solidFill>
              </a:rPr>
              <a:t>affecting success of an </a:t>
            </a:r>
            <a:r>
              <a:rPr lang="en-US" dirty="0" err="1">
                <a:solidFill>
                  <a:srgbClr val="69B42D"/>
                </a:solidFill>
              </a:rPr>
              <a:t>organisation</a:t>
            </a:r>
            <a:r>
              <a:rPr lang="en-US" dirty="0">
                <a:solidFill>
                  <a:srgbClr val="69B42D"/>
                </a:solidFill>
              </a:rPr>
              <a:t> or a particular intention (for example a new product or service).</a:t>
            </a:r>
          </a:p>
          <a:p>
            <a:pPr marL="0" lvl="1" indent="0">
              <a:buNone/>
            </a:pPr>
            <a:endParaRPr lang="en-US" dirty="0">
              <a:solidFill>
                <a:srgbClr val="69B42D"/>
              </a:solidFill>
            </a:endParaRPr>
          </a:p>
          <a:p>
            <a:pPr lvl="1"/>
            <a:r>
              <a:rPr lang="en-US" b="1" dirty="0">
                <a:solidFill>
                  <a:srgbClr val="69B42D"/>
                </a:solidFill>
              </a:rPr>
              <a:t>S - Strengths</a:t>
            </a:r>
            <a:endParaRPr lang="en-US" dirty="0">
              <a:solidFill>
                <a:srgbClr val="69B42D"/>
              </a:solidFill>
            </a:endParaRPr>
          </a:p>
          <a:p>
            <a:pPr lvl="1"/>
            <a:r>
              <a:rPr lang="en-US" b="1" dirty="0">
                <a:solidFill>
                  <a:srgbClr val="69B42D"/>
                </a:solidFill>
              </a:rPr>
              <a:t>W - Weaknesses</a:t>
            </a:r>
            <a:endParaRPr lang="en-US" dirty="0">
              <a:solidFill>
                <a:srgbClr val="69B42D"/>
              </a:solidFill>
            </a:endParaRPr>
          </a:p>
          <a:p>
            <a:pPr lvl="1"/>
            <a:r>
              <a:rPr lang="en-US" b="1" dirty="0">
                <a:solidFill>
                  <a:srgbClr val="69B42D"/>
                </a:solidFill>
              </a:rPr>
              <a:t>O - Opportunities</a:t>
            </a:r>
            <a:endParaRPr lang="en-US" dirty="0">
              <a:solidFill>
                <a:srgbClr val="69B42D"/>
              </a:solidFill>
            </a:endParaRPr>
          </a:p>
          <a:p>
            <a:pPr lvl="1"/>
            <a:r>
              <a:rPr lang="en-US" b="1" dirty="0">
                <a:solidFill>
                  <a:srgbClr val="69B42D"/>
                </a:solidFill>
              </a:rPr>
              <a:t>T - Threats</a:t>
            </a:r>
            <a:endParaRPr lang="en-US" dirty="0">
              <a:solidFill>
                <a:srgbClr val="69B42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solidFill>
                <a:srgbClr val="69B42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SWOT is therefore an abbreviation for </a:t>
            </a:r>
            <a:r>
              <a:rPr lang="en-US" b="1" dirty="0">
                <a:solidFill>
                  <a:srgbClr val="69B42D"/>
                </a:solidFill>
              </a:rPr>
              <a:t>internal strong and weak points of the </a:t>
            </a:r>
            <a:r>
              <a:rPr lang="en-US" b="1" dirty="0" err="1">
                <a:solidFill>
                  <a:srgbClr val="69B42D"/>
                </a:solidFill>
              </a:rPr>
              <a:t>organisation</a:t>
            </a:r>
            <a:r>
              <a:rPr lang="en-US" b="1" dirty="0">
                <a:solidFill>
                  <a:srgbClr val="69B42D"/>
                </a:solidFill>
              </a:rPr>
              <a:t> and opportunities and threats from the </a:t>
            </a:r>
            <a:r>
              <a:rPr lang="en-US" b="1" dirty="0" err="1">
                <a:solidFill>
                  <a:srgbClr val="69B42D"/>
                </a:solidFill>
              </a:rPr>
              <a:t>organisation´s</a:t>
            </a:r>
            <a:r>
              <a:rPr lang="en-US" b="1" dirty="0">
                <a:solidFill>
                  <a:srgbClr val="69B42D"/>
                </a:solidFill>
              </a:rPr>
              <a:t> external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87118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E865244-6198-0430-0051-EABEE4A2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9596" r="5304" b="9161"/>
          <a:stretch/>
        </p:blipFill>
        <p:spPr>
          <a:xfrm>
            <a:off x="1208314" y="1332412"/>
            <a:ext cx="7857309" cy="53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23847-9275-ED5A-E003-7C0C455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31" y="1604211"/>
            <a:ext cx="7612606" cy="890269"/>
          </a:xfrm>
        </p:spPr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2 – SWOT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407D-1BBE-4CFA-30AE-6B113E55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06"/>
            <a:ext cx="8738937" cy="1191505"/>
          </a:xfrm>
        </p:spPr>
        <p:txBody>
          <a:bodyPr>
            <a:normAutofit/>
          </a:bodyPr>
          <a:lstStyle/>
          <a:p>
            <a:r>
              <a:rPr lang="cs-CZ" b="1" dirty="0" err="1"/>
              <a:t>Consider</a:t>
            </a:r>
            <a:r>
              <a:rPr lang="cs-CZ" b="1" dirty="0"/>
              <a:t> a SWOT </a:t>
            </a:r>
            <a:r>
              <a:rPr lang="cs-CZ" b="1" dirty="0" err="1"/>
              <a:t>analysis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selected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(3 </a:t>
            </a:r>
            <a:r>
              <a:rPr lang="cs-CZ" b="1" dirty="0" err="1"/>
              <a:t>strenghts</a:t>
            </a:r>
            <a:r>
              <a:rPr lang="cs-CZ" b="1" dirty="0"/>
              <a:t>, 3 </a:t>
            </a:r>
            <a:r>
              <a:rPr lang="cs-CZ" b="1" dirty="0" err="1"/>
              <a:t>Weaknesses</a:t>
            </a:r>
            <a:r>
              <a:rPr lang="cs-CZ" b="1" dirty="0"/>
              <a:t>, 3 </a:t>
            </a:r>
            <a:r>
              <a:rPr lang="cs-CZ" b="1" dirty="0" err="1"/>
              <a:t>Opportunities</a:t>
            </a:r>
            <a:r>
              <a:rPr lang="cs-CZ" b="1" dirty="0"/>
              <a:t>, 3 </a:t>
            </a:r>
            <a:r>
              <a:rPr lang="cs-CZ" b="1" dirty="0" err="1"/>
              <a:t>Threats</a:t>
            </a:r>
            <a:r>
              <a:rPr lang="cs-CZ" b="1" dirty="0"/>
              <a:t>)</a:t>
            </a:r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54A73FAB-8174-D7B9-E511-EBD2572C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8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6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b="1" dirty="0"/>
              <a:t>WBS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One of the </a:t>
            </a:r>
            <a:r>
              <a:rPr lang="en-US" b="1" dirty="0">
                <a:solidFill>
                  <a:srgbClr val="69B42D"/>
                </a:solidFill>
              </a:rPr>
              <a:t>basic instruments of project </a:t>
            </a:r>
            <a:r>
              <a:rPr lang="en-US" dirty="0">
                <a:solidFill>
                  <a:srgbClr val="69B42D"/>
                </a:solidFill>
              </a:rPr>
              <a:t>management,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A suitable method of the </a:t>
            </a:r>
            <a:r>
              <a:rPr lang="en-US" b="1" dirty="0">
                <a:solidFill>
                  <a:srgbClr val="69B42D"/>
                </a:solidFill>
              </a:rPr>
              <a:t>project division to work packages or </a:t>
            </a:r>
            <a:r>
              <a:rPr lang="cs-CZ" b="1" dirty="0" err="1">
                <a:solidFill>
                  <a:srgbClr val="69B42D"/>
                </a:solidFill>
              </a:rPr>
              <a:t>products</a:t>
            </a:r>
            <a:r>
              <a:rPr lang="en-US" dirty="0">
                <a:solidFill>
                  <a:srgbClr val="69B42D"/>
                </a:solidFill>
              </a:rPr>
              <a:t>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The purpose is to assure </a:t>
            </a:r>
            <a:r>
              <a:rPr lang="en-US" b="1" dirty="0">
                <a:solidFill>
                  <a:srgbClr val="69B42D"/>
                </a:solidFill>
              </a:rPr>
              <a:t>logical identification and interconnection of all </a:t>
            </a:r>
            <a:r>
              <a:rPr lang="en-US" dirty="0">
                <a:solidFill>
                  <a:srgbClr val="69B42D"/>
                </a:solidFill>
              </a:rPr>
              <a:t>required project </a:t>
            </a:r>
            <a:r>
              <a:rPr lang="en-US" b="1" dirty="0">
                <a:solidFill>
                  <a:srgbClr val="69B42D"/>
                </a:solidFill>
              </a:rPr>
              <a:t>activities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rgbClr val="69B42D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69B42D"/>
                </a:solidFill>
              </a:rPr>
              <a:t>Work package </a:t>
            </a:r>
            <a:r>
              <a:rPr lang="en-US" dirty="0">
                <a:solidFill>
                  <a:srgbClr val="69B42D"/>
                </a:solidFill>
              </a:rPr>
              <a:t>is an item on the </a:t>
            </a:r>
            <a:r>
              <a:rPr lang="en-US" u="sng" dirty="0">
                <a:solidFill>
                  <a:srgbClr val="69B42D"/>
                </a:solidFill>
              </a:rPr>
              <a:t>lowest level of WBS</a:t>
            </a:r>
            <a:r>
              <a:rPr lang="en-US" dirty="0">
                <a:solidFill>
                  <a:srgbClr val="69B42D"/>
                </a:solidFill>
              </a:rPr>
              <a:t>. WP includes a </a:t>
            </a:r>
            <a:r>
              <a:rPr lang="en-US" u="sng" dirty="0">
                <a:solidFill>
                  <a:srgbClr val="69B42D"/>
                </a:solidFill>
              </a:rPr>
              <a:t>unit of work volume </a:t>
            </a:r>
            <a:r>
              <a:rPr lang="en-US" dirty="0">
                <a:solidFill>
                  <a:srgbClr val="69B42D"/>
                </a:solidFill>
              </a:rPr>
              <a:t>(an output for delivery), separable from the other results and with </a:t>
            </a:r>
            <a:r>
              <a:rPr lang="en-US" u="sng" dirty="0">
                <a:solidFill>
                  <a:srgbClr val="69B42D"/>
                </a:solidFill>
              </a:rPr>
              <a:t>clearly allocated responsibility</a:t>
            </a:r>
            <a:r>
              <a:rPr lang="en-US" dirty="0">
                <a:solidFill>
                  <a:srgbClr val="69B42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3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D295A-F69B-EE9C-5EED-CE1E57A2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33" y="1064818"/>
            <a:ext cx="8738937" cy="890269"/>
          </a:xfrm>
        </p:spPr>
        <p:txBody>
          <a:bodyPr/>
          <a:lstStyle/>
          <a:p>
            <a:r>
              <a:rPr lang="cs-CZ" dirty="0"/>
              <a:t>Project management</a:t>
            </a:r>
          </a:p>
        </p:txBody>
      </p:sp>
      <p:pic>
        <p:nvPicPr>
          <p:cNvPr id="4" name="Picture 2" descr="Výsledek obrázku pro projektové řízení a houpačka">
            <a:extLst>
              <a:ext uri="{FF2B5EF4-FFF2-40B4-BE49-F238E27FC236}">
                <a16:creationId xmlns:a16="http://schemas.microsoft.com/office/drawing/2014/main" id="{2527421D-DE43-2FA5-62DC-944E331BC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001" y="1955087"/>
            <a:ext cx="5738759" cy="4304069"/>
          </a:xfrm>
          <a:prstGeom prst="rect">
            <a:avLst/>
          </a:prstGeom>
          <a:noFill/>
        </p:spPr>
      </p:pic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0DF2BEB6-138A-553E-8CD2-917A21368D9C}"/>
              </a:ext>
            </a:extLst>
          </p:cNvPr>
          <p:cNvSpPr txBox="1">
            <a:spLocks/>
          </p:cNvSpPr>
          <p:nvPr/>
        </p:nvSpPr>
        <p:spPr>
          <a:xfrm>
            <a:off x="6493392" y="1955087"/>
            <a:ext cx="3061700" cy="2792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9B4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aim: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Increase awareness about project management principles.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Try out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some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project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management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tools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.</a:t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5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b="1" dirty="0"/>
              <a:t>WBS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E3D9C1-7FC5-2425-D33D-DA47F3BF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2" y="3008125"/>
            <a:ext cx="9419409" cy="30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23847-9275-ED5A-E003-7C0C455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31" y="1604211"/>
            <a:ext cx="7612606" cy="890269"/>
          </a:xfrm>
        </p:spPr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3 – WBS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407D-1BBE-4CFA-30AE-6B113E55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06"/>
            <a:ext cx="8738937" cy="1191505"/>
          </a:xfrm>
        </p:spPr>
        <p:txBody>
          <a:bodyPr>
            <a:normAutofit/>
          </a:bodyPr>
          <a:lstStyle/>
          <a:p>
            <a:r>
              <a:rPr lang="cs-CZ" b="1" dirty="0"/>
              <a:t>Design a basic WBS of </a:t>
            </a:r>
            <a:r>
              <a:rPr lang="cs-CZ" b="1" dirty="0" err="1"/>
              <a:t>the</a:t>
            </a:r>
            <a:r>
              <a:rPr lang="cs-CZ" b="1" dirty="0"/>
              <a:t> 1st level and </a:t>
            </a:r>
            <a:r>
              <a:rPr lang="en-US" b="1" dirty="0"/>
              <a:t>develop one product in greater depth</a:t>
            </a:r>
            <a:r>
              <a:rPr lang="cs-CZ" b="1" dirty="0"/>
              <a:t> (2 </a:t>
            </a:r>
            <a:r>
              <a:rPr lang="cs-CZ" b="1" dirty="0" err="1"/>
              <a:t>or</a:t>
            </a:r>
            <a:r>
              <a:rPr lang="cs-CZ" b="1" dirty="0"/>
              <a:t> 3 </a:t>
            </a:r>
            <a:r>
              <a:rPr lang="cs-CZ" b="1" dirty="0" err="1"/>
              <a:t>levels</a:t>
            </a:r>
            <a:r>
              <a:rPr lang="cs-CZ" b="1" dirty="0"/>
              <a:t>).</a:t>
            </a:r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54A73FAB-8174-D7B9-E511-EBD2572C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8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GANTT Chart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A </a:t>
            </a:r>
            <a:r>
              <a:rPr lang="en-US" b="1" dirty="0">
                <a:solidFill>
                  <a:srgbClr val="69B42D"/>
                </a:solidFill>
              </a:rPr>
              <a:t>type of bar chart </a:t>
            </a:r>
            <a:r>
              <a:rPr lang="en-US" dirty="0">
                <a:solidFill>
                  <a:srgbClr val="69B42D"/>
                </a:solidFill>
              </a:rPr>
              <a:t>named after H. L. Gantt,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Used in project management for</a:t>
            </a:r>
            <a:r>
              <a:rPr lang="en-US" b="1" dirty="0">
                <a:solidFill>
                  <a:srgbClr val="69B42D"/>
                </a:solidFill>
              </a:rPr>
              <a:t> graphic depiction of project activity progress in time</a:t>
            </a:r>
            <a:r>
              <a:rPr lang="en-US" dirty="0">
                <a:solidFill>
                  <a:srgbClr val="69B42D"/>
                </a:solidFill>
              </a:rPr>
              <a:t>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69B42D"/>
                </a:solidFill>
              </a:rPr>
              <a:t>horizontal axis</a:t>
            </a:r>
            <a:r>
              <a:rPr lang="en-US" dirty="0">
                <a:solidFill>
                  <a:srgbClr val="69B42D"/>
                </a:solidFill>
              </a:rPr>
              <a:t>: </a:t>
            </a:r>
            <a:r>
              <a:rPr lang="en-US" b="1" dirty="0">
                <a:solidFill>
                  <a:srgbClr val="69B42D"/>
                </a:solidFill>
              </a:rPr>
              <a:t>the time period </a:t>
            </a:r>
            <a:r>
              <a:rPr lang="en-US" dirty="0">
                <a:solidFill>
                  <a:srgbClr val="69B42D"/>
                </a:solidFill>
              </a:rPr>
              <a:t>of the project duration, divided to time units of equal lengths (days, weeks etc.),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69B42D"/>
                </a:solidFill>
              </a:rPr>
              <a:t>Vertical axis</a:t>
            </a:r>
            <a:r>
              <a:rPr lang="en-US" dirty="0">
                <a:solidFill>
                  <a:srgbClr val="69B42D"/>
                </a:solidFill>
              </a:rPr>
              <a:t>: individual project </a:t>
            </a:r>
            <a:r>
              <a:rPr lang="en-US" b="1" dirty="0">
                <a:solidFill>
                  <a:srgbClr val="69B42D"/>
                </a:solidFill>
              </a:rPr>
              <a:t>activities</a:t>
            </a:r>
            <a:r>
              <a:rPr lang="en-US" dirty="0">
                <a:solidFill>
                  <a:srgbClr val="69B42D"/>
                </a:solidFill>
              </a:rPr>
              <a:t>, one row = one activity,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Individual activities are marked with rectangles (bars), left side = planned beginning of activity, right side = completion, the bar length thus identifies the assumed length of the activity,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>
                <a:solidFill>
                  <a:srgbClr val="69B42D"/>
                </a:solidFill>
              </a:rPr>
              <a:t>In a widened form the charts may show activity relations with broken arrows o</a:t>
            </a:r>
            <a:r>
              <a:rPr lang="cs-CZ" i="1" dirty="0">
                <a:solidFill>
                  <a:srgbClr val="69B42D"/>
                </a:solidFill>
              </a:rPr>
              <a:t>r</a:t>
            </a:r>
            <a:r>
              <a:rPr lang="en-US" i="1" dirty="0">
                <a:solidFill>
                  <a:srgbClr val="69B42D"/>
                </a:solidFill>
              </a:rPr>
              <a:t> lines (start-to-start, start-to-finish, finish-to-start or finish-to-finish relations)</a:t>
            </a:r>
            <a:r>
              <a:rPr lang="cs-CZ" i="1" dirty="0">
                <a:solidFill>
                  <a:srgbClr val="69B42D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6077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GANTT Chart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F37073-B0B6-A175-5639-54FC0D60F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" y="2317630"/>
            <a:ext cx="8940068" cy="4037450"/>
          </a:xfrm>
        </p:spPr>
      </p:pic>
    </p:spTree>
    <p:extLst>
      <p:ext uri="{BB962C8B-B14F-4D97-AF65-F5344CB8AC3E}">
        <p14:creationId xmlns:p14="http://schemas.microsoft.com/office/powerpoint/2010/main" val="3256612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23847-9275-ED5A-E003-7C0C455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31" y="1604211"/>
            <a:ext cx="7612606" cy="890269"/>
          </a:xfrm>
        </p:spPr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4 – </a:t>
            </a:r>
            <a:r>
              <a:rPr lang="cs-CZ" dirty="0" err="1"/>
              <a:t>Gantt</a:t>
            </a:r>
            <a:r>
              <a:rPr lang="cs-CZ" dirty="0"/>
              <a:t> Chart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407D-1BBE-4CFA-30AE-6B113E55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06"/>
            <a:ext cx="8738937" cy="3119198"/>
          </a:xfrm>
        </p:spPr>
        <p:txBody>
          <a:bodyPr>
            <a:normAutofit/>
          </a:bodyPr>
          <a:lstStyle/>
          <a:p>
            <a:r>
              <a:rPr lang="cs-CZ" b="1" dirty="0"/>
              <a:t>Set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</a:t>
            </a:r>
            <a:r>
              <a:rPr lang="cs-CZ" b="1" dirty="0" err="1"/>
              <a:t>frame</a:t>
            </a:r>
            <a:r>
              <a:rPr lang="cs-CZ" b="1" dirty="0"/>
              <a:t> of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b="1" dirty="0"/>
              <a:t> (</a:t>
            </a:r>
            <a:r>
              <a:rPr lang="cs-CZ" b="1" dirty="0" err="1"/>
              <a:t>implementation</a:t>
            </a:r>
            <a:r>
              <a:rPr lang="cs-CZ" b="1" dirty="0"/>
              <a:t> period)</a:t>
            </a:r>
          </a:p>
          <a:p>
            <a:r>
              <a:rPr lang="cs-CZ" b="1" dirty="0" err="1"/>
              <a:t>Transform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least 5 </a:t>
            </a:r>
            <a:r>
              <a:rPr lang="cs-CZ" b="1" dirty="0" err="1"/>
              <a:t>products</a:t>
            </a:r>
            <a:r>
              <a:rPr lang="cs-CZ" b="1" dirty="0"/>
              <a:t> </a:t>
            </a:r>
            <a:r>
              <a:rPr lang="cs-CZ" b="1" dirty="0" err="1"/>
              <a:t>from</a:t>
            </a:r>
            <a:r>
              <a:rPr lang="cs-CZ" b="1" dirty="0"/>
              <a:t> WBS,</a:t>
            </a:r>
          </a:p>
          <a:p>
            <a:r>
              <a:rPr lang="cs-CZ" b="1" dirty="0" err="1"/>
              <a:t>Choose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appropriate</a:t>
            </a:r>
            <a:r>
              <a:rPr lang="cs-CZ" b="1" dirty="0"/>
              <a:t> </a:t>
            </a:r>
            <a:r>
              <a:rPr lang="cs-CZ" b="1" dirty="0" err="1"/>
              <a:t>scale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-axis,</a:t>
            </a:r>
          </a:p>
          <a:p>
            <a:r>
              <a:rPr lang="cs-CZ" b="1" dirty="0" err="1"/>
              <a:t>Create</a:t>
            </a:r>
            <a:r>
              <a:rPr lang="cs-CZ" b="1" dirty="0"/>
              <a:t> a </a:t>
            </a:r>
            <a:r>
              <a:rPr lang="cs-CZ" b="1" dirty="0" err="1"/>
              <a:t>Gantt</a:t>
            </a:r>
            <a:r>
              <a:rPr lang="cs-CZ" b="1" dirty="0"/>
              <a:t> chart</a:t>
            </a:r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54A73FAB-8174-D7B9-E511-EBD2572C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8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b="1" dirty="0"/>
              <a:t>Risk </a:t>
            </a:r>
            <a:r>
              <a:rPr lang="cs-CZ" b="1" dirty="0" err="1"/>
              <a:t>Analysis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A simple empirical method for project risk analysis,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Ideal for medium-sized projects,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9B42D"/>
                </a:solidFill>
              </a:rPr>
              <a:t>Understanding risk analysis as a </a:t>
            </a:r>
            <a:r>
              <a:rPr lang="en-US" b="1" dirty="0">
                <a:solidFill>
                  <a:srgbClr val="69B42D"/>
                </a:solidFill>
              </a:rPr>
              <a:t>process</a:t>
            </a:r>
            <a:r>
              <a:rPr lang="en-US" dirty="0">
                <a:solidFill>
                  <a:srgbClr val="69B42D"/>
                </a:solidFill>
              </a:rPr>
              <a:t> consisting of</a:t>
            </a:r>
            <a:r>
              <a:rPr lang="en-US" b="1" dirty="0">
                <a:solidFill>
                  <a:srgbClr val="69B42D"/>
                </a:solidFill>
              </a:rPr>
              <a:t> three activities: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b="1" dirty="0">
                <a:solidFill>
                  <a:srgbClr val="69B42D"/>
                </a:solidFill>
              </a:rPr>
              <a:t>Risk identification,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b="1" dirty="0">
                <a:solidFill>
                  <a:srgbClr val="69B42D"/>
                </a:solidFill>
              </a:rPr>
              <a:t>Risk quantification,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b="1" dirty="0">
                <a:solidFill>
                  <a:srgbClr val="69B42D"/>
                </a:solidFill>
              </a:rPr>
              <a:t>Risk reduction</a:t>
            </a:r>
          </a:p>
        </p:txBody>
      </p:sp>
    </p:spTree>
    <p:extLst>
      <p:ext uri="{BB962C8B-B14F-4D97-AF65-F5344CB8AC3E}">
        <p14:creationId xmlns:p14="http://schemas.microsoft.com/office/powerpoint/2010/main" val="75913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9A652785-7267-B339-B5A4-A4CD8115B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0617"/>
              </p:ext>
            </p:extLst>
          </p:nvPr>
        </p:nvGraphicFramePr>
        <p:xfrm>
          <a:off x="138130" y="171129"/>
          <a:ext cx="8128002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503138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3886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71399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4498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99217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2365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Hazard/risk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What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might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harmed</a:t>
                      </a:r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Severity</a:t>
                      </a:r>
                      <a:r>
                        <a:rPr lang="cs-CZ" dirty="0"/>
                        <a:t> of </a:t>
                      </a:r>
                      <a:r>
                        <a:rPr lang="cs-CZ" dirty="0" err="1"/>
                        <a:t>harm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impact</a:t>
                      </a:r>
                      <a:r>
                        <a:rPr lang="cs-CZ" dirty="0"/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Likelihood</a:t>
                      </a:r>
                      <a:r>
                        <a:rPr lang="cs-CZ" dirty="0"/>
                        <a:t> of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Risk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Risk </a:t>
                      </a:r>
                      <a:r>
                        <a:rPr lang="cs-CZ" dirty="0" err="1"/>
                        <a:t>Reduction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Weather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conditions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event will not take place due to bad weather.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a plan B indoors in case it rains.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3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Absence of </a:t>
                      </a:r>
                      <a:r>
                        <a:rPr lang="cs-CZ" dirty="0" err="1"/>
                        <a:t>responsible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employees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 employees may be on long-term sick leave.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weekly reports, work on given tasks in pairs.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51156"/>
                  </a:ext>
                </a:extLst>
              </a:tr>
            </a:tbl>
          </a:graphicData>
        </a:graphic>
      </p:graphicFrame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541593E7-2C4C-23B0-2CF8-0927A4B4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9" y="4695897"/>
            <a:ext cx="4616521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23847-9275-ED5A-E003-7C0C455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31" y="1604211"/>
            <a:ext cx="7612606" cy="890269"/>
          </a:xfrm>
        </p:spPr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5 – Risk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407D-1BBE-4CFA-30AE-6B113E55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06"/>
            <a:ext cx="8738937" cy="3119198"/>
          </a:xfrm>
        </p:spPr>
        <p:txBody>
          <a:bodyPr>
            <a:normAutofit/>
          </a:bodyPr>
          <a:lstStyle/>
          <a:p>
            <a:r>
              <a:rPr lang="cs-CZ" b="1" dirty="0" err="1"/>
              <a:t>Look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SWOT </a:t>
            </a:r>
            <a:r>
              <a:rPr lang="cs-CZ" b="1" dirty="0" err="1"/>
              <a:t>analysis</a:t>
            </a:r>
            <a:r>
              <a:rPr lang="cs-CZ" b="1" dirty="0"/>
              <a:t> and </a:t>
            </a:r>
            <a:r>
              <a:rPr lang="cs-CZ" b="1" dirty="0" err="1"/>
              <a:t>define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least 3 </a:t>
            </a:r>
            <a:r>
              <a:rPr lang="cs-CZ" b="1" dirty="0" err="1"/>
              <a:t>hazards</a:t>
            </a:r>
            <a:r>
              <a:rPr lang="cs-CZ" b="1" dirty="0"/>
              <a:t>/risk</a:t>
            </a:r>
          </a:p>
          <a:p>
            <a:r>
              <a:rPr lang="cs-CZ" b="1" dirty="0"/>
              <a:t>Make a Risk Rating and </a:t>
            </a:r>
            <a:r>
              <a:rPr lang="en-US" b="1" dirty="0"/>
              <a:t>suggest measures to reduce the risk</a:t>
            </a:r>
            <a:endParaRPr lang="cs-CZ" b="1" dirty="0"/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54A73FAB-8174-D7B9-E511-EBD2572C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8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35C04-7591-D2E5-9ADE-D8C81AA6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3660"/>
            <a:ext cx="8738937" cy="890269"/>
          </a:xfrm>
          <a:solidFill>
            <a:srgbClr val="69B42D"/>
          </a:solidFill>
          <a:ln>
            <a:solidFill>
              <a:srgbClr val="69B42D"/>
            </a:solidFill>
          </a:ln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Thank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you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your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attention</a:t>
            </a:r>
            <a:r>
              <a:rPr lang="cs-CZ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0D3B098-D2AD-5BE3-7388-429F9A5B98CC}"/>
              </a:ext>
            </a:extLst>
          </p:cNvPr>
          <p:cNvSpPr txBox="1">
            <a:spLocks/>
          </p:cNvSpPr>
          <p:nvPr/>
        </p:nvSpPr>
        <p:spPr>
          <a:xfrm>
            <a:off x="0" y="5670128"/>
            <a:ext cx="5871713" cy="1187872"/>
          </a:xfrm>
          <a:prstGeom prst="rect">
            <a:avLst/>
          </a:prstGeom>
          <a:solidFill>
            <a:srgbClr val="69B42D"/>
          </a:solidFill>
          <a:ln>
            <a:solidFill>
              <a:srgbClr val="69B42D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>
                <a:solidFill>
                  <a:srgbClr val="139B3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Martin </a:t>
            </a:r>
            <a:r>
              <a:rPr lang="cs-CZ" dirty="0" err="1">
                <a:solidFill>
                  <a:schemeClr val="bg1"/>
                </a:solidFill>
              </a:rPr>
              <a:t>Cabrada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Czech University of </a:t>
            </a:r>
            <a:r>
              <a:rPr lang="cs-CZ" dirty="0" err="1">
                <a:solidFill>
                  <a:schemeClr val="bg1"/>
                </a:solidFill>
              </a:rPr>
              <a:t>Life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Sciences</a:t>
            </a:r>
            <a:r>
              <a:rPr lang="cs-CZ" dirty="0">
                <a:solidFill>
                  <a:schemeClr val="bg1"/>
                </a:solidFill>
              </a:rPr>
              <a:t> Prague</a:t>
            </a:r>
          </a:p>
          <a:p>
            <a:r>
              <a:rPr lang="cs-CZ" dirty="0">
                <a:solidFill>
                  <a:schemeClr val="bg1"/>
                </a:solidFill>
                <a:hlinkClick r:id="rId2"/>
              </a:rPr>
              <a:t>cabrada@fld.czu.cz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+420 601 384 817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090"/>
            <a:ext cx="8738937" cy="44743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“A project is a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unique, temporary, multidisciplinary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endeavour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agreed deliverables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within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predefined requirements and constraints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.“ (IPMA)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“Project is a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temporary endeavor undertaken to create a unique project service or result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.“ (PMI)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“Project is a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temporary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that is created for the purpose of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delivering one or more business products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according to a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specified business case </a:t>
            </a:r>
            <a:r>
              <a:rPr lang="cs-CZ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(=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intention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).“ (PRINCE2®)</a:t>
            </a:r>
          </a:p>
        </p:txBody>
      </p:sp>
    </p:spTree>
    <p:extLst>
      <p:ext uri="{BB962C8B-B14F-4D97-AF65-F5344CB8AC3E}">
        <p14:creationId xmlns:p14="http://schemas.microsoft.com/office/powerpoint/2010/main" val="156829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characteristics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features a couple of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distinguishing it from normal company activities: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brings a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the current status,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is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TIME LIMITED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(x products may last for several decades) – with a defined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is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(unifying individuals with different capabilities, from different departments),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Project is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(by its project team, customer, environment etc.)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en-US" dirty="0" err="1"/>
              <a:t>proje</a:t>
            </a:r>
            <a:r>
              <a:rPr lang="cs-CZ" dirty="0"/>
              <a:t>c</a:t>
            </a:r>
            <a:r>
              <a:rPr lang="en-US" dirty="0"/>
              <a:t>t and what it is not?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24610"/>
            <a:ext cx="5614358" cy="4589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Introduction of a new technology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Regular wage payment to employees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Introduction of an information system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New product development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Tax return filing by tax advisor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Company restructuring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New company incorporation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Product and production innovation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Corporate 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newsletter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publishing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EDAA45E-A1C9-5570-18F9-F382CBBD7AFC}"/>
              </a:ext>
            </a:extLst>
          </p:cNvPr>
          <p:cNvSpPr txBox="1">
            <a:spLocks/>
          </p:cNvSpPr>
          <p:nvPr/>
        </p:nvSpPr>
        <p:spPr>
          <a:xfrm>
            <a:off x="6988520" y="2290644"/>
            <a:ext cx="72008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</a:rPr>
              <a:t>X</a:t>
            </a:r>
          </a:p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X</a:t>
            </a:r>
          </a:p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az-Cyrl-AZ" sz="2400" b="1" dirty="0">
                <a:solidFill>
                  <a:schemeClr val="accent1">
                    <a:lumMod val="75000"/>
                  </a:schemeClr>
                </a:solidFill>
              </a:rPr>
              <a:t>Ѵ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508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>
            <a:normAutofit/>
          </a:bodyPr>
          <a:lstStyle/>
          <a:p>
            <a:r>
              <a:rPr lang="en-US" dirty="0"/>
              <a:t>Project Management Triangle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734EF32D-CE47-7A77-1244-243A0341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804" y="3364573"/>
            <a:ext cx="3456384" cy="2451410"/>
          </a:xfrm>
          <a:prstGeom prst="triangle">
            <a:avLst/>
          </a:prstGeom>
          <a:solidFill>
            <a:srgbClr val="139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dirty="0">
                <a:solidFill>
                  <a:srgbClr val="139B38"/>
                </a:solidFill>
              </a:rPr>
              <a:t>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458F4E-E0E6-E6C9-47BC-C3BF112FF23F}"/>
              </a:ext>
            </a:extLst>
          </p:cNvPr>
          <p:cNvSpPr/>
          <p:nvPr/>
        </p:nvSpPr>
        <p:spPr>
          <a:xfrm>
            <a:off x="3812068" y="2405304"/>
            <a:ext cx="1751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OBJECTIVE/ RESULTS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max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9E7FC9A-1D80-7FB0-1733-9E054C3E7077}"/>
              </a:ext>
            </a:extLst>
          </p:cNvPr>
          <p:cNvSpPr/>
          <p:nvPr/>
        </p:nvSpPr>
        <p:spPr>
          <a:xfrm>
            <a:off x="743500" y="5703891"/>
            <a:ext cx="247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TIME/SCHEDULE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(MIN)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6FD45D7-585D-5107-B23C-F6409EE9376E}"/>
              </a:ext>
            </a:extLst>
          </p:cNvPr>
          <p:cNvSpPr/>
          <p:nvPr/>
        </p:nvSpPr>
        <p:spPr>
          <a:xfrm>
            <a:off x="6416188" y="5759937"/>
            <a:ext cx="2081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COSTS/RESOURCES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(MIN)</a:t>
            </a:r>
          </a:p>
        </p:txBody>
      </p:sp>
    </p:spTree>
    <p:extLst>
      <p:ext uri="{BB962C8B-B14F-4D97-AF65-F5344CB8AC3E}">
        <p14:creationId xmlns:p14="http://schemas.microsoft.com/office/powerpoint/2010/main" val="3662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Project, </a:t>
            </a:r>
            <a:r>
              <a:rPr lang="cs-CZ" dirty="0" err="1"/>
              <a:t>Programme</a:t>
            </a:r>
            <a:r>
              <a:rPr lang="cs-CZ" dirty="0"/>
              <a:t> and Portfolio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A time, cost and resource limited process with the aim to create defined outputs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Consists of related projects and related activities, with a finite time frame, unlike portfolio.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Includes projects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different types with different aims, costs, risks, time frames, sizes, strategic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relevances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29896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cs-CZ" dirty="0"/>
              <a:t>Project vs. line </a:t>
            </a:r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7DAD7AB-03B0-E418-8CF6-CDE73D5BA425}"/>
              </a:ext>
            </a:extLst>
          </p:cNvPr>
          <p:cNvSpPr/>
          <p:nvPr/>
        </p:nvSpPr>
        <p:spPr>
          <a:xfrm>
            <a:off x="1181880" y="6112456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AF0E056-200E-7ABD-B74F-7188697A72D7}"/>
              </a:ext>
            </a:extLst>
          </p:cNvPr>
          <p:cNvSpPr/>
          <p:nvPr/>
        </p:nvSpPr>
        <p:spPr>
          <a:xfrm>
            <a:off x="3520226" y="6119600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46E6A30-E95A-492F-DCBC-43BEC17668F4}"/>
              </a:ext>
            </a:extLst>
          </p:cNvPr>
          <p:cNvSpPr/>
          <p:nvPr/>
        </p:nvSpPr>
        <p:spPr>
          <a:xfrm>
            <a:off x="4497185" y="6126404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518C21-0903-DDD4-19FC-A703874263C2}"/>
              </a:ext>
            </a:extLst>
          </p:cNvPr>
          <p:cNvSpPr/>
          <p:nvPr/>
        </p:nvSpPr>
        <p:spPr>
          <a:xfrm>
            <a:off x="2158839" y="6119260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2AE1D09-110E-F857-21CE-6350DAB9A816}"/>
              </a:ext>
            </a:extLst>
          </p:cNvPr>
          <p:cNvSpPr/>
          <p:nvPr/>
        </p:nvSpPr>
        <p:spPr>
          <a:xfrm>
            <a:off x="7908267" y="6107951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479A3C9-7588-51BA-0528-1411C9922FD6}"/>
              </a:ext>
            </a:extLst>
          </p:cNvPr>
          <p:cNvSpPr/>
          <p:nvPr/>
        </p:nvSpPr>
        <p:spPr>
          <a:xfrm>
            <a:off x="8877545" y="6107951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00FCF93-4F92-6C6F-C3D2-297EB4773D3D}"/>
              </a:ext>
            </a:extLst>
          </p:cNvPr>
          <p:cNvSpPr/>
          <p:nvPr/>
        </p:nvSpPr>
        <p:spPr>
          <a:xfrm>
            <a:off x="6900656" y="6126404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6695CC7-0C39-D93E-858D-1BB08457684C}"/>
              </a:ext>
            </a:extLst>
          </p:cNvPr>
          <p:cNvSpPr/>
          <p:nvPr/>
        </p:nvSpPr>
        <p:spPr>
          <a:xfrm>
            <a:off x="5455211" y="6107951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73D2002-232E-803B-A0AE-A1864F764619}"/>
              </a:ext>
            </a:extLst>
          </p:cNvPr>
          <p:cNvSpPr/>
          <p:nvPr/>
        </p:nvSpPr>
        <p:spPr>
          <a:xfrm>
            <a:off x="1181879" y="4450343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F9F7-C843-70C2-893D-B07B4FBA7B1E}"/>
              </a:ext>
            </a:extLst>
          </p:cNvPr>
          <p:cNvSpPr/>
          <p:nvPr/>
        </p:nvSpPr>
        <p:spPr>
          <a:xfrm>
            <a:off x="7908267" y="4450343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1E313D-B557-3068-34A2-C4A881362467}"/>
              </a:ext>
            </a:extLst>
          </p:cNvPr>
          <p:cNvSpPr/>
          <p:nvPr/>
        </p:nvSpPr>
        <p:spPr>
          <a:xfrm>
            <a:off x="4497184" y="4450343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5B76D9C-48BB-C928-4443-70041A2961D4}"/>
              </a:ext>
            </a:extLst>
          </p:cNvPr>
          <p:cNvCxnSpPr>
            <a:stCxn id="12" idx="2"/>
          </p:cNvCxnSpPr>
          <p:nvPr/>
        </p:nvCxnSpPr>
        <p:spPr>
          <a:xfrm flipH="1">
            <a:off x="597427" y="4776493"/>
            <a:ext cx="988677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C870709-FC88-8B18-C745-81420B56E4C9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>
            <a:off x="1586104" y="4776493"/>
            <a:ext cx="1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38F199D-5DF6-D7EF-24D8-D03F3AC6583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586104" y="4776493"/>
            <a:ext cx="988676" cy="13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B052494-7BD8-D3F6-1598-5606E4213ABC}"/>
              </a:ext>
            </a:extLst>
          </p:cNvPr>
          <p:cNvCxnSpPr/>
          <p:nvPr/>
        </p:nvCxnSpPr>
        <p:spPr>
          <a:xfrm flipH="1">
            <a:off x="3921652" y="4771988"/>
            <a:ext cx="988677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E925E7E-5E0E-1677-913C-95D674FAB4DD}"/>
              </a:ext>
            </a:extLst>
          </p:cNvPr>
          <p:cNvCxnSpPr>
            <a:cxnSpLocks/>
          </p:cNvCxnSpPr>
          <p:nvPr/>
        </p:nvCxnSpPr>
        <p:spPr>
          <a:xfrm>
            <a:off x="4910329" y="4771988"/>
            <a:ext cx="1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7A9D4BC-058F-7560-7347-0C9170B3C742}"/>
              </a:ext>
            </a:extLst>
          </p:cNvPr>
          <p:cNvCxnSpPr>
            <a:cxnSpLocks/>
          </p:cNvCxnSpPr>
          <p:nvPr/>
        </p:nvCxnSpPr>
        <p:spPr>
          <a:xfrm>
            <a:off x="4910329" y="4771988"/>
            <a:ext cx="988676" cy="13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506166E-A530-9C48-B60D-FF60BEAA7539}"/>
              </a:ext>
            </a:extLst>
          </p:cNvPr>
          <p:cNvCxnSpPr/>
          <p:nvPr/>
        </p:nvCxnSpPr>
        <p:spPr>
          <a:xfrm flipH="1">
            <a:off x="7300378" y="4776493"/>
            <a:ext cx="988677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B0ADD22-B201-5345-640B-4525D4C99C61}"/>
              </a:ext>
            </a:extLst>
          </p:cNvPr>
          <p:cNvCxnSpPr>
            <a:cxnSpLocks/>
          </p:cNvCxnSpPr>
          <p:nvPr/>
        </p:nvCxnSpPr>
        <p:spPr>
          <a:xfrm>
            <a:off x="8289055" y="4776493"/>
            <a:ext cx="1" cy="133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5638A6B-DBF3-8B7D-74D8-8EB492B894E0}"/>
              </a:ext>
            </a:extLst>
          </p:cNvPr>
          <p:cNvCxnSpPr>
            <a:cxnSpLocks/>
          </p:cNvCxnSpPr>
          <p:nvPr/>
        </p:nvCxnSpPr>
        <p:spPr>
          <a:xfrm>
            <a:off x="8289055" y="4776493"/>
            <a:ext cx="988676" cy="13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FF8A7073-0E41-B6C1-ABEA-ED30005AD69D}"/>
              </a:ext>
            </a:extLst>
          </p:cNvPr>
          <p:cNvSpPr/>
          <p:nvPr/>
        </p:nvSpPr>
        <p:spPr>
          <a:xfrm>
            <a:off x="4506104" y="2467017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4C0E0F4-51C4-FDF5-A53F-6ABDDC458079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586104" y="2816125"/>
            <a:ext cx="3324225" cy="1634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02198DE-DE6C-368E-1574-A34CFD775AB7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901407" y="2816125"/>
            <a:ext cx="2" cy="1634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CD4CCCF4-EE9E-EE41-526B-5CE5C4D94A46}"/>
              </a:ext>
            </a:extLst>
          </p:cNvPr>
          <p:cNvCxnSpPr>
            <a:cxnSpLocks/>
          </p:cNvCxnSpPr>
          <p:nvPr/>
        </p:nvCxnSpPr>
        <p:spPr>
          <a:xfrm>
            <a:off x="4892487" y="2816125"/>
            <a:ext cx="3420004" cy="1634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bdélník 27">
            <a:extLst>
              <a:ext uri="{FF2B5EF4-FFF2-40B4-BE49-F238E27FC236}">
                <a16:creationId xmlns:a16="http://schemas.microsoft.com/office/drawing/2014/main" id="{3277B699-0ECE-6545-6C53-02223019FB3D}"/>
              </a:ext>
            </a:extLst>
          </p:cNvPr>
          <p:cNvSpPr/>
          <p:nvPr/>
        </p:nvSpPr>
        <p:spPr>
          <a:xfrm>
            <a:off x="202124" y="6097645"/>
            <a:ext cx="808449" cy="32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0B96DFD-D686-6CE8-9758-DF282DDCE351}"/>
              </a:ext>
            </a:extLst>
          </p:cNvPr>
          <p:cNvCxnSpPr/>
          <p:nvPr/>
        </p:nvCxnSpPr>
        <p:spPr>
          <a:xfrm>
            <a:off x="2080442" y="5112589"/>
            <a:ext cx="0" cy="15642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65B0E5F-4929-3560-C336-67A82105E25A}"/>
              </a:ext>
            </a:extLst>
          </p:cNvPr>
          <p:cNvCxnSpPr>
            <a:cxnSpLocks/>
          </p:cNvCxnSpPr>
          <p:nvPr/>
        </p:nvCxnSpPr>
        <p:spPr>
          <a:xfrm flipH="1">
            <a:off x="2080442" y="6676845"/>
            <a:ext cx="233554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0389565F-0FAB-0D16-984D-2009FA6FB136}"/>
              </a:ext>
            </a:extLst>
          </p:cNvPr>
          <p:cNvCxnSpPr>
            <a:cxnSpLocks/>
          </p:cNvCxnSpPr>
          <p:nvPr/>
        </p:nvCxnSpPr>
        <p:spPr>
          <a:xfrm>
            <a:off x="4415990" y="5584166"/>
            <a:ext cx="0" cy="109267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A127C70-0D98-7450-4959-13B8CB9041E9}"/>
              </a:ext>
            </a:extLst>
          </p:cNvPr>
          <p:cNvCxnSpPr>
            <a:cxnSpLocks/>
          </p:cNvCxnSpPr>
          <p:nvPr/>
        </p:nvCxnSpPr>
        <p:spPr>
          <a:xfrm flipH="1">
            <a:off x="4415990" y="5598542"/>
            <a:ext cx="33787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933C1C76-974B-2742-9000-EC21B8396DAA}"/>
              </a:ext>
            </a:extLst>
          </p:cNvPr>
          <p:cNvCxnSpPr>
            <a:cxnSpLocks/>
          </p:cNvCxnSpPr>
          <p:nvPr/>
        </p:nvCxnSpPr>
        <p:spPr>
          <a:xfrm>
            <a:off x="7794716" y="5615795"/>
            <a:ext cx="0" cy="109267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B3119F07-4FF9-F9FE-B424-41A3CF1046BF}"/>
              </a:ext>
            </a:extLst>
          </p:cNvPr>
          <p:cNvCxnSpPr>
            <a:cxnSpLocks/>
          </p:cNvCxnSpPr>
          <p:nvPr/>
        </p:nvCxnSpPr>
        <p:spPr>
          <a:xfrm flipH="1">
            <a:off x="7794716" y="6708474"/>
            <a:ext cx="203364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9CF17573-0ED8-A1BB-9F77-E09F7ABA1F02}"/>
              </a:ext>
            </a:extLst>
          </p:cNvPr>
          <p:cNvCxnSpPr>
            <a:cxnSpLocks/>
          </p:cNvCxnSpPr>
          <p:nvPr/>
        </p:nvCxnSpPr>
        <p:spPr>
          <a:xfrm>
            <a:off x="9828362" y="5112589"/>
            <a:ext cx="0" cy="1598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E00FEC0A-F598-AC4A-6555-642265099140}"/>
              </a:ext>
            </a:extLst>
          </p:cNvPr>
          <p:cNvCxnSpPr>
            <a:cxnSpLocks/>
          </p:cNvCxnSpPr>
          <p:nvPr/>
        </p:nvCxnSpPr>
        <p:spPr>
          <a:xfrm flipH="1">
            <a:off x="6449636" y="5112589"/>
            <a:ext cx="33787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76332250-4815-149C-18E3-83FF6ECAA9DF}"/>
              </a:ext>
            </a:extLst>
          </p:cNvPr>
          <p:cNvCxnSpPr>
            <a:cxnSpLocks/>
          </p:cNvCxnSpPr>
          <p:nvPr/>
        </p:nvCxnSpPr>
        <p:spPr>
          <a:xfrm>
            <a:off x="6449636" y="4238445"/>
            <a:ext cx="0" cy="874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EDFB0E8-AB28-4EBE-C0B4-0C8C68AD6126}"/>
              </a:ext>
            </a:extLst>
          </p:cNvPr>
          <p:cNvCxnSpPr>
            <a:cxnSpLocks/>
          </p:cNvCxnSpPr>
          <p:nvPr/>
        </p:nvCxnSpPr>
        <p:spPr>
          <a:xfrm flipH="1">
            <a:off x="3070910" y="4229819"/>
            <a:ext cx="33787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45EC4DC9-582D-4EF2-AC29-D1FE541D7DE0}"/>
              </a:ext>
            </a:extLst>
          </p:cNvPr>
          <p:cNvCxnSpPr>
            <a:cxnSpLocks/>
          </p:cNvCxnSpPr>
          <p:nvPr/>
        </p:nvCxnSpPr>
        <p:spPr>
          <a:xfrm flipH="1">
            <a:off x="2080442" y="5118340"/>
            <a:ext cx="99046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4725A010-45F5-895C-1DA7-D6716B0B7611}"/>
              </a:ext>
            </a:extLst>
          </p:cNvPr>
          <p:cNvCxnSpPr>
            <a:cxnSpLocks/>
          </p:cNvCxnSpPr>
          <p:nvPr/>
        </p:nvCxnSpPr>
        <p:spPr>
          <a:xfrm flipH="1">
            <a:off x="3070910" y="4225648"/>
            <a:ext cx="13643" cy="88694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F0CBADF5-3980-3CC6-2E03-029EAB3E5E98}"/>
              </a:ext>
            </a:extLst>
          </p:cNvPr>
          <p:cNvSpPr txBox="1"/>
          <p:nvPr/>
        </p:nvSpPr>
        <p:spPr>
          <a:xfrm>
            <a:off x="3393057" y="3686355"/>
            <a:ext cx="14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Project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63C66A3B-9D5D-503E-881C-4AA6145219D7}"/>
              </a:ext>
            </a:extLst>
          </p:cNvPr>
          <p:cNvSpPr/>
          <p:nvPr/>
        </p:nvSpPr>
        <p:spPr>
          <a:xfrm>
            <a:off x="5757536" y="3772122"/>
            <a:ext cx="1087403" cy="4725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Project manager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775BF7DA-5D2D-0635-1CEB-76ED4E7B155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4910329" y="2793167"/>
            <a:ext cx="1305777" cy="9487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2ABA-1398-6D9D-8A43-72E41B28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1"/>
            <a:ext cx="8738937" cy="890269"/>
          </a:xfrm>
        </p:spPr>
        <p:txBody>
          <a:bodyPr/>
          <a:lstStyle/>
          <a:p>
            <a:r>
              <a:rPr lang="en-US" dirty="0"/>
              <a:t>Why to manage changes as</a:t>
            </a:r>
            <a:r>
              <a:rPr lang="cs-CZ" dirty="0"/>
              <a:t> a</a:t>
            </a:r>
            <a:r>
              <a:rPr lang="en-US" dirty="0"/>
              <a:t> project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3A93-1A56-BD7C-5C35-F5291CD1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10"/>
            <a:ext cx="8738937" cy="4589552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69B42D"/>
                </a:solidFill>
              </a:rPr>
              <a:t>Most managers use the </a:t>
            </a:r>
            <a:r>
              <a:rPr lang="en-US" sz="2400" b="1" dirty="0">
                <a:solidFill>
                  <a:srgbClr val="69B42D"/>
                </a:solidFill>
              </a:rPr>
              <a:t>line management structure</a:t>
            </a:r>
            <a:r>
              <a:rPr lang="en-US" sz="2400" dirty="0">
                <a:solidFill>
                  <a:srgbClr val="69B42D"/>
                </a:solidFill>
              </a:rPr>
              <a:t>, </a:t>
            </a:r>
            <a:r>
              <a:rPr lang="en-US" sz="2400" b="1" dirty="0">
                <a:solidFill>
                  <a:srgbClr val="69B42D"/>
                </a:solidFill>
              </a:rPr>
              <a:t>oriented towards fulfillment of long-term objectives </a:t>
            </a:r>
            <a:r>
              <a:rPr lang="en-US" sz="2400" dirty="0">
                <a:solidFill>
                  <a:srgbClr val="69B42D"/>
                </a:solidFill>
              </a:rPr>
              <a:t>and tasks of the </a:t>
            </a:r>
            <a:r>
              <a:rPr lang="en-US" sz="2400" dirty="0" err="1">
                <a:solidFill>
                  <a:srgbClr val="69B42D"/>
                </a:solidFill>
              </a:rPr>
              <a:t>organisation</a:t>
            </a:r>
            <a:r>
              <a:rPr lang="en-US" sz="2400" dirty="0">
                <a:solidFill>
                  <a:srgbClr val="69B42D"/>
                </a:solidFill>
              </a:rPr>
              <a:t>, including solutions of routine operational tasks,</a:t>
            </a:r>
            <a:endParaRPr lang="cs-CZ" sz="2400" dirty="0">
              <a:solidFill>
                <a:srgbClr val="69B42D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69B42D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The extent and size of enforced change </a:t>
            </a:r>
            <a:r>
              <a:rPr lang="en-US" sz="2400" dirty="0">
                <a:solidFill>
                  <a:srgbClr val="69B42D"/>
                </a:solidFill>
              </a:rPr>
              <a:t>in </a:t>
            </a:r>
            <a:r>
              <a:rPr lang="en-US" sz="2400" dirty="0" err="1">
                <a:solidFill>
                  <a:srgbClr val="69B42D"/>
                </a:solidFill>
              </a:rPr>
              <a:t>organisations</a:t>
            </a:r>
            <a:r>
              <a:rPr lang="en-US" sz="2400" dirty="0">
                <a:solidFill>
                  <a:srgbClr val="69B42D"/>
                </a:solidFill>
              </a:rPr>
              <a:t> </a:t>
            </a:r>
            <a:r>
              <a:rPr lang="en-US" sz="2400" b="1" dirty="0">
                <a:solidFill>
                  <a:srgbClr val="69B42D"/>
                </a:solidFill>
              </a:rPr>
              <a:t>exceeds,</a:t>
            </a:r>
            <a:r>
              <a:rPr lang="en-US" sz="2400" dirty="0">
                <a:solidFill>
                  <a:srgbClr val="69B42D"/>
                </a:solidFill>
              </a:rPr>
              <a:t> in most cases, the </a:t>
            </a:r>
            <a:r>
              <a:rPr lang="en-US" sz="2400" b="1" dirty="0">
                <a:solidFill>
                  <a:srgbClr val="69B42D"/>
                </a:solidFill>
              </a:rPr>
              <a:t>framework of responsibilities of individual departments</a:t>
            </a:r>
            <a:r>
              <a:rPr lang="en-US" sz="2400" dirty="0">
                <a:solidFill>
                  <a:srgbClr val="69B42D"/>
                </a:solidFill>
              </a:rPr>
              <a:t> of the line structure</a:t>
            </a:r>
            <a:endParaRPr lang="cs-CZ" sz="2400" dirty="0">
              <a:solidFill>
                <a:srgbClr val="69B42D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69B42D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69B42D"/>
                </a:solidFill>
              </a:rPr>
              <a:t>For changes assumed not to be implementable separately within the line structures and requiring cooperation of more departments, the line structure is not ideal for</a:t>
            </a:r>
            <a:r>
              <a:rPr lang="cs-CZ" sz="2400" b="1" dirty="0">
                <a:solidFill>
                  <a:srgbClr val="69B42D"/>
                </a:solidFill>
              </a:rPr>
              <a:t> </a:t>
            </a:r>
            <a:r>
              <a:rPr lang="en-US" sz="2400" b="1" dirty="0">
                <a:solidFill>
                  <a:srgbClr val="69B42D"/>
                </a:solidFill>
              </a:rPr>
              <a:t>the below reasons</a:t>
            </a:r>
            <a:r>
              <a:rPr lang="en-US" sz="2400" dirty="0">
                <a:solidFill>
                  <a:srgbClr val="69B42D"/>
                </a:solidFill>
              </a:rPr>
              <a:t>: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b="1" dirty="0"/>
              <a:t>A conflict of managerial comp</a:t>
            </a:r>
            <a:r>
              <a:rPr lang="cs-CZ" sz="2000" b="1" dirty="0"/>
              <a:t>e</a:t>
            </a:r>
            <a:r>
              <a:rPr lang="en-US" sz="2000" b="1" dirty="0" err="1"/>
              <a:t>tences</a:t>
            </a:r>
            <a:r>
              <a:rPr lang="en-US" sz="2000" b="1" dirty="0"/>
              <a:t> </a:t>
            </a:r>
            <a:r>
              <a:rPr lang="en-US" sz="2000" dirty="0"/>
              <a:t>within the individual involved line departments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/>
              <a:t>Line structures use </a:t>
            </a:r>
            <a:r>
              <a:rPr lang="en-US" sz="2000" b="1" dirty="0"/>
              <a:t>established, time-tested work procedures and stereotypes</a:t>
            </a:r>
            <a:r>
              <a:rPr lang="cs-CZ" sz="2000" b="1" dirty="0"/>
              <a:t> </a:t>
            </a:r>
            <a:r>
              <a:rPr lang="en-US" sz="2000" dirty="0"/>
              <a:t>as a rule, with prevailing natural resistance of employ</a:t>
            </a:r>
            <a:r>
              <a:rPr lang="cs-CZ" sz="2000" dirty="0"/>
              <a:t>e</a:t>
            </a:r>
            <a:r>
              <a:rPr lang="en-US" sz="2000" dirty="0"/>
              <a:t>es to changes</a:t>
            </a:r>
          </a:p>
        </p:txBody>
      </p:sp>
    </p:spTree>
    <p:extLst>
      <p:ext uri="{BB962C8B-B14F-4D97-AF65-F5344CB8AC3E}">
        <p14:creationId xmlns:p14="http://schemas.microsoft.com/office/powerpoint/2010/main" val="3201292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1358</Words>
  <Application>Microsoft Office PowerPoint</Application>
  <PresentationFormat>Širokoúhlá obrazovka</PresentationFormat>
  <Paragraphs>176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-apple-system</vt:lpstr>
      <vt:lpstr>Arial</vt:lpstr>
      <vt:lpstr>Calibri</vt:lpstr>
      <vt:lpstr>Cambria</vt:lpstr>
      <vt:lpstr>Motiv Office</vt:lpstr>
      <vt:lpstr>Project management</vt:lpstr>
      <vt:lpstr>Project management</vt:lpstr>
      <vt:lpstr>What is a project?</vt:lpstr>
      <vt:lpstr>Project characteristics</vt:lpstr>
      <vt:lpstr>What is a project and what it is not?</vt:lpstr>
      <vt:lpstr>Project Management Triangle</vt:lpstr>
      <vt:lpstr>Project, Programme and Portfolio</vt:lpstr>
      <vt:lpstr>Project vs. line organizational structure</vt:lpstr>
      <vt:lpstr>Why to manage changes as a project?</vt:lpstr>
      <vt:lpstr>Project management and Project manager</vt:lpstr>
      <vt:lpstr>Standards of project management</vt:lpstr>
      <vt:lpstr>Project goal</vt:lpstr>
      <vt:lpstr>SMART goal</vt:lpstr>
      <vt:lpstr>SMART goal</vt:lpstr>
      <vt:lpstr>Task 1 – SMART goal</vt:lpstr>
      <vt:lpstr>SWOT analysis</vt:lpstr>
      <vt:lpstr>Prezentace aplikace PowerPoint</vt:lpstr>
      <vt:lpstr>Task 2 – SWOT analysis</vt:lpstr>
      <vt:lpstr>WBS</vt:lpstr>
      <vt:lpstr>WBS</vt:lpstr>
      <vt:lpstr>Task 3 – WBS</vt:lpstr>
      <vt:lpstr>GANTT Chart</vt:lpstr>
      <vt:lpstr>GANTT Chart</vt:lpstr>
      <vt:lpstr>Task 4 – Gantt Chart</vt:lpstr>
      <vt:lpstr>Risk Analysis</vt:lpstr>
      <vt:lpstr>Prezentace aplikace PowerPoint</vt:lpstr>
      <vt:lpstr>Task 5 – Risk Analysis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Čabrada Martin</dc:creator>
  <cp:lastModifiedBy>Čabrada Martin</cp:lastModifiedBy>
  <cp:revision>7</cp:revision>
  <dcterms:created xsi:type="dcterms:W3CDTF">2021-02-10T14:38:45Z</dcterms:created>
  <dcterms:modified xsi:type="dcterms:W3CDTF">2023-01-26T01:38:08Z</dcterms:modified>
</cp:coreProperties>
</file>