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7" r:id="rId4"/>
    <p:sldId id="269" r:id="rId5"/>
    <p:sldId id="304" r:id="rId6"/>
    <p:sldId id="261" r:id="rId7"/>
    <p:sldId id="263" r:id="rId8"/>
    <p:sldId id="264" r:id="rId9"/>
    <p:sldId id="266" r:id="rId10"/>
    <p:sldId id="270" r:id="rId11"/>
    <p:sldId id="272" r:id="rId12"/>
    <p:sldId id="305" r:id="rId13"/>
    <p:sldId id="306" r:id="rId14"/>
    <p:sldId id="278" r:id="rId15"/>
    <p:sldId id="279" r:id="rId16"/>
    <p:sldId id="280" r:id="rId17"/>
    <p:sldId id="281" r:id="rId18"/>
    <p:sldId id="282" r:id="rId19"/>
    <p:sldId id="283" r:id="rId20"/>
    <p:sldId id="285" r:id="rId21"/>
    <p:sldId id="286" r:id="rId22"/>
    <p:sldId id="287" r:id="rId23"/>
    <p:sldId id="288" r:id="rId24"/>
    <p:sldId id="289" r:id="rId25"/>
    <p:sldId id="290" r:id="rId26"/>
    <p:sldId id="284" r:id="rId27"/>
    <p:sldId id="291" r:id="rId28"/>
    <p:sldId id="292" r:id="rId29"/>
    <p:sldId id="293" r:id="rId30"/>
    <p:sldId id="294" r:id="rId31"/>
    <p:sldId id="295" r:id="rId32"/>
    <p:sldId id="275" r:id="rId33"/>
    <p:sldId id="260" r:id="rId34"/>
    <p:sldId id="271" r:id="rId35"/>
    <p:sldId id="307"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B38"/>
    <a:srgbClr val="69B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0275" autoAdjust="0"/>
  </p:normalViewPr>
  <p:slideViewPr>
    <p:cSldViewPr snapToGrid="0">
      <p:cViewPr varScale="1">
        <p:scale>
          <a:sx n="60" d="100"/>
          <a:sy n="60" d="100"/>
        </p:scale>
        <p:origin x="1416"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labova\Documents\CZU\Eprojekt\O2\Po&#269;et%20lov.%20l&#237;stk&#367;%20ORP\Loveck&#233;%20l&#237;stky%20Po&#269;et%20k%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KETA\Documents\&#353;kola\V&#352;E\Doktorand\V&#253;zkum\V&#253;stupy\N&#225;rodnos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KETA\Documents\&#353;kola\V&#352;E\Doktorand\V&#253;zkum\V&#253;stupy\Loveck&#233;%20l&#237;stky-po&#269;et%20dn&#2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lumMod val="75000"/>
                </a:schemeClr>
              </a:solidFill>
              <a:round/>
            </a:ln>
            <a:effectLst/>
          </c:spPr>
          <c:marker>
            <c:symbol val="none"/>
          </c:marker>
          <c:cat>
            <c:numRef>
              <c:f>Celkem!$B$1:$L$1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Celkem!$B$2:$L$2</c:f>
              <c:numCache>
                <c:formatCode>General</c:formatCode>
                <c:ptCount val="11"/>
                <c:pt idx="0">
                  <c:v>10304</c:v>
                </c:pt>
                <c:pt idx="1">
                  <c:v>10542</c:v>
                </c:pt>
                <c:pt idx="2">
                  <c:v>10748</c:v>
                </c:pt>
                <c:pt idx="3">
                  <c:v>10480</c:v>
                </c:pt>
                <c:pt idx="4">
                  <c:v>11208</c:v>
                </c:pt>
                <c:pt idx="5">
                  <c:v>11362</c:v>
                </c:pt>
                <c:pt idx="6">
                  <c:v>10711</c:v>
                </c:pt>
                <c:pt idx="7">
                  <c:v>10727</c:v>
                </c:pt>
                <c:pt idx="8">
                  <c:v>10538</c:v>
                </c:pt>
                <c:pt idx="9">
                  <c:v>10634</c:v>
                </c:pt>
                <c:pt idx="10">
                  <c:v>4774</c:v>
                </c:pt>
              </c:numCache>
            </c:numRef>
          </c:val>
          <c:smooth val="0"/>
          <c:extLst>
            <c:ext xmlns:c16="http://schemas.microsoft.com/office/drawing/2014/chart" uri="{C3380CC4-5D6E-409C-BE32-E72D297353CC}">
              <c16:uniqueId val="{00000000-ECB0-4370-8584-15478C6A9C06}"/>
            </c:ext>
          </c:extLst>
        </c:ser>
        <c:dLbls>
          <c:showLegendKey val="0"/>
          <c:showVal val="0"/>
          <c:showCatName val="0"/>
          <c:showSerName val="0"/>
          <c:showPercent val="0"/>
          <c:showBubbleSize val="0"/>
        </c:dLbls>
        <c:smooth val="0"/>
        <c:axId val="434422720"/>
        <c:axId val="338313728"/>
      </c:lineChart>
      <c:catAx>
        <c:axId val="43442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38313728"/>
        <c:crosses val="autoZero"/>
        <c:auto val="1"/>
        <c:lblAlgn val="ctr"/>
        <c:lblOffset val="100"/>
        <c:noMultiLvlLbl val="0"/>
      </c:catAx>
      <c:valAx>
        <c:axId val="33831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3442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91781821974"/>
          <c:y val="0.17589311752697634"/>
          <c:w val="0.56030070744468263"/>
          <c:h val="0.6528194970999025"/>
        </c:manualLayout>
      </c:layout>
      <c:pieChart>
        <c:varyColors val="1"/>
        <c:ser>
          <c:idx val="0"/>
          <c:order val="0"/>
          <c:dLbls>
            <c:dLbl>
              <c:idx val="3"/>
              <c:layout>
                <c:manualLayout>
                  <c:x val="-9.7709061201786858E-3"/>
                  <c:y val="4.1503434755840937E-2"/>
                </c:manualLayout>
              </c:layout>
              <c:tx>
                <c:rich>
                  <a:bodyPr/>
                  <a:lstStyle/>
                  <a:p>
                    <a:r>
                      <a:rPr lang="en-US">
                        <a:solidFill>
                          <a:sysClr val="windowText" lastClr="000000"/>
                        </a:solidFill>
                      </a:rPr>
                      <a:t>5%</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487-4998-A746-C96995375AF2}"/>
                </c:ext>
              </c:extLst>
            </c:dLbl>
            <c:dLbl>
              <c:idx val="4"/>
              <c:layout>
                <c:manualLayout>
                  <c:x val="-5.0284389054542824E-3"/>
                  <c:y val="-1.6984741314115495E-2"/>
                </c:manualLayout>
              </c:layout>
              <c:tx>
                <c:rich>
                  <a:bodyPr/>
                  <a:lstStyle/>
                  <a:p>
                    <a:r>
                      <a:rPr lang="en-US" baseline="0">
                        <a:solidFill>
                          <a:sysClr val="windowText" lastClr="000000"/>
                        </a:solidFill>
                      </a:rPr>
                      <a:t>4%</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87-4998-A746-C96995375AF2}"/>
                </c:ext>
              </c:extLst>
            </c:dLbl>
            <c:dLbl>
              <c:idx val="5"/>
              <c:layout>
                <c:manualLayout>
                  <c:x val="-1.5274547635188021E-2"/>
                  <c:y val="-3.0874728621885252E-2"/>
                </c:manualLayout>
              </c:layout>
              <c:tx>
                <c:rich>
                  <a:bodyPr/>
                  <a:lstStyle/>
                  <a:p>
                    <a:r>
                      <a:rPr lang="en-US">
                        <a:solidFill>
                          <a:sysClr val="windowText" lastClr="000000"/>
                        </a:solidFill>
                      </a:rPr>
                      <a:t>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487-4998-A746-C96995375AF2}"/>
                </c:ext>
              </c:extLst>
            </c:dLbl>
            <c:dLbl>
              <c:idx val="6"/>
              <c:layout>
                <c:manualLayout>
                  <c:x val="1.1405850758721425E-2"/>
                  <c:y val="-0.10184253588671786"/>
                </c:manualLayout>
              </c:layout>
              <c:tx>
                <c:rich>
                  <a:bodyPr/>
                  <a:lstStyle/>
                  <a:p>
                    <a:r>
                      <a:rPr lang="en-US">
                        <a:solidFill>
                          <a:sysClr val="windowText" lastClr="000000"/>
                        </a:solidFill>
                      </a:rPr>
                      <a:t>3%</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87-4998-A746-C96995375AF2}"/>
                </c:ext>
              </c:extLst>
            </c:dLbl>
            <c:spPr>
              <a:noFill/>
              <a:ln>
                <a:noFill/>
              </a:ln>
              <a:effectLst/>
            </c:spPr>
            <c:txPr>
              <a:bodyPr/>
              <a:lstStyle/>
              <a:p>
                <a:pPr>
                  <a:defRPr sz="1200" baseline="0">
                    <a:solidFill>
                      <a:schemeClr val="bg1"/>
                    </a:solidFill>
                  </a:defRPr>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'Celkem-vyhod.'!$D$5:$D$12</c:f>
              <c:strCache>
                <c:ptCount val="8"/>
                <c:pt idx="0">
                  <c:v>Rakousko</c:v>
                </c:pt>
                <c:pt idx="1">
                  <c:v>Německo</c:v>
                </c:pt>
                <c:pt idx="2">
                  <c:v>Slovensko</c:v>
                </c:pt>
                <c:pt idx="3">
                  <c:v>Švýcarsko</c:v>
                </c:pt>
                <c:pt idx="4">
                  <c:v>Holandsko</c:v>
                </c:pt>
                <c:pt idx="5">
                  <c:v>Itálie</c:v>
                </c:pt>
                <c:pt idx="6">
                  <c:v>Dánsko</c:v>
                </c:pt>
                <c:pt idx="7">
                  <c:v>ostatní</c:v>
                </c:pt>
              </c:strCache>
            </c:strRef>
          </c:cat>
          <c:val>
            <c:numRef>
              <c:f>'Celkem-vyhod.'!$E$5:$E$12</c:f>
              <c:numCache>
                <c:formatCode>General</c:formatCode>
                <c:ptCount val="8"/>
                <c:pt idx="0">
                  <c:v>12376</c:v>
                </c:pt>
                <c:pt idx="1">
                  <c:v>8528</c:v>
                </c:pt>
                <c:pt idx="2">
                  <c:v>3052</c:v>
                </c:pt>
                <c:pt idx="3">
                  <c:v>1650</c:v>
                </c:pt>
                <c:pt idx="4">
                  <c:v>1371</c:v>
                </c:pt>
                <c:pt idx="5">
                  <c:v>1172</c:v>
                </c:pt>
                <c:pt idx="6">
                  <c:v>1123</c:v>
                </c:pt>
                <c:pt idx="7">
                  <c:v>6738</c:v>
                </c:pt>
              </c:numCache>
            </c:numRef>
          </c:val>
          <c:extLst>
            <c:ext xmlns:c16="http://schemas.microsoft.com/office/drawing/2014/chart" uri="{C3380CC4-5D6E-409C-BE32-E72D297353CC}">
              <c16:uniqueId val="{00000004-7487-4998-A746-C96995375AF2}"/>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94665531673393E-2"/>
          <c:y val="0.16126566613687929"/>
          <c:w val="0.40750558957908034"/>
          <c:h val="0.7409711480186647"/>
        </c:manualLayout>
      </c:layout>
      <c:pieChart>
        <c:varyColors val="1"/>
        <c:ser>
          <c:idx val="0"/>
          <c:order val="0"/>
          <c:explosion val="25"/>
          <c:dLbls>
            <c:dLbl>
              <c:idx val="0"/>
              <c:layout>
                <c:manualLayout>
                  <c:x val="-3.1749350091175042E-2"/>
                  <c:y val="-2.65294072447415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14F-4541-8897-58DF4FA9F77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čr!$A$2:$A$6</c:f>
              <c:strCache>
                <c:ptCount val="5"/>
                <c:pt idx="0">
                  <c:v>na 1 den</c:v>
                </c:pt>
                <c:pt idx="1">
                  <c:v>na 5 dnů</c:v>
                </c:pt>
                <c:pt idx="2">
                  <c:v>na 30 dnů</c:v>
                </c:pt>
                <c:pt idx="3">
                  <c:v>na 180 dnů</c:v>
                </c:pt>
                <c:pt idx="4">
                  <c:v>na 365 dnů</c:v>
                </c:pt>
              </c:strCache>
            </c:strRef>
          </c:cat>
          <c:val>
            <c:numRef>
              <c:f>čr!$I$2:$I$6</c:f>
              <c:numCache>
                <c:formatCode>General</c:formatCode>
                <c:ptCount val="5"/>
                <c:pt idx="0">
                  <c:v>4406</c:v>
                </c:pt>
                <c:pt idx="1">
                  <c:v>17443</c:v>
                </c:pt>
                <c:pt idx="2">
                  <c:v>3021</c:v>
                </c:pt>
                <c:pt idx="3">
                  <c:v>837</c:v>
                </c:pt>
                <c:pt idx="4">
                  <c:v>16751</c:v>
                </c:pt>
              </c:numCache>
            </c:numRef>
          </c:val>
          <c:extLst>
            <c:ext xmlns:c16="http://schemas.microsoft.com/office/drawing/2014/chart" uri="{C3380CC4-5D6E-409C-BE32-E72D297353CC}">
              <c16:uniqueId val="{00000001-014F-4541-8897-58DF4FA9F770}"/>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9255626032857009"/>
          <c:y val="0.11790728293625025"/>
          <c:w val="0.2457153446097016"/>
          <c:h val="0.71367684623139871"/>
        </c:manualLayout>
      </c:layout>
      <c:overlay val="0"/>
      <c:txPr>
        <a:bodyPr/>
        <a:lstStyle/>
        <a:p>
          <a:pPr rtl="0">
            <a:defRPr sz="800" baseline="0"/>
          </a:pPr>
          <a:endParaRPr lang="cs-CZ"/>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FBDCF-7777-48C1-82B9-ECFF0C7278D5}" type="datetimeFigureOut">
              <a:rPr lang="cs-CZ" smtClean="0"/>
              <a:t>24.01.2023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C4EA-6B40-40E1-946A-937DBBA793A1}" type="slidenum">
              <a:rPr lang="cs-CZ" smtClean="0"/>
              <a:t>‹#›</a:t>
            </a:fld>
            <a:endParaRPr lang="cs-CZ"/>
          </a:p>
        </p:txBody>
      </p:sp>
    </p:spTree>
    <p:extLst>
      <p:ext uri="{BB962C8B-B14F-4D97-AF65-F5344CB8AC3E}">
        <p14:creationId xmlns:p14="http://schemas.microsoft.com/office/powerpoint/2010/main" val="197511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definition allows a boundary to be set between agricultural and forestry products, thus avoiding an overlap between categories in the classification systems.</a:t>
            </a:r>
            <a:endParaRPr lang="cs-CZ" dirty="0"/>
          </a:p>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3</a:t>
            </a:fld>
            <a:endParaRPr lang="cs-CZ"/>
          </a:p>
        </p:txBody>
      </p:sp>
    </p:spTree>
    <p:extLst>
      <p:ext uri="{BB962C8B-B14F-4D97-AF65-F5344CB8AC3E}">
        <p14:creationId xmlns:p14="http://schemas.microsoft.com/office/powerpoint/2010/main" val="45737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Insects belong </a:t>
            </a:r>
            <a:r>
              <a:rPr lang="en-US" dirty="0"/>
              <a:t>to the category of multipurpose non-wood forest products, as they </a:t>
            </a:r>
            <a:r>
              <a:rPr lang="en-US" b="1" dirty="0"/>
              <a:t>are used in many products such as natural medicines, honey, cosmetics, silk, candles, and human and animal food. </a:t>
            </a:r>
            <a:endParaRPr lang="cs-C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4</a:t>
            </a:fld>
            <a:endParaRPr lang="cs-CZ"/>
          </a:p>
        </p:txBody>
      </p:sp>
    </p:spTree>
    <p:extLst>
      <p:ext uri="{BB962C8B-B14F-4D97-AF65-F5344CB8AC3E}">
        <p14:creationId xmlns:p14="http://schemas.microsoft.com/office/powerpoint/2010/main" val="6010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Honey hunting </a:t>
            </a:r>
            <a:r>
              <a:rPr lang="en-US" dirty="0"/>
              <a:t>is a living cultural tradition that is marked by traditional ecological practices and rituals which are still observed to this day.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Consumed locally for health and food, and traded </a:t>
            </a:r>
            <a:r>
              <a:rPr lang="en-US" b="1" dirty="0"/>
              <a:t>as a source of livelihood, honey is essential to the lives of many</a:t>
            </a:r>
            <a:r>
              <a:rPr lang="en-US" dirty="0"/>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Apart from honey, other products </a:t>
            </a:r>
            <a:r>
              <a:rPr lang="en-US" dirty="0"/>
              <a:t>like beeswax, royal jelly and propolis </a:t>
            </a:r>
            <a:r>
              <a:rPr lang="en-US" b="1" dirty="0"/>
              <a:t>are also utilized for consumption and trade</a:t>
            </a:r>
            <a:r>
              <a:rPr lang="en-US" dirty="0"/>
              <a:t>.</a:t>
            </a:r>
            <a:endParaRPr lang="cs-CZ" dirty="0"/>
          </a:p>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5</a:t>
            </a:fld>
            <a:endParaRPr lang="cs-CZ"/>
          </a:p>
        </p:txBody>
      </p:sp>
    </p:spTree>
    <p:extLst>
      <p:ext uri="{BB962C8B-B14F-4D97-AF65-F5344CB8AC3E}">
        <p14:creationId xmlns:p14="http://schemas.microsoft.com/office/powerpoint/2010/main" val="186780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the context of </a:t>
            </a:r>
            <a:r>
              <a:rPr lang="en-US" dirty="0"/>
              <a:t>non-wood forest products, the term “game meat” is often called “bushmeat” and is used to refer to the meat of animals living in the wild.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can be mammals </a:t>
            </a:r>
            <a:r>
              <a:rPr lang="en-US" dirty="0"/>
              <a:t>(from cats to gorillas), reptiles, amphibians and birds, and </a:t>
            </a:r>
            <a:r>
              <a:rPr lang="en-US" b="1" dirty="0"/>
              <a:t>can vary by region</a:t>
            </a:r>
            <a:r>
              <a:rPr lang="en-US" dirty="0"/>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context, the collection of wild game has different meanings, mainly depending on the socioeconomic conditions of the area in which game is gathered.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6</a:t>
            </a:fld>
            <a:endParaRPr lang="cs-CZ"/>
          </a:p>
        </p:txBody>
      </p:sp>
    </p:spTree>
    <p:extLst>
      <p:ext uri="{BB962C8B-B14F-4D97-AF65-F5344CB8AC3E}">
        <p14:creationId xmlns:p14="http://schemas.microsoft.com/office/powerpoint/2010/main" val="308989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Thus, </a:t>
            </a:r>
            <a:r>
              <a:rPr lang="en-US" b="1" dirty="0"/>
              <a:t>categories of fresh or processed mammals, poultry and other kinds of meat exist</a:t>
            </a:r>
            <a:r>
              <a:rPr lang="en-US" dirty="0"/>
              <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structure of the group is quite clear: classes relate to mammals and poultry classified as fresh, frozen and prepared; </a:t>
            </a:r>
            <a:r>
              <a:rPr lang="en-US" b="1" dirty="0"/>
              <a:t>the same structure is used for edible offal</a:t>
            </a:r>
            <a:r>
              <a:rPr lang="en-US" dirty="0"/>
              <a:t>; and, finally, a residual class of “Other meat” comprises meat and offal of all other animals not categorized. </a:t>
            </a:r>
            <a:endParaRPr lang="cs-CZ" dirty="0"/>
          </a:p>
          <a:p>
            <a:r>
              <a:rPr lang="en-US" dirty="0"/>
              <a:t> </a:t>
            </a:r>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7</a:t>
            </a:fld>
            <a:endParaRPr lang="cs-CZ"/>
          </a:p>
        </p:txBody>
      </p:sp>
    </p:spTree>
    <p:extLst>
      <p:ext uri="{BB962C8B-B14F-4D97-AF65-F5344CB8AC3E}">
        <p14:creationId xmlns:p14="http://schemas.microsoft.com/office/powerpoint/2010/main" val="342333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current classifications exhibit several problems</a:t>
            </a:r>
            <a:r>
              <a:rPr lang="en-US" dirty="0"/>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 example, wild boar and domestic pig meats are classified under the same subclass/subheading without further breakdown. </a:t>
            </a:r>
            <a:endParaRPr lang="cs-C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makes it extremely difficult to estimate the production and trade volume of certain common game meat products</a:t>
            </a:r>
            <a:r>
              <a:rPr lang="en-US" dirty="0"/>
              <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even when wild animal species are listed separately, they are not sufficiently detailed to separate wild animal meat hunted in the forest from the meat of </a:t>
            </a:r>
            <a:r>
              <a:rPr lang="en-US" dirty="0" err="1"/>
              <a:t>farmreared</a:t>
            </a:r>
            <a:r>
              <a:rPr lang="en-US" dirty="0"/>
              <a:t> animals. The same type of wild meat may be exclusively collected in the wild, farm-reared or both in a country.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Consequently, even when species of wild animals are listed within categories, it is still impossible to distinguish between agriculture and forestry products. </a:t>
            </a:r>
            <a:endParaRPr lang="cs-CZ" dirty="0"/>
          </a:p>
          <a:p>
            <a:r>
              <a:rPr lang="en-US" dirty="0"/>
              <a:t>For greater clarity, the most relevant hunted species should also be listed at each subclass level. </a:t>
            </a:r>
            <a:endParaRPr lang="cs-CZ" dirty="0"/>
          </a:p>
          <a:p>
            <a:r>
              <a:rPr lang="en-US" dirty="0"/>
              <a:t>With regard to the subclass of pig meat, the following should be mentioned: </a:t>
            </a:r>
            <a:endParaRPr lang="cs-CZ" dirty="0"/>
          </a:p>
          <a:p>
            <a:r>
              <a:rPr lang="cs-CZ" dirty="0" err="1"/>
              <a:t>Wild</a:t>
            </a:r>
            <a:r>
              <a:rPr lang="cs-CZ" dirty="0"/>
              <a:t> </a:t>
            </a:r>
            <a:r>
              <a:rPr lang="cs-CZ" dirty="0" err="1"/>
              <a:t>boar</a:t>
            </a:r>
            <a:r>
              <a:rPr lang="cs-CZ" dirty="0"/>
              <a:t> (</a:t>
            </a:r>
            <a:r>
              <a:rPr lang="cs-CZ" dirty="0" err="1"/>
              <a:t>Sus</a:t>
            </a:r>
            <a:r>
              <a:rPr lang="cs-CZ" dirty="0"/>
              <a:t> </a:t>
            </a:r>
            <a:r>
              <a:rPr lang="cs-CZ" dirty="0" err="1"/>
              <a:t>scrofa</a:t>
            </a:r>
            <a:r>
              <a:rPr lang="cs-CZ" dirty="0"/>
              <a:t>). - </a:t>
            </a:r>
            <a:r>
              <a:rPr lang="cs-CZ" dirty="0" err="1"/>
              <a:t>Warthogs</a:t>
            </a:r>
            <a:r>
              <a:rPr lang="cs-CZ" dirty="0"/>
              <a:t> (</a:t>
            </a:r>
            <a:r>
              <a:rPr lang="cs-CZ" dirty="0" err="1"/>
              <a:t>Phacochoerus</a:t>
            </a:r>
            <a:r>
              <a:rPr lang="cs-CZ" dirty="0"/>
              <a:t> </a:t>
            </a:r>
            <a:r>
              <a:rPr lang="cs-CZ" dirty="0" err="1"/>
              <a:t>aethiopicus</a:t>
            </a:r>
            <a:r>
              <a:rPr lang="cs-CZ" dirty="0"/>
              <a:t>), </a:t>
            </a:r>
            <a:r>
              <a:rPr lang="cs-CZ" dirty="0" err="1"/>
              <a:t>river</a:t>
            </a:r>
            <a:r>
              <a:rPr lang="cs-CZ" dirty="0"/>
              <a:t> </a:t>
            </a:r>
            <a:r>
              <a:rPr lang="cs-CZ" dirty="0" err="1"/>
              <a:t>hogs</a:t>
            </a:r>
            <a:r>
              <a:rPr lang="cs-CZ" dirty="0"/>
              <a:t> </a:t>
            </a:r>
            <a:r>
              <a:rPr lang="cs-CZ" dirty="0" err="1"/>
              <a:t>or</a:t>
            </a:r>
            <a:r>
              <a:rPr lang="cs-CZ" dirty="0"/>
              <a:t> </a:t>
            </a:r>
            <a:r>
              <a:rPr lang="cs-CZ" dirty="0" err="1"/>
              <a:t>pig</a:t>
            </a:r>
            <a:r>
              <a:rPr lang="cs-CZ" dirty="0"/>
              <a:t> </a:t>
            </a:r>
            <a:r>
              <a:rPr lang="cs-CZ" dirty="0" err="1"/>
              <a:t>deer</a:t>
            </a:r>
            <a:r>
              <a:rPr lang="cs-CZ" dirty="0"/>
              <a:t> (</a:t>
            </a:r>
            <a:r>
              <a:rPr lang="cs-CZ" dirty="0" err="1"/>
              <a:t>Potamochoerus</a:t>
            </a:r>
            <a:r>
              <a:rPr lang="cs-CZ" dirty="0"/>
              <a:t> </a:t>
            </a:r>
            <a:r>
              <a:rPr lang="cs-CZ" dirty="0" err="1"/>
              <a:t>porcus</a:t>
            </a:r>
            <a:r>
              <a:rPr lang="cs-CZ" dirty="0"/>
              <a:t>), and </a:t>
            </a:r>
            <a:r>
              <a:rPr lang="cs-CZ" dirty="0" err="1"/>
              <a:t>the</a:t>
            </a:r>
            <a:r>
              <a:rPr lang="cs-CZ" dirty="0"/>
              <a:t> </a:t>
            </a:r>
            <a:r>
              <a:rPr lang="cs-CZ" dirty="0" err="1"/>
              <a:t>black</a:t>
            </a:r>
            <a:r>
              <a:rPr lang="cs-CZ" dirty="0"/>
              <a:t> </a:t>
            </a:r>
            <a:r>
              <a:rPr lang="cs-CZ" dirty="0" err="1"/>
              <a:t>forest</a:t>
            </a:r>
            <a:r>
              <a:rPr lang="cs-CZ" dirty="0"/>
              <a:t> </a:t>
            </a:r>
            <a:r>
              <a:rPr lang="cs-CZ" dirty="0" err="1"/>
              <a:t>pig</a:t>
            </a:r>
            <a:r>
              <a:rPr lang="cs-CZ" dirty="0"/>
              <a:t>; </a:t>
            </a:r>
            <a:r>
              <a:rPr lang="cs-CZ" dirty="0" err="1"/>
              <a:t>babiroussa</a:t>
            </a:r>
            <a:r>
              <a:rPr lang="cs-CZ" dirty="0"/>
              <a:t> (</a:t>
            </a:r>
            <a:r>
              <a:rPr lang="cs-CZ" dirty="0" err="1"/>
              <a:t>Babyrousa</a:t>
            </a:r>
            <a:r>
              <a:rPr lang="cs-CZ" dirty="0"/>
              <a:t> </a:t>
            </a:r>
            <a:r>
              <a:rPr lang="cs-CZ" dirty="0" err="1"/>
              <a:t>babyrussa</a:t>
            </a:r>
            <a:r>
              <a:rPr lang="cs-CZ" dirty="0"/>
              <a:t>). - </a:t>
            </a:r>
            <a:r>
              <a:rPr lang="cs-CZ" dirty="0" err="1"/>
              <a:t>Peccary</a:t>
            </a:r>
            <a:r>
              <a:rPr lang="cs-CZ" dirty="0"/>
              <a:t> (</a:t>
            </a:r>
            <a:r>
              <a:rPr lang="cs-CZ" dirty="0" err="1"/>
              <a:t>wild</a:t>
            </a:r>
            <a:r>
              <a:rPr lang="cs-CZ" dirty="0"/>
              <a:t> </a:t>
            </a:r>
            <a:r>
              <a:rPr lang="cs-CZ" dirty="0" err="1"/>
              <a:t>swine</a:t>
            </a:r>
            <a:r>
              <a:rPr lang="cs-CZ" dirty="0"/>
              <a:t>) (</a:t>
            </a:r>
            <a:r>
              <a:rPr lang="cs-CZ" dirty="0" err="1"/>
              <a:t>Dicotyles</a:t>
            </a:r>
            <a:r>
              <a:rPr lang="cs-CZ" dirty="0"/>
              <a:t> </a:t>
            </a:r>
            <a:r>
              <a:rPr lang="cs-CZ" dirty="0" err="1"/>
              <a:t>tajacu</a:t>
            </a:r>
            <a:r>
              <a:rPr lang="cs-C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1" dirty="0"/>
          </a:p>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8</a:t>
            </a:fld>
            <a:endParaRPr lang="cs-CZ"/>
          </a:p>
        </p:txBody>
      </p:sp>
    </p:spTree>
    <p:extLst>
      <p:ext uri="{BB962C8B-B14F-4D97-AF65-F5344CB8AC3E}">
        <p14:creationId xmlns:p14="http://schemas.microsoft.com/office/powerpoint/2010/main" val="215044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five main game species hunted in all countries include</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information could also be collected </a:t>
            </a:r>
            <a:r>
              <a:rPr lang="en-US" b="1" dirty="0"/>
              <a:t>by food security agencies </a:t>
            </a:r>
            <a:r>
              <a:rPr lang="en-US" dirty="0"/>
              <a:t>or by wildlife conservation institutions. </a:t>
            </a:r>
            <a:r>
              <a:rPr lang="en-US" b="1" dirty="0"/>
              <a:t>For example, the Food </a:t>
            </a:r>
            <a:r>
              <a:rPr lang="en-US" dirty="0"/>
              <a:t>Standards Agency of New Zealand and Australia provides data on wild game meat of kangaroos, wallabies, mutton birds and wild boars. </a:t>
            </a:r>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9</a:t>
            </a:fld>
            <a:endParaRPr lang="cs-CZ"/>
          </a:p>
        </p:txBody>
      </p:sp>
    </p:spTree>
    <p:extLst>
      <p:ext uri="{BB962C8B-B14F-4D97-AF65-F5344CB8AC3E}">
        <p14:creationId xmlns:p14="http://schemas.microsoft.com/office/powerpoint/2010/main" val="366001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17</a:t>
            </a:fld>
            <a:endParaRPr lang="cs-CZ"/>
          </a:p>
        </p:txBody>
      </p:sp>
    </p:spTree>
    <p:extLst>
      <p:ext uri="{BB962C8B-B14F-4D97-AF65-F5344CB8AC3E}">
        <p14:creationId xmlns:p14="http://schemas.microsoft.com/office/powerpoint/2010/main" val="288815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Austria</a:t>
            </a:r>
            <a:r>
              <a:rPr lang="cs-CZ" dirty="0"/>
              <a:t>, </a:t>
            </a:r>
            <a:r>
              <a:rPr lang="cs-CZ" dirty="0" err="1"/>
              <a:t>Germany</a:t>
            </a:r>
            <a:r>
              <a:rPr lang="cs-CZ" dirty="0"/>
              <a:t>, Slovakia, </a:t>
            </a:r>
            <a:r>
              <a:rPr lang="cs-CZ" dirty="0" err="1"/>
              <a:t>Switzerland</a:t>
            </a:r>
            <a:r>
              <a:rPr lang="cs-CZ" dirty="0"/>
              <a:t>, </a:t>
            </a:r>
            <a:r>
              <a:rPr lang="cs-CZ" dirty="0" err="1"/>
              <a:t>Netherlans</a:t>
            </a:r>
            <a:r>
              <a:rPr lang="cs-CZ" dirty="0"/>
              <a:t>, Italy, </a:t>
            </a:r>
            <a:r>
              <a:rPr lang="cs-CZ" dirty="0" err="1"/>
              <a:t>Denmark</a:t>
            </a:r>
            <a:r>
              <a:rPr lang="cs-CZ" dirty="0"/>
              <a:t>, </a:t>
            </a:r>
            <a:r>
              <a:rPr lang="cs-CZ" dirty="0" err="1"/>
              <a:t>others</a:t>
            </a:r>
            <a:endParaRPr lang="cs-CZ" dirty="0"/>
          </a:p>
        </p:txBody>
      </p:sp>
      <p:sp>
        <p:nvSpPr>
          <p:cNvPr id="4" name="Zástupný symbol pro číslo snímku 3"/>
          <p:cNvSpPr>
            <a:spLocks noGrp="1"/>
          </p:cNvSpPr>
          <p:nvPr>
            <p:ph type="sldNum" sz="quarter" idx="5"/>
          </p:nvPr>
        </p:nvSpPr>
        <p:spPr/>
        <p:txBody>
          <a:bodyPr/>
          <a:lstStyle/>
          <a:p>
            <a:fld id="{3BECC4EA-6B40-40E1-946A-937DBBA793A1}" type="slidenum">
              <a:rPr lang="cs-CZ" smtClean="0"/>
              <a:t>30</a:t>
            </a:fld>
            <a:endParaRPr lang="cs-CZ"/>
          </a:p>
        </p:txBody>
      </p:sp>
    </p:spTree>
    <p:extLst>
      <p:ext uri="{BB962C8B-B14F-4D97-AF65-F5344CB8AC3E}">
        <p14:creationId xmlns:p14="http://schemas.microsoft.com/office/powerpoint/2010/main" val="290947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9" name="Obrázek 8" descr="Obsah obrázku plot, exteriér, budova, strom&#10;&#10;Popis byl vytvořen automaticky">
            <a:extLst>
              <a:ext uri="{FF2B5EF4-FFF2-40B4-BE49-F238E27FC236}">
                <a16:creationId xmlns:a16="http://schemas.microsoft.com/office/drawing/2014/main" id="{75257D34-5411-4F55-9762-823227109156}"/>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15633"/>
          <a:stretch/>
        </p:blipFill>
        <p:spPr>
          <a:xfrm>
            <a:off x="0" y="1280160"/>
            <a:ext cx="9917084" cy="5577839"/>
          </a:xfrm>
          <a:prstGeom prst="rect">
            <a:avLst/>
          </a:prstGeom>
        </p:spPr>
      </p:pic>
      <p:sp>
        <p:nvSpPr>
          <p:cNvPr id="2" name="Nadpis 1">
            <a:extLst>
              <a:ext uri="{FF2B5EF4-FFF2-40B4-BE49-F238E27FC236}">
                <a16:creationId xmlns:a16="http://schemas.microsoft.com/office/drawing/2014/main" id="{29A93D9F-C45E-4010-B770-CA54B9E22BAF}"/>
              </a:ext>
            </a:extLst>
          </p:cNvPr>
          <p:cNvSpPr>
            <a:spLocks noGrp="1"/>
          </p:cNvSpPr>
          <p:nvPr>
            <p:ph type="ctrTitle"/>
          </p:nvPr>
        </p:nvSpPr>
        <p:spPr>
          <a:xfrm>
            <a:off x="1524000" y="2983824"/>
            <a:ext cx="8157411" cy="1721268"/>
          </a:xfrm>
        </p:spPr>
        <p:txBody>
          <a:bodyPr anchor="b"/>
          <a:lstStyle>
            <a:lvl1pPr algn="ctr">
              <a:defRPr sz="6000">
                <a:solidFill>
                  <a:srgbClr val="139B38"/>
                </a:solidFill>
              </a:defRPr>
            </a:lvl1pPr>
          </a:lstStyle>
          <a:p>
            <a:r>
              <a:rPr lang="cs-CZ" dirty="0"/>
              <a:t>Kliknutím lze upravit styl.</a:t>
            </a:r>
          </a:p>
        </p:txBody>
      </p:sp>
      <p:sp>
        <p:nvSpPr>
          <p:cNvPr id="3" name="Podnadpis 2">
            <a:extLst>
              <a:ext uri="{FF2B5EF4-FFF2-40B4-BE49-F238E27FC236}">
                <a16:creationId xmlns:a16="http://schemas.microsoft.com/office/drawing/2014/main" id="{630A5393-BBDA-4172-AB79-A4EA4AF3344F}"/>
              </a:ext>
            </a:extLst>
          </p:cNvPr>
          <p:cNvSpPr>
            <a:spLocks noGrp="1"/>
          </p:cNvSpPr>
          <p:nvPr>
            <p:ph type="subTitle" idx="1"/>
          </p:nvPr>
        </p:nvSpPr>
        <p:spPr>
          <a:xfrm>
            <a:off x="1524000" y="4940964"/>
            <a:ext cx="8157411" cy="894347"/>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
        <p:nvSpPr>
          <p:cNvPr id="4" name="Zástupný symbol pro datum 3">
            <a:extLst>
              <a:ext uri="{FF2B5EF4-FFF2-40B4-BE49-F238E27FC236}">
                <a16:creationId xmlns:a16="http://schemas.microsoft.com/office/drawing/2014/main" id="{DCA766B5-420E-4226-9A20-54843027567B}"/>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3A370E5A-13B9-4FAA-B533-B0682FC468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2C4613-82FA-476B-BF44-5C4C0C661DC7}"/>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11098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CD2D0-8A15-4CD4-8F61-1D4C8E1CFAB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B2B8FB-346A-4364-87ED-6D4F9EC9361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0FF71D-C614-460F-AD2B-3D4F9BBC0C25}"/>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277B16DB-8C14-41F1-B23C-A09C73C419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D07AFA-9969-4E46-A745-0861BE1841E8}"/>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3319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8F4C00E-4667-4766-9C02-FD932353BE77}"/>
              </a:ext>
            </a:extLst>
          </p:cNvPr>
          <p:cNvSpPr>
            <a:spLocks noGrp="1"/>
          </p:cNvSpPr>
          <p:nvPr>
            <p:ph type="title" orient="vert"/>
          </p:nvPr>
        </p:nvSpPr>
        <p:spPr>
          <a:xfrm>
            <a:off x="7234989" y="1331495"/>
            <a:ext cx="2342148" cy="484546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5D06FE-5A42-49B0-BF51-7253249E411E}"/>
              </a:ext>
            </a:extLst>
          </p:cNvPr>
          <p:cNvSpPr>
            <a:spLocks noGrp="1"/>
          </p:cNvSpPr>
          <p:nvPr>
            <p:ph type="body" orient="vert" idx="1"/>
          </p:nvPr>
        </p:nvSpPr>
        <p:spPr>
          <a:xfrm>
            <a:off x="838200" y="1331495"/>
            <a:ext cx="6396789" cy="4845468"/>
          </a:xfrm>
        </p:spPr>
        <p:txBody>
          <a:bodyPr vert="eaVert"/>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EB4AAA42-6C7C-4F40-B252-1BD51891482C}"/>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4E25AE01-C3BE-4071-B166-45B1140C1D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C123C2A-28B0-4554-B861-E3160D97D370}"/>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9321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FAD3A-7803-4091-A4AD-52B3433D31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09125B-4B97-434A-9D97-CEF5795D0AC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FC8B43-123D-46CD-B68B-9CFA931D484B}"/>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6D571157-85D3-48F8-8EE8-7663D7953C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5B647A3-FB07-4223-9946-FB49EB537F5E}"/>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39813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BA700-63A1-4B5F-A7B3-C767E5807DB3}"/>
              </a:ext>
            </a:extLst>
          </p:cNvPr>
          <p:cNvSpPr>
            <a:spLocks noGrp="1"/>
          </p:cNvSpPr>
          <p:nvPr>
            <p:ph type="title"/>
          </p:nvPr>
        </p:nvSpPr>
        <p:spPr>
          <a:xfrm>
            <a:off x="831850" y="1709738"/>
            <a:ext cx="8745287"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EEA5F4D-33F3-4497-B656-0A483DBE5FB0}"/>
              </a:ext>
            </a:extLst>
          </p:cNvPr>
          <p:cNvSpPr>
            <a:spLocks noGrp="1"/>
          </p:cNvSpPr>
          <p:nvPr>
            <p:ph type="body" idx="1"/>
          </p:nvPr>
        </p:nvSpPr>
        <p:spPr>
          <a:xfrm>
            <a:off x="831850" y="4589463"/>
            <a:ext cx="87452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E82F530-49DA-4481-9B6E-B02217D2C15D}"/>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36A131D0-80B1-49B0-A446-F5BFA8F760A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7DB5798-CAB7-4293-AB41-C261BCB82110}"/>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91974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2BF5D7-2DCB-4872-BABF-8FD0CFBBEB2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13BFDA2-E2AE-4520-8229-19B30FC352E0}"/>
              </a:ext>
            </a:extLst>
          </p:cNvPr>
          <p:cNvSpPr>
            <a:spLocks noGrp="1"/>
          </p:cNvSpPr>
          <p:nvPr>
            <p:ph sz="half" idx="1"/>
          </p:nvPr>
        </p:nvSpPr>
        <p:spPr>
          <a:xfrm>
            <a:off x="838200" y="2673867"/>
            <a:ext cx="4114800" cy="350309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obsah 3">
            <a:extLst>
              <a:ext uri="{FF2B5EF4-FFF2-40B4-BE49-F238E27FC236}">
                <a16:creationId xmlns:a16="http://schemas.microsoft.com/office/drawing/2014/main" id="{2C19013C-43C6-4CA0-BEB9-9A96314C14A9}"/>
              </a:ext>
            </a:extLst>
          </p:cNvPr>
          <p:cNvSpPr>
            <a:spLocks noGrp="1"/>
          </p:cNvSpPr>
          <p:nvPr>
            <p:ph sz="half" idx="2"/>
          </p:nvPr>
        </p:nvSpPr>
        <p:spPr>
          <a:xfrm>
            <a:off x="5462337" y="2676723"/>
            <a:ext cx="4114800" cy="350309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4B77613F-276F-468C-92C0-D931E6B3A6B4}"/>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6" name="Zástupný symbol pro zápatí 5">
            <a:extLst>
              <a:ext uri="{FF2B5EF4-FFF2-40B4-BE49-F238E27FC236}">
                <a16:creationId xmlns:a16="http://schemas.microsoft.com/office/drawing/2014/main" id="{396C86BE-F165-4762-A992-721906CE58B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3C568D2-FE21-4BE1-A7C8-0861DA3EB049}"/>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68416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15688-1C92-4704-B5B8-DA49FB26C92D}"/>
              </a:ext>
            </a:extLst>
          </p:cNvPr>
          <p:cNvSpPr>
            <a:spLocks noGrp="1"/>
          </p:cNvSpPr>
          <p:nvPr>
            <p:ph type="title"/>
          </p:nvPr>
        </p:nvSpPr>
        <p:spPr>
          <a:xfrm>
            <a:off x="839788" y="1103057"/>
            <a:ext cx="8737349"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630AE30-F8ED-478E-ADA5-84B36B096FFF}"/>
              </a:ext>
            </a:extLst>
          </p:cNvPr>
          <p:cNvSpPr>
            <a:spLocks noGrp="1"/>
          </p:cNvSpPr>
          <p:nvPr>
            <p:ph type="body" idx="1"/>
          </p:nvPr>
        </p:nvSpPr>
        <p:spPr>
          <a:xfrm>
            <a:off x="839788" y="2659727"/>
            <a:ext cx="4181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2F048302-B468-4A9D-8E8C-311DCB7F9F86}"/>
              </a:ext>
            </a:extLst>
          </p:cNvPr>
          <p:cNvSpPr>
            <a:spLocks noGrp="1"/>
          </p:cNvSpPr>
          <p:nvPr>
            <p:ph sz="half" idx="2"/>
          </p:nvPr>
        </p:nvSpPr>
        <p:spPr>
          <a:xfrm>
            <a:off x="839788" y="3483639"/>
            <a:ext cx="4181391" cy="2706024"/>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text 4">
            <a:extLst>
              <a:ext uri="{FF2B5EF4-FFF2-40B4-BE49-F238E27FC236}">
                <a16:creationId xmlns:a16="http://schemas.microsoft.com/office/drawing/2014/main" id="{11E083F4-9C61-4402-B5B0-DBB3AF1C19A5}"/>
              </a:ext>
            </a:extLst>
          </p:cNvPr>
          <p:cNvSpPr>
            <a:spLocks noGrp="1"/>
          </p:cNvSpPr>
          <p:nvPr>
            <p:ph type="body" sz="quarter" idx="3"/>
          </p:nvPr>
        </p:nvSpPr>
        <p:spPr>
          <a:xfrm>
            <a:off x="5395746" y="2659727"/>
            <a:ext cx="4181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BBD5703-8D79-4937-A97F-97FF236E9F15}"/>
              </a:ext>
            </a:extLst>
          </p:cNvPr>
          <p:cNvSpPr>
            <a:spLocks noGrp="1"/>
          </p:cNvSpPr>
          <p:nvPr>
            <p:ph sz="quarter" idx="4"/>
          </p:nvPr>
        </p:nvSpPr>
        <p:spPr>
          <a:xfrm>
            <a:off x="5395746" y="3483639"/>
            <a:ext cx="4181391" cy="2706024"/>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6">
            <a:extLst>
              <a:ext uri="{FF2B5EF4-FFF2-40B4-BE49-F238E27FC236}">
                <a16:creationId xmlns:a16="http://schemas.microsoft.com/office/drawing/2014/main" id="{6B7BEBB2-BD2B-4112-9AC7-EB701DAA1DEA}"/>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8" name="Zástupný symbol pro zápatí 7">
            <a:extLst>
              <a:ext uri="{FF2B5EF4-FFF2-40B4-BE49-F238E27FC236}">
                <a16:creationId xmlns:a16="http://schemas.microsoft.com/office/drawing/2014/main" id="{1C5B3BF3-419B-43F3-9D30-43F200DDF3D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AB4BE36-D366-495D-8BA9-9E1CF38B5B7D}"/>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193348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7" name="Obrázek 6" descr="Obsah obrázku plot, exteriér, budova, strom&#10;&#10;Popis byl vytvořen automaticky">
            <a:extLst>
              <a:ext uri="{FF2B5EF4-FFF2-40B4-BE49-F238E27FC236}">
                <a16:creationId xmlns:a16="http://schemas.microsoft.com/office/drawing/2014/main" id="{A6215C86-0BD7-4FC4-9B3D-E1C5323F4180}"/>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15633"/>
          <a:stretch/>
        </p:blipFill>
        <p:spPr>
          <a:xfrm>
            <a:off x="0" y="1280160"/>
            <a:ext cx="9917084" cy="5577839"/>
          </a:xfrm>
          <a:prstGeom prst="rect">
            <a:avLst/>
          </a:prstGeom>
        </p:spPr>
      </p:pic>
      <p:sp>
        <p:nvSpPr>
          <p:cNvPr id="2" name="Nadpis 1">
            <a:extLst>
              <a:ext uri="{FF2B5EF4-FFF2-40B4-BE49-F238E27FC236}">
                <a16:creationId xmlns:a16="http://schemas.microsoft.com/office/drawing/2014/main" id="{DAB7553A-BA61-47E2-A843-65C8F5F3B8C4}"/>
              </a:ext>
            </a:extLst>
          </p:cNvPr>
          <p:cNvSpPr>
            <a:spLocks noGrp="1"/>
          </p:cNvSpPr>
          <p:nvPr>
            <p:ph type="title"/>
          </p:nvPr>
        </p:nvSpPr>
        <p:spPr/>
        <p:txBody>
          <a:bodyPr/>
          <a:lstStyle>
            <a:lvl1pPr>
              <a:defRPr>
                <a:solidFill>
                  <a:srgbClr val="139B38"/>
                </a:solidFill>
              </a:defRPr>
            </a:lvl1pPr>
          </a:lstStyle>
          <a:p>
            <a:r>
              <a:rPr lang="cs-CZ" dirty="0"/>
              <a:t>Kliknutím lze upravit styl.</a:t>
            </a:r>
          </a:p>
        </p:txBody>
      </p:sp>
      <p:sp>
        <p:nvSpPr>
          <p:cNvPr id="3" name="Zástupný symbol pro datum 2">
            <a:extLst>
              <a:ext uri="{FF2B5EF4-FFF2-40B4-BE49-F238E27FC236}">
                <a16:creationId xmlns:a16="http://schemas.microsoft.com/office/drawing/2014/main" id="{BB459573-1626-4EEA-B51A-95DA57D1DA13}"/>
              </a:ext>
            </a:extLst>
          </p:cNvPr>
          <p:cNvSpPr>
            <a:spLocks noGrp="1"/>
          </p:cNvSpPr>
          <p:nvPr>
            <p:ph type="dt" sz="half" idx="10"/>
          </p:nvPr>
        </p:nvSpPr>
        <p:spPr/>
        <p:txBody>
          <a:bodyPr/>
          <a:lstStyle>
            <a:lvl1pPr>
              <a:defRPr>
                <a:solidFill>
                  <a:schemeClr val="bg2">
                    <a:lumMod val="25000"/>
                  </a:schemeClr>
                </a:solidFill>
              </a:defRPr>
            </a:lvl1pPr>
          </a:lstStyle>
          <a:p>
            <a:fld id="{3936BDBA-DC0A-43A5-B1F2-28AA648DE85E}" type="datetimeFigureOut">
              <a:rPr lang="cs-CZ" smtClean="0"/>
              <a:pPr/>
              <a:t>24.01.2023</a:t>
            </a:fld>
            <a:endParaRPr lang="cs-CZ" dirty="0"/>
          </a:p>
        </p:txBody>
      </p:sp>
      <p:sp>
        <p:nvSpPr>
          <p:cNvPr id="4" name="Zástupný symbol pro zápatí 3">
            <a:extLst>
              <a:ext uri="{FF2B5EF4-FFF2-40B4-BE49-F238E27FC236}">
                <a16:creationId xmlns:a16="http://schemas.microsoft.com/office/drawing/2014/main" id="{0D41B438-2144-4D20-9E77-DC7376E11EBC}"/>
              </a:ext>
            </a:extLst>
          </p:cNvPr>
          <p:cNvSpPr>
            <a:spLocks noGrp="1"/>
          </p:cNvSpPr>
          <p:nvPr>
            <p:ph type="ftr" sz="quarter" idx="11"/>
          </p:nvPr>
        </p:nvSpPr>
        <p:spPr/>
        <p:txBody>
          <a:bodyPr/>
          <a:lstStyle>
            <a:lvl1pPr>
              <a:defRPr>
                <a:solidFill>
                  <a:schemeClr val="bg2">
                    <a:lumMod val="25000"/>
                  </a:schemeClr>
                </a:solidFill>
              </a:defRPr>
            </a:lvl1pPr>
          </a:lstStyle>
          <a:p>
            <a:endParaRPr lang="cs-CZ" dirty="0"/>
          </a:p>
        </p:txBody>
      </p:sp>
      <p:sp>
        <p:nvSpPr>
          <p:cNvPr id="5" name="Zástupný symbol pro číslo snímku 4">
            <a:extLst>
              <a:ext uri="{FF2B5EF4-FFF2-40B4-BE49-F238E27FC236}">
                <a16:creationId xmlns:a16="http://schemas.microsoft.com/office/drawing/2014/main" id="{6950FDBE-AEFC-4F0A-AF7B-315F80CEB014}"/>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216187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31355DE-79A7-4B0F-BD81-DFB65B15A4E6}"/>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3" name="Zástupný symbol pro zápatí 2">
            <a:extLst>
              <a:ext uri="{FF2B5EF4-FFF2-40B4-BE49-F238E27FC236}">
                <a16:creationId xmlns:a16="http://schemas.microsoft.com/office/drawing/2014/main" id="{C0C92966-33A3-4C84-B589-F971067C4FA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D3DD10D-28D9-4CEC-972D-06E4E578E5CF}"/>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5787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A7856-9D6C-4315-9BC8-0526AB6D470D}"/>
              </a:ext>
            </a:extLst>
          </p:cNvPr>
          <p:cNvSpPr>
            <a:spLocks noGrp="1"/>
          </p:cNvSpPr>
          <p:nvPr>
            <p:ph type="title"/>
          </p:nvPr>
        </p:nvSpPr>
        <p:spPr>
          <a:xfrm>
            <a:off x="836612" y="1276181"/>
            <a:ext cx="3932237" cy="1069975"/>
          </a:xfrm>
        </p:spPr>
        <p:txBody>
          <a:bodyPr anchor="b"/>
          <a:lstStyle>
            <a:lvl1pPr>
              <a:defRPr sz="3200"/>
            </a:lvl1pPr>
          </a:lstStyle>
          <a:p>
            <a:r>
              <a:rPr lang="cs-CZ" dirty="0"/>
              <a:t>Kliknutím lze upravit styl.</a:t>
            </a:r>
          </a:p>
        </p:txBody>
      </p:sp>
      <p:sp>
        <p:nvSpPr>
          <p:cNvPr id="3" name="Zástupný obsah 2">
            <a:extLst>
              <a:ext uri="{FF2B5EF4-FFF2-40B4-BE49-F238E27FC236}">
                <a16:creationId xmlns:a16="http://schemas.microsoft.com/office/drawing/2014/main" id="{C28D2E05-EB06-4A4D-9BCB-8E6B966AECB2}"/>
              </a:ext>
            </a:extLst>
          </p:cNvPr>
          <p:cNvSpPr>
            <a:spLocks noGrp="1"/>
          </p:cNvSpPr>
          <p:nvPr>
            <p:ph idx="1"/>
          </p:nvPr>
        </p:nvSpPr>
        <p:spPr>
          <a:xfrm>
            <a:off x="5183188" y="1276181"/>
            <a:ext cx="4393949" cy="45848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0E071AD-90C3-46DA-A35C-7D0691FE9CC1}"/>
              </a:ext>
            </a:extLst>
          </p:cNvPr>
          <p:cNvSpPr>
            <a:spLocks noGrp="1"/>
          </p:cNvSpPr>
          <p:nvPr>
            <p:ph type="body" sz="half" idx="2"/>
          </p:nvPr>
        </p:nvSpPr>
        <p:spPr>
          <a:xfrm>
            <a:off x="839788" y="2502568"/>
            <a:ext cx="3932237" cy="3366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
        <p:nvSpPr>
          <p:cNvPr id="5" name="Zástupný symbol pro datum 4">
            <a:extLst>
              <a:ext uri="{FF2B5EF4-FFF2-40B4-BE49-F238E27FC236}">
                <a16:creationId xmlns:a16="http://schemas.microsoft.com/office/drawing/2014/main" id="{DB2DE877-2DC6-4411-997C-DDE9AD3BD3E8}"/>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6" name="Zástupný symbol pro zápatí 5">
            <a:extLst>
              <a:ext uri="{FF2B5EF4-FFF2-40B4-BE49-F238E27FC236}">
                <a16:creationId xmlns:a16="http://schemas.microsoft.com/office/drawing/2014/main" id="{7E1AE7C2-D004-4B4D-B8BE-A95EDA8086A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28492B0-2E4F-4D6E-96D1-8540DBD2E8CE}"/>
              </a:ext>
            </a:extLst>
          </p:cNvPr>
          <p:cNvSpPr>
            <a:spLocks noGrp="1"/>
          </p:cNvSpPr>
          <p:nvPr>
            <p:ph type="sldNum" sz="quarter" idx="12"/>
          </p:nvPr>
        </p:nvSpPr>
        <p:spPr/>
        <p:txBody>
          <a:bodyPr/>
          <a:lstStyle/>
          <a:p>
            <a:fld id="{C2E9FE48-667F-4FCF-8917-894E7F8684A2}" type="slidenum">
              <a:rPr lang="cs-CZ" smtClean="0"/>
              <a:t>‹#›</a:t>
            </a:fld>
            <a:endParaRPr lang="cs-CZ"/>
          </a:p>
        </p:txBody>
      </p:sp>
    </p:spTree>
    <p:extLst>
      <p:ext uri="{BB962C8B-B14F-4D97-AF65-F5344CB8AC3E}">
        <p14:creationId xmlns:p14="http://schemas.microsoft.com/office/powerpoint/2010/main" val="290301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EF6E7-C732-4E11-AD87-FD28AB5FD724}"/>
              </a:ext>
            </a:extLst>
          </p:cNvPr>
          <p:cNvSpPr>
            <a:spLocks noGrp="1"/>
          </p:cNvSpPr>
          <p:nvPr>
            <p:ph type="title"/>
          </p:nvPr>
        </p:nvSpPr>
        <p:spPr>
          <a:xfrm>
            <a:off x="836611" y="1236077"/>
            <a:ext cx="3932237" cy="1069975"/>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5C2B5E-577D-4FB0-8E04-A1EC04B9319D}"/>
              </a:ext>
            </a:extLst>
          </p:cNvPr>
          <p:cNvSpPr>
            <a:spLocks noGrp="1"/>
          </p:cNvSpPr>
          <p:nvPr>
            <p:ph type="pic" idx="1"/>
          </p:nvPr>
        </p:nvSpPr>
        <p:spPr>
          <a:xfrm>
            <a:off x="5183188" y="1236077"/>
            <a:ext cx="4393949" cy="46249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text 3">
            <a:extLst>
              <a:ext uri="{FF2B5EF4-FFF2-40B4-BE49-F238E27FC236}">
                <a16:creationId xmlns:a16="http://schemas.microsoft.com/office/drawing/2014/main" id="{A273651E-6D93-4FA2-990A-4FE2D272AD30}"/>
              </a:ext>
            </a:extLst>
          </p:cNvPr>
          <p:cNvSpPr>
            <a:spLocks noGrp="1"/>
          </p:cNvSpPr>
          <p:nvPr>
            <p:ph type="body" sz="half" idx="2"/>
          </p:nvPr>
        </p:nvSpPr>
        <p:spPr>
          <a:xfrm>
            <a:off x="836612" y="2306052"/>
            <a:ext cx="3932237" cy="35629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
        <p:nvSpPr>
          <p:cNvPr id="5" name="Zástupný symbol pro datum 4">
            <a:extLst>
              <a:ext uri="{FF2B5EF4-FFF2-40B4-BE49-F238E27FC236}">
                <a16:creationId xmlns:a16="http://schemas.microsoft.com/office/drawing/2014/main" id="{EDCA12D7-80A8-4D75-8F4F-11D06C86B1B0}"/>
              </a:ext>
            </a:extLst>
          </p:cNvPr>
          <p:cNvSpPr>
            <a:spLocks noGrp="1"/>
          </p:cNvSpPr>
          <p:nvPr>
            <p:ph type="dt" sz="half" idx="10"/>
          </p:nvPr>
        </p:nvSpPr>
        <p:spPr/>
        <p:txBody>
          <a:bodyPr/>
          <a:lstStyle/>
          <a:p>
            <a:fld id="{3936BDBA-DC0A-43A5-B1F2-28AA648DE85E}" type="datetimeFigureOut">
              <a:rPr lang="cs-CZ" smtClean="0"/>
              <a:t>24.01.2023</a:t>
            </a:fld>
            <a:endParaRPr lang="cs-CZ"/>
          </a:p>
        </p:txBody>
      </p:sp>
      <p:sp>
        <p:nvSpPr>
          <p:cNvPr id="6" name="Zástupný symbol pro zápatí 5">
            <a:extLst>
              <a:ext uri="{FF2B5EF4-FFF2-40B4-BE49-F238E27FC236}">
                <a16:creationId xmlns:a16="http://schemas.microsoft.com/office/drawing/2014/main" id="{166AB615-6F23-4776-A2B9-56744CA187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86DC7D-6CB6-42E6-9BDE-CEEC5AA4FEF1}"/>
              </a:ext>
            </a:extLst>
          </p:cNvPr>
          <p:cNvSpPr>
            <a:spLocks noGrp="1"/>
          </p:cNvSpPr>
          <p:nvPr>
            <p:ph type="sldNum" sz="quarter" idx="12"/>
          </p:nvPr>
        </p:nvSpPr>
        <p:spPr/>
        <p:txBody>
          <a:bodyPr/>
          <a:lstStyle/>
          <a:p>
            <a:fld id="{C2E9FE48-667F-4FCF-8917-894E7F8684A2}" type="slidenum">
              <a:rPr lang="cs-CZ" smtClean="0"/>
              <a:t>‹#›</a:t>
            </a:fld>
            <a:endParaRPr lang="cs-CZ"/>
          </a:p>
        </p:txBody>
      </p:sp>
      <p:pic>
        <p:nvPicPr>
          <p:cNvPr id="9" name="Obrázek 8" descr="Obsah obrázku plot, exteriér, budova, strom&#10;&#10;Popis byl vytvořen automaticky">
            <a:extLst>
              <a:ext uri="{FF2B5EF4-FFF2-40B4-BE49-F238E27FC236}">
                <a16:creationId xmlns:a16="http://schemas.microsoft.com/office/drawing/2014/main" id="{E1142DE8-4D50-45D6-8ACE-0788241C1B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9" t="9335" r="13459"/>
          <a:stretch/>
        </p:blipFill>
        <p:spPr>
          <a:xfrm>
            <a:off x="5183188" y="2298115"/>
            <a:ext cx="4393949" cy="3562935"/>
          </a:xfrm>
          <a:prstGeom prst="rect">
            <a:avLst/>
          </a:prstGeom>
        </p:spPr>
      </p:pic>
    </p:spTree>
    <p:extLst>
      <p:ext uri="{BB962C8B-B14F-4D97-AF65-F5344CB8AC3E}">
        <p14:creationId xmlns:p14="http://schemas.microsoft.com/office/powerpoint/2010/main" val="400920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B902E66-7FA4-41F4-8182-492434478940}"/>
              </a:ext>
            </a:extLst>
          </p:cNvPr>
          <p:cNvSpPr>
            <a:spLocks noGrp="1"/>
          </p:cNvSpPr>
          <p:nvPr>
            <p:ph type="title"/>
          </p:nvPr>
        </p:nvSpPr>
        <p:spPr>
          <a:xfrm>
            <a:off x="838200" y="1604211"/>
            <a:ext cx="8738937" cy="890269"/>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38E4594-101C-47CA-80FA-BE858E392682}"/>
              </a:ext>
            </a:extLst>
          </p:cNvPr>
          <p:cNvSpPr>
            <a:spLocks noGrp="1"/>
          </p:cNvSpPr>
          <p:nvPr>
            <p:ph type="body" idx="1"/>
          </p:nvPr>
        </p:nvSpPr>
        <p:spPr>
          <a:xfrm>
            <a:off x="838200" y="2719137"/>
            <a:ext cx="8738937" cy="3457826"/>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97DFB81A-9CE2-4387-A189-018E975516DA}"/>
              </a:ext>
            </a:extLst>
          </p:cNvPr>
          <p:cNvSpPr>
            <a:spLocks noGrp="1"/>
          </p:cNvSpPr>
          <p:nvPr>
            <p:ph type="dt" sz="half" idx="2"/>
          </p:nvPr>
        </p:nvSpPr>
        <p:spPr>
          <a:xfrm>
            <a:off x="838200" y="6356350"/>
            <a:ext cx="17846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6BDBA-DC0A-43A5-B1F2-28AA648DE85E}" type="datetimeFigureOut">
              <a:rPr lang="cs-CZ" smtClean="0"/>
              <a:t>24.01.2023</a:t>
            </a:fld>
            <a:endParaRPr lang="cs-CZ"/>
          </a:p>
        </p:txBody>
      </p:sp>
      <p:sp>
        <p:nvSpPr>
          <p:cNvPr id="5" name="Zástupný symbol pro zápatí 4">
            <a:extLst>
              <a:ext uri="{FF2B5EF4-FFF2-40B4-BE49-F238E27FC236}">
                <a16:creationId xmlns:a16="http://schemas.microsoft.com/office/drawing/2014/main" id="{16093167-5DCA-4CD4-8489-D5367D3F0A5D}"/>
              </a:ext>
            </a:extLst>
          </p:cNvPr>
          <p:cNvSpPr>
            <a:spLocks noGrp="1"/>
          </p:cNvSpPr>
          <p:nvPr>
            <p:ph type="ftr" sz="quarter" idx="3"/>
          </p:nvPr>
        </p:nvSpPr>
        <p:spPr>
          <a:xfrm>
            <a:off x="355934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5F95CA2D-3C62-4B22-AC18-0408C1E40D4B}"/>
              </a:ext>
            </a:extLst>
          </p:cNvPr>
          <p:cNvSpPr>
            <a:spLocks noGrp="1"/>
          </p:cNvSpPr>
          <p:nvPr>
            <p:ph type="sldNum" sz="quarter" idx="4"/>
          </p:nvPr>
        </p:nvSpPr>
        <p:spPr>
          <a:xfrm>
            <a:off x="8610600" y="6356350"/>
            <a:ext cx="9665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9FE48-667F-4FCF-8917-894E7F8684A2}" type="slidenum">
              <a:rPr lang="cs-CZ" smtClean="0"/>
              <a:t>‹#›</a:t>
            </a:fld>
            <a:endParaRPr lang="cs-CZ"/>
          </a:p>
        </p:txBody>
      </p:sp>
      <p:pic>
        <p:nvPicPr>
          <p:cNvPr id="7" name="Obrázek 6">
            <a:extLst>
              <a:ext uri="{FF2B5EF4-FFF2-40B4-BE49-F238E27FC236}">
                <a16:creationId xmlns:a16="http://schemas.microsoft.com/office/drawing/2014/main" id="{5C60B793-42B9-4B4D-BFAC-D14FC1CCE488}"/>
              </a:ext>
            </a:extLst>
          </p:cNvPr>
          <p:cNvPicPr>
            <a:picLocks noChangeAspect="1"/>
          </p:cNvPicPr>
          <p:nvPr userDrawn="1"/>
        </p:nvPicPr>
        <p:blipFill>
          <a:blip r:embed="rId13"/>
          <a:stretch>
            <a:fillRect/>
          </a:stretch>
        </p:blipFill>
        <p:spPr>
          <a:xfrm>
            <a:off x="8287418" y="287434"/>
            <a:ext cx="1289719" cy="1137390"/>
          </a:xfrm>
          <a:prstGeom prst="rect">
            <a:avLst/>
          </a:prstGeom>
        </p:spPr>
      </p:pic>
      <p:pic>
        <p:nvPicPr>
          <p:cNvPr id="8" name="Obrázek 7" descr="Obsah obrázku text&#10;&#10;Popis byl vytvořen automaticky">
            <a:extLst>
              <a:ext uri="{FF2B5EF4-FFF2-40B4-BE49-F238E27FC236}">
                <a16:creationId xmlns:a16="http://schemas.microsoft.com/office/drawing/2014/main" id="{5CF45A5C-4E5F-4E49-9171-56A82C746AF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801" y="289251"/>
            <a:ext cx="2743201" cy="783572"/>
          </a:xfrm>
          <a:prstGeom prst="rect">
            <a:avLst/>
          </a:prstGeom>
        </p:spPr>
      </p:pic>
      <p:sp>
        <p:nvSpPr>
          <p:cNvPr id="9" name="Obdélník 8">
            <a:extLst>
              <a:ext uri="{FF2B5EF4-FFF2-40B4-BE49-F238E27FC236}">
                <a16:creationId xmlns:a16="http://schemas.microsoft.com/office/drawing/2014/main" id="{4FDC6752-013A-40E8-9D1C-FC44AB2C7161}"/>
              </a:ext>
            </a:extLst>
          </p:cNvPr>
          <p:cNvSpPr/>
          <p:nvPr userDrawn="1"/>
        </p:nvSpPr>
        <p:spPr>
          <a:xfrm>
            <a:off x="9919499" y="1"/>
            <a:ext cx="2268554" cy="6857999"/>
          </a:xfrm>
          <a:prstGeom prst="rect">
            <a:avLst/>
          </a:prstGeom>
          <a:solidFill>
            <a:srgbClr val="69B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139B38"/>
              </a:solidFill>
            </a:endParaRPr>
          </a:p>
        </p:txBody>
      </p:sp>
      <p:sp>
        <p:nvSpPr>
          <p:cNvPr id="10" name="TextovéPole 9">
            <a:extLst>
              <a:ext uri="{FF2B5EF4-FFF2-40B4-BE49-F238E27FC236}">
                <a16:creationId xmlns:a16="http://schemas.microsoft.com/office/drawing/2014/main" id="{64B7406B-8BCF-4EAC-85DB-CE848A5DF4E9}"/>
              </a:ext>
            </a:extLst>
          </p:cNvPr>
          <p:cNvSpPr txBox="1"/>
          <p:nvPr userDrawn="1"/>
        </p:nvSpPr>
        <p:spPr>
          <a:xfrm>
            <a:off x="9919499" y="6340065"/>
            <a:ext cx="2272501" cy="276999"/>
          </a:xfrm>
          <a:prstGeom prst="rect">
            <a:avLst/>
          </a:prstGeom>
          <a:noFill/>
        </p:spPr>
        <p:txBody>
          <a:bodyPr wrap="square" rtlCol="0">
            <a:spAutoFit/>
          </a:bodyPr>
          <a:lstStyle/>
          <a:p>
            <a:pPr algn="ctr"/>
            <a:r>
              <a:rPr lang="cs-CZ" sz="1200" b="1" dirty="0">
                <a:solidFill>
                  <a:schemeClr val="bg1"/>
                </a:solidFill>
              </a:rPr>
              <a:t>frameerasmus.eu</a:t>
            </a:r>
            <a:endParaRPr lang="cs-CZ" sz="1200" dirty="0"/>
          </a:p>
        </p:txBody>
      </p:sp>
    </p:spTree>
    <p:extLst>
      <p:ext uri="{BB962C8B-B14F-4D97-AF65-F5344CB8AC3E}">
        <p14:creationId xmlns:p14="http://schemas.microsoft.com/office/powerpoint/2010/main" val="359864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l" defTabSz="914400" rtl="0" eaLnBrk="1" latinLnBrk="0" hangingPunct="1">
        <a:lnSpc>
          <a:spcPct val="90000"/>
        </a:lnSpc>
        <a:spcBef>
          <a:spcPct val="0"/>
        </a:spcBef>
        <a:buNone/>
        <a:defRPr lang="cs-CZ" sz="3200" b="1" kern="1200" dirty="0">
          <a:solidFill>
            <a:srgbClr val="139B3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42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Vx_OG2MTLAhXjKJoKHQIEDY0QjRwIBw&amp;url=http://www.opavskalesni.cz/cerna-zver.php&amp;bvm=bv.116954456,d.bGs&amp;psig=AFQjCNEw4hH10-Zy6kuBXxqUa_FWsy61Dw&amp;ust=1458199834206020"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google.co.uk/url?sa=i&amp;rct=j&amp;q=&amp;esrc=s&amp;source=images&amp;cd=&amp;cad=rja&amp;uact=8&amp;ved=0ahUKEwivpq3M2MTLAhWjYZoKHe8iDeUQjRwIBw&amp;url=http://www.myslivost.cz/Casopis-Myslivost/Myslivost/2004/Leden---2004/Dokazeme-obnovit-nebo-alespon-zvysit-stavy-bazanti&amp;bvm=bv.116954456,d.bGs&amp;psig=AFQjCNEw4hH10-Zy6kuBXxqUa_FWsy61Dw&amp;ust=1458199834206020" TargetMode="External"/><Relationship Id="rId2" Type="http://schemas.openxmlformats.org/officeDocument/2006/relationships/hyperlink" Target="http://www.google.co.uk/url?sa=i&amp;rct=j&amp;q=&amp;esrc=s&amp;source=images&amp;cd=&amp;cad=rja&amp;uact=8&amp;ved=0ahUKEwioyK3v18TLAhUEQJoKHRzkCK4QjRwIBw&amp;url=http://www.opavskalesni.cz/danci-zver.php&amp;bvm=bv.116954456,d.bGs&amp;psig=AFQjCNEw4hH10-Zy6kuBXxqUa_FWsy61Dw&amp;ust=1458199834206020"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cad=rja&amp;uact=8&amp;ved=0ahUKEwjVx_OG2MTLAhXjKJoKHQIEDY0QjRwIBw&amp;url=http://old.pozorice.cz/index.php?id_text=3549&amp;bvm=bv.116954456,d.bGs&amp;psig=AFQjCNEw4hH10-Zy6kuBXxqUa_FWsy61Dw&amp;ust=1458199834206020"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lsv.mypage.cz/menu/foto-zver" TargetMode="External"/><Relationship Id="rId4" Type="http://schemas.openxmlformats.org/officeDocument/2006/relationships/hyperlink" Target="http://www.google.co.uk/url?sa=i&amp;rct=j&amp;q=&amp;esrc=s&amp;source=images&amp;cd=&amp;cad=rja&amp;uact=8&amp;ved=0ahUKEwjqwMP418TLAhVEEJoKHSU8DKYQjRwIBw&amp;url=http://www.lhmp.cz/eko/nabizime-pro-skoly-ms-zs-ss/programy-pro-zs-a-ss/lesni-zver/&amp;bvm=bv.116954456,d.bGs&amp;psig=AFQjCNEw4hH10-Zy6kuBXxqUa_FWsy61Dw&amp;ust=1458199834206020" TargetMode="Externa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Vx_OG2MTLAhXjKJoKHQIEDY0QjRwIBw&amp;url=http://www.opavskalesni.cz/cerna-zver.php&amp;bvm=bv.116954456,d.bGs&amp;psig=AFQjCNEw4hH10-Zy6kuBXxqUa_FWsy61Dw&amp;ust=1458199834206020"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uk/url?sa=i&amp;rct=j&amp;q=&amp;esrc=s&amp;source=images&amp;cd=&amp;cad=rja&amp;uact=8&amp;ved=0ahUKEwioyK3v18TLAhUEQJoKHRzkCK4QjRwIBw&amp;url=http://www.opavskalesni.cz/danci-zver.php&amp;bvm=bv.116954456,d.bGs&amp;psig=AFQjCNEw4hH10-Zy6kuBXxqUa_FWsy61Dw&amp;ust=1458199834206020"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Vx_OG2MTLAhXjKJoKHQIEDY0QjRwIBw&amp;url=http://old.pozorice.cz/index.php?id_text=3549&amp;bvm=bv.116954456,d.bGs&amp;psig=AFQjCNEw4hH10-Zy6kuBXxqUa_FWsy61Dw&amp;ust=1458199834206020"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lsv.mypage.cz/menu/foto-zver" TargetMode="External"/><Relationship Id="rId4" Type="http://schemas.openxmlformats.org/officeDocument/2006/relationships/hyperlink" Target="http://www.google.co.uk/url?sa=i&amp;rct=j&amp;q=&amp;esrc=s&amp;source=images&amp;cd=&amp;cad=rja&amp;uact=8&amp;ved=0ahUKEwjqwMP418TLAhVEEJoKHSU8DKYQjRwIBw&amp;url=http://www.lhmp.cz/eko/nabizime-pro-skoly-ms-zs-ss/programy-pro-zs-a-ss/lesni-zver/&amp;bvm=bv.116954456,d.bGs&amp;psig=AFQjCNEw4hH10-Zy6kuBXxqUa_FWsy61Dw&amp;ust=1458199834206020" TargetMode="Externa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ww.google.co.uk/url?sa=i&amp;rct=j&amp;q=&amp;esrc=s&amp;source=images&amp;cd=&amp;cad=rja&amp;uact=8&amp;ved=0ahUKEwjBobOen-bPAhVLPxQKHVxiA74QjRwIBw&amp;url=http://www.chovzvirat.cz/zvire/2859-zajic-polni/&amp;bvm=bv.135974163,d.d2s&amp;psig=AFQjCNH0tg_1VBXdiKl5ZsWIvFjJb5E67Q&amp;ust=147694505588480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7jPC5n-bPAhVGtBQKHQk_DBcQjRwIBw&amp;url=http://regacnet.webnode.cz/products/dvakrat-varena-kachna-z-hong-kongu/&amp;bvm=bv.135974163,d.d2s&amp;psig=AFQjCNHxAZmhXQqUU4tBICklzJu3AT6m1Q&amp;ust=1476945113947446" TargetMode="External"/><Relationship Id="rId5" Type="http://schemas.openxmlformats.org/officeDocument/2006/relationships/image" Target="../media/image22.jpeg"/><Relationship Id="rId4" Type="http://schemas.openxmlformats.org/officeDocument/2006/relationships/hyperlink" Target="http://www.google.co.uk/url?sa=i&amp;rct=j&amp;q=&amp;esrc=s&amp;source=images&amp;cd=&amp;cad=rja&amp;uact=8&amp;ved=0ahUKEwipwvisn-bPAhWGcRQKHUrCCAsQjRwIBw&amp;url=http://myslivecci.webnode.cz/myslivecke-informace/encyklopedie-zvere/bazant-obecny/&amp;bvm=bv.135974163,d.d2s&amp;psig=AFQjCNEixVNn_C6SaGKPoMoqH_zN8cwZ1A&amp;ust=147694508603115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unstats.un.org/unsd/classifications/expertgroup/egm2017/ac340-Bk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926524-59BA-4634-B086-4AE810C15E44}"/>
              </a:ext>
            </a:extLst>
          </p:cNvPr>
          <p:cNvSpPr>
            <a:spLocks noGrp="1"/>
          </p:cNvSpPr>
          <p:nvPr>
            <p:ph type="ctrTitle"/>
          </p:nvPr>
        </p:nvSpPr>
        <p:spPr/>
        <p:txBody>
          <a:bodyPr>
            <a:normAutofit fontScale="90000"/>
          </a:bodyPr>
          <a:lstStyle/>
          <a:p>
            <a:r>
              <a:rPr lang="cs-CZ" dirty="0" err="1"/>
              <a:t>Wild</a:t>
            </a:r>
            <a:r>
              <a:rPr lang="cs-CZ" dirty="0"/>
              <a:t> </a:t>
            </a:r>
            <a:r>
              <a:rPr lang="cs-CZ" dirty="0" err="1"/>
              <a:t>animals-based</a:t>
            </a:r>
            <a:r>
              <a:rPr lang="cs-CZ" dirty="0"/>
              <a:t> </a:t>
            </a:r>
            <a:r>
              <a:rPr lang="cs-CZ" dirty="0" err="1"/>
              <a:t>production</a:t>
            </a:r>
            <a:endParaRPr lang="cs-CZ" dirty="0"/>
          </a:p>
        </p:txBody>
      </p:sp>
      <p:sp>
        <p:nvSpPr>
          <p:cNvPr id="3" name="Podnadpis 2">
            <a:extLst>
              <a:ext uri="{FF2B5EF4-FFF2-40B4-BE49-F238E27FC236}">
                <a16:creationId xmlns:a16="http://schemas.microsoft.com/office/drawing/2014/main" id="{5B27393F-6316-494C-832D-52C87E65A49C}"/>
              </a:ext>
            </a:extLst>
          </p:cNvPr>
          <p:cNvSpPr>
            <a:spLocks noGrp="1"/>
          </p:cNvSpPr>
          <p:nvPr>
            <p:ph type="subTitle" idx="1"/>
          </p:nvPr>
        </p:nvSpPr>
        <p:spPr/>
        <p:txBody>
          <a:bodyPr/>
          <a:lstStyle/>
          <a:p>
            <a:r>
              <a:rPr lang="cs-CZ" dirty="0"/>
              <a:t>Ing. et Ing. Markéta Kalábová, Ph.D.</a:t>
            </a:r>
          </a:p>
        </p:txBody>
      </p:sp>
    </p:spTree>
    <p:extLst>
      <p:ext uri="{BB962C8B-B14F-4D97-AF65-F5344CB8AC3E}">
        <p14:creationId xmlns:p14="http://schemas.microsoft.com/office/powerpoint/2010/main" val="279084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5562D8-E8B3-4D14-AA4B-3F9DF2D4EAC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8A3E76EC-F6FC-40B1-B0C7-425FD7731D74}"/>
              </a:ext>
            </a:extLst>
          </p:cNvPr>
          <p:cNvPicPr>
            <a:picLocks noGrp="1" noChangeAspect="1"/>
          </p:cNvPicPr>
          <p:nvPr>
            <p:ph idx="1"/>
          </p:nvPr>
        </p:nvPicPr>
        <p:blipFill>
          <a:blip r:embed="rId2"/>
          <a:stretch>
            <a:fillRect/>
          </a:stretch>
        </p:blipFill>
        <p:spPr>
          <a:xfrm>
            <a:off x="935915" y="1705906"/>
            <a:ext cx="6964965" cy="4471058"/>
          </a:xfrm>
          <a:prstGeom prst="rect">
            <a:avLst/>
          </a:prstGeom>
        </p:spPr>
      </p:pic>
    </p:spTree>
    <p:extLst>
      <p:ext uri="{BB962C8B-B14F-4D97-AF65-F5344CB8AC3E}">
        <p14:creationId xmlns:p14="http://schemas.microsoft.com/office/powerpoint/2010/main" val="115298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1.gstatic.com/images?q=tbn:ANd9GcSD5OgKtzU3UJV3WNjHlp9LVHJcpb8hEQG3tqoIVxBc_Q34qobb">
            <a:hlinkClick r:id="rId2"/>
          </p:cNvPr>
          <p:cNvPicPr>
            <a:picLocks noChangeAspect="1" noChangeArrowheads="1"/>
          </p:cNvPicPr>
          <p:nvPr/>
        </p:nvPicPr>
        <p:blipFill>
          <a:blip r:embed="rId3" cstate="print"/>
          <a:srcRect/>
          <a:stretch>
            <a:fillRect/>
          </a:stretch>
        </p:blipFill>
        <p:spPr bwMode="auto">
          <a:xfrm>
            <a:off x="4520106" y="16612"/>
            <a:ext cx="1895475" cy="2276475"/>
          </a:xfrm>
          <a:prstGeom prst="rect">
            <a:avLst/>
          </a:prstGeom>
          <a:noFill/>
        </p:spPr>
      </p:pic>
      <p:pic>
        <p:nvPicPr>
          <p:cNvPr id="43012" name="Picture 4" descr="http://www.lhmp.cz/eko/wp-content/gallery/zs-lesni-zver/muflon_evropsky_foto_votocek.jpg">
            <a:hlinkClick r:id="rId4"/>
          </p:cNvPr>
          <p:cNvPicPr>
            <a:picLocks noChangeAspect="1" noChangeArrowheads="1"/>
          </p:cNvPicPr>
          <p:nvPr/>
        </p:nvPicPr>
        <p:blipFill>
          <a:blip r:embed="rId5" cstate="print"/>
          <a:srcRect/>
          <a:stretch>
            <a:fillRect/>
          </a:stretch>
        </p:blipFill>
        <p:spPr bwMode="auto">
          <a:xfrm>
            <a:off x="1703512" y="3348372"/>
            <a:ext cx="2339752" cy="3509628"/>
          </a:xfrm>
          <a:prstGeom prst="rect">
            <a:avLst/>
          </a:prstGeom>
          <a:noFill/>
        </p:spPr>
      </p:pic>
      <p:pic>
        <p:nvPicPr>
          <p:cNvPr id="43016" name="Picture 8" descr="http://old.pozorice.cz/pictures/srnec.jpg">
            <a:hlinkClick r:id="rId6"/>
          </p:cNvPr>
          <p:cNvPicPr>
            <a:picLocks noChangeAspect="1" noChangeArrowheads="1"/>
          </p:cNvPicPr>
          <p:nvPr/>
        </p:nvPicPr>
        <p:blipFill>
          <a:blip r:embed="rId7" cstate="print"/>
          <a:srcRect/>
          <a:stretch>
            <a:fillRect/>
          </a:stretch>
        </p:blipFill>
        <p:spPr bwMode="auto">
          <a:xfrm>
            <a:off x="7176120" y="1"/>
            <a:ext cx="3491880" cy="2446183"/>
          </a:xfrm>
          <a:prstGeom prst="rect">
            <a:avLst/>
          </a:prstGeom>
          <a:noFill/>
        </p:spPr>
      </p:pic>
      <p:sp>
        <p:nvSpPr>
          <p:cNvPr id="2" name="Nadpis 1"/>
          <p:cNvSpPr>
            <a:spLocks noGrp="1"/>
          </p:cNvSpPr>
          <p:nvPr>
            <p:ph type="ctrTitle"/>
          </p:nvPr>
        </p:nvSpPr>
        <p:spPr>
          <a:xfrm>
            <a:off x="1099073" y="2472680"/>
            <a:ext cx="9430816" cy="1470025"/>
          </a:xfrm>
        </p:spPr>
        <p:txBody>
          <a:bodyPr>
            <a:normAutofit fontScale="90000"/>
          </a:bodyPr>
          <a:lstStyle/>
          <a:p>
            <a:r>
              <a:rPr lang="cs-CZ" dirty="0"/>
              <a:t>Hunting </a:t>
            </a:r>
            <a:r>
              <a:rPr lang="cs-CZ" dirty="0" err="1"/>
              <a:t>tourism</a:t>
            </a:r>
            <a:r>
              <a:rPr lang="cs-CZ" dirty="0"/>
              <a:t> in </a:t>
            </a:r>
            <a:r>
              <a:rPr lang="cs-CZ" dirty="0" err="1"/>
              <a:t>the</a:t>
            </a:r>
            <a:r>
              <a:rPr lang="cs-CZ" dirty="0"/>
              <a:t> </a:t>
            </a:r>
            <a:r>
              <a:rPr lang="cs-CZ" dirty="0" err="1"/>
              <a:t>Czech</a:t>
            </a:r>
            <a:r>
              <a:rPr lang="cs-CZ" dirty="0"/>
              <a:t> </a:t>
            </a:r>
            <a:r>
              <a:rPr lang="cs-CZ" dirty="0" err="1"/>
              <a:t>Republic</a:t>
            </a:r>
            <a:endParaRPr lang="cs-CZ" dirty="0"/>
          </a:p>
        </p:txBody>
      </p:sp>
      <p:sp>
        <p:nvSpPr>
          <p:cNvPr id="3" name="Podnadpis 2"/>
          <p:cNvSpPr>
            <a:spLocks noGrp="1"/>
          </p:cNvSpPr>
          <p:nvPr>
            <p:ph type="subTitle" idx="1"/>
          </p:nvPr>
        </p:nvSpPr>
        <p:spPr>
          <a:xfrm>
            <a:off x="2855640" y="3212976"/>
            <a:ext cx="6400800" cy="1752600"/>
          </a:xfrm>
        </p:spPr>
        <p:txBody>
          <a:bodyPr/>
          <a:lstStyle/>
          <a:p>
            <a:endParaRPr lang="cs-CZ" dirty="0">
              <a:ln>
                <a:solidFill>
                  <a:schemeClr val="tx1"/>
                </a:solidFill>
              </a:ln>
            </a:endParaRPr>
          </a:p>
          <a:p>
            <a:endParaRPr lang="cs-CZ" dirty="0">
              <a:ln>
                <a:solidFill>
                  <a:schemeClr val="tx1"/>
                </a:solidFill>
              </a:ln>
            </a:endParaRPr>
          </a:p>
        </p:txBody>
      </p:sp>
      <p:pic>
        <p:nvPicPr>
          <p:cNvPr id="43018" name="Picture 10" descr="http://www.opavskalesni.cz/img/obsah/cerna_zver.png">
            <a:hlinkClick r:id="rId8"/>
          </p:cNvPr>
          <p:cNvPicPr>
            <a:picLocks noChangeAspect="1" noChangeArrowheads="1"/>
          </p:cNvPicPr>
          <p:nvPr/>
        </p:nvPicPr>
        <p:blipFill>
          <a:blip r:embed="rId9" cstate="print"/>
          <a:srcRect/>
          <a:stretch>
            <a:fillRect/>
          </a:stretch>
        </p:blipFill>
        <p:spPr bwMode="auto">
          <a:xfrm>
            <a:off x="8328248" y="3212976"/>
            <a:ext cx="2000250" cy="2238376"/>
          </a:xfrm>
          <a:prstGeom prst="rect">
            <a:avLst/>
          </a:prstGeom>
          <a:noFill/>
        </p:spPr>
      </p:pic>
      <p:pic>
        <p:nvPicPr>
          <p:cNvPr id="43022" name="Picture 14" descr="http://media0.mypage.cz/images/media0:49e964bd93eff.jpg/1674912684_6e16157607_o.jpg">
            <a:hlinkClick r:id="rId10"/>
          </p:cNvPr>
          <p:cNvPicPr>
            <a:picLocks noChangeAspect="1" noChangeArrowheads="1"/>
          </p:cNvPicPr>
          <p:nvPr/>
        </p:nvPicPr>
        <p:blipFill>
          <a:blip r:embed="rId11" cstate="print"/>
          <a:srcRect/>
          <a:stretch>
            <a:fillRect/>
          </a:stretch>
        </p:blipFill>
        <p:spPr bwMode="auto">
          <a:xfrm>
            <a:off x="4899249" y="4365104"/>
            <a:ext cx="2492896" cy="2492896"/>
          </a:xfrm>
          <a:prstGeom prst="rect">
            <a:avLst/>
          </a:prstGeom>
          <a:noFill/>
        </p:spPr>
      </p:pic>
      <p:pic>
        <p:nvPicPr>
          <p:cNvPr id="43024" name="Picture 16" descr="http://www.myslivost.cz/getattachment/5c09aa0d-0230-4621-b749-bf5a8a30ca35/.aspx?maxsidesize=300&amp;width=228&amp;height=300">
            <a:hlinkClick r:id="rId12"/>
          </p:cNvPr>
          <p:cNvPicPr>
            <a:picLocks noChangeAspect="1" noChangeArrowheads="1"/>
          </p:cNvPicPr>
          <p:nvPr/>
        </p:nvPicPr>
        <p:blipFill>
          <a:blip r:embed="rId13" cstate="print"/>
          <a:srcRect/>
          <a:stretch>
            <a:fillRect/>
          </a:stretch>
        </p:blipFill>
        <p:spPr bwMode="auto">
          <a:xfrm>
            <a:off x="902067" y="104404"/>
            <a:ext cx="2857500" cy="19240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CA75A9-6247-466A-8A38-C135082253B2}"/>
              </a:ext>
            </a:extLst>
          </p:cNvPr>
          <p:cNvSpPr>
            <a:spLocks noGrp="1"/>
          </p:cNvSpPr>
          <p:nvPr>
            <p:ph type="title"/>
          </p:nvPr>
        </p:nvSpPr>
        <p:spPr/>
        <p:txBody>
          <a:bodyPr/>
          <a:lstStyle/>
          <a:p>
            <a:r>
              <a:rPr lang="cs-CZ" dirty="0"/>
              <a:t>HUNTOUR</a:t>
            </a:r>
          </a:p>
        </p:txBody>
      </p:sp>
      <p:sp>
        <p:nvSpPr>
          <p:cNvPr id="3" name="Zástupný symbol pro obsah 2">
            <a:extLst>
              <a:ext uri="{FF2B5EF4-FFF2-40B4-BE49-F238E27FC236}">
                <a16:creationId xmlns:a16="http://schemas.microsoft.com/office/drawing/2014/main" id="{3A3674D5-7488-4AAE-AD84-DDADE50E33EF}"/>
              </a:ext>
            </a:extLst>
          </p:cNvPr>
          <p:cNvSpPr>
            <a:spLocks noGrp="1"/>
          </p:cNvSpPr>
          <p:nvPr>
            <p:ph idx="1"/>
          </p:nvPr>
        </p:nvSpPr>
        <p:spPr/>
        <p:txBody>
          <a:bodyPr>
            <a:normAutofit fontScale="77500" lnSpcReduction="20000"/>
          </a:bodyPr>
          <a:lstStyle/>
          <a:p>
            <a:r>
              <a:rPr lang="en-US" dirty="0"/>
              <a:t>Development of education in relation to the influence of ongoing climate change to hunting tourism</a:t>
            </a:r>
          </a:p>
          <a:p>
            <a:r>
              <a:rPr lang="cs-CZ" dirty="0"/>
              <a:t>ERASMUS+ </a:t>
            </a:r>
          </a:p>
          <a:p>
            <a:r>
              <a:rPr lang="cs-CZ" dirty="0"/>
              <a:t>2020 – 2023 (36 </a:t>
            </a:r>
            <a:r>
              <a:rPr lang="cs-CZ" dirty="0" err="1"/>
              <a:t>months</a:t>
            </a:r>
            <a:r>
              <a:rPr lang="cs-CZ" dirty="0"/>
              <a:t>)</a:t>
            </a:r>
          </a:p>
          <a:p>
            <a:r>
              <a:rPr lang="cs-CZ" dirty="0" err="1"/>
              <a:t>Partnerhsip</a:t>
            </a:r>
            <a:r>
              <a:rPr lang="cs-CZ" dirty="0"/>
              <a:t>: </a:t>
            </a:r>
            <a:r>
              <a:rPr lang="cs-CZ" dirty="0" err="1"/>
              <a:t>Finland</a:t>
            </a:r>
            <a:r>
              <a:rPr lang="cs-CZ" dirty="0"/>
              <a:t>, </a:t>
            </a:r>
            <a:r>
              <a:rPr lang="cs-CZ" dirty="0" err="1"/>
              <a:t>Serbia</a:t>
            </a:r>
            <a:r>
              <a:rPr lang="cs-CZ" dirty="0"/>
              <a:t>, </a:t>
            </a:r>
            <a:r>
              <a:rPr lang="cs-CZ" dirty="0" err="1"/>
              <a:t>Hungary</a:t>
            </a:r>
            <a:endParaRPr lang="cs-CZ" dirty="0"/>
          </a:p>
          <a:p>
            <a:r>
              <a:rPr lang="cs-CZ" dirty="0" err="1"/>
              <a:t>Main</a:t>
            </a:r>
            <a:r>
              <a:rPr lang="cs-CZ" dirty="0"/>
              <a:t> </a:t>
            </a:r>
            <a:r>
              <a:rPr lang="cs-CZ" dirty="0" err="1"/>
              <a:t>outputs</a:t>
            </a:r>
            <a:r>
              <a:rPr lang="cs-CZ" dirty="0"/>
              <a:t>: </a:t>
            </a:r>
            <a:r>
              <a:rPr lang="cs-CZ" dirty="0" err="1"/>
              <a:t>educational</a:t>
            </a:r>
            <a:r>
              <a:rPr lang="cs-CZ" dirty="0"/>
              <a:t> </a:t>
            </a:r>
            <a:r>
              <a:rPr lang="cs-CZ" dirty="0" err="1"/>
              <a:t>materials</a:t>
            </a:r>
            <a:endParaRPr lang="cs-CZ" dirty="0"/>
          </a:p>
          <a:p>
            <a:pPr lvl="1"/>
            <a:r>
              <a:rPr lang="cs-CZ" dirty="0"/>
              <a:t>O1: </a:t>
            </a:r>
            <a:r>
              <a:rPr lang="cs-CZ" dirty="0" err="1"/>
              <a:t>multilanguage</a:t>
            </a:r>
            <a:r>
              <a:rPr lang="cs-CZ" dirty="0"/>
              <a:t> </a:t>
            </a:r>
            <a:r>
              <a:rPr lang="cs-CZ" dirty="0" err="1"/>
              <a:t>dictionary</a:t>
            </a:r>
            <a:r>
              <a:rPr lang="cs-CZ" dirty="0"/>
              <a:t> </a:t>
            </a:r>
            <a:r>
              <a:rPr lang="cs-CZ" dirty="0" err="1"/>
              <a:t>of</a:t>
            </a:r>
            <a:r>
              <a:rPr lang="cs-CZ" dirty="0"/>
              <a:t> </a:t>
            </a:r>
            <a:r>
              <a:rPr lang="cs-CZ" dirty="0" err="1"/>
              <a:t>hunting</a:t>
            </a:r>
            <a:r>
              <a:rPr lang="cs-CZ" dirty="0"/>
              <a:t> </a:t>
            </a:r>
            <a:r>
              <a:rPr lang="cs-CZ" dirty="0" err="1"/>
              <a:t>tourism</a:t>
            </a:r>
            <a:r>
              <a:rPr lang="cs-CZ" dirty="0"/>
              <a:t> </a:t>
            </a:r>
            <a:r>
              <a:rPr lang="cs-CZ" dirty="0" err="1"/>
              <a:t>terms</a:t>
            </a:r>
            <a:endParaRPr lang="cs-CZ" dirty="0"/>
          </a:p>
          <a:p>
            <a:pPr lvl="1"/>
            <a:r>
              <a:rPr lang="cs-CZ" dirty="0"/>
              <a:t>O2: </a:t>
            </a:r>
            <a:r>
              <a:rPr lang="cs-CZ" dirty="0" err="1"/>
              <a:t>Evaluation</a:t>
            </a:r>
            <a:r>
              <a:rPr lang="cs-CZ" dirty="0"/>
              <a:t> </a:t>
            </a:r>
            <a:r>
              <a:rPr lang="cs-CZ" dirty="0" err="1"/>
              <a:t>methods</a:t>
            </a:r>
            <a:r>
              <a:rPr lang="cs-CZ" dirty="0"/>
              <a:t> </a:t>
            </a:r>
            <a:r>
              <a:rPr lang="cs-CZ" dirty="0" err="1"/>
              <a:t>of</a:t>
            </a:r>
            <a:r>
              <a:rPr lang="cs-CZ" dirty="0"/>
              <a:t> </a:t>
            </a:r>
            <a:r>
              <a:rPr lang="cs-CZ" dirty="0" err="1"/>
              <a:t>economic</a:t>
            </a:r>
            <a:r>
              <a:rPr lang="cs-CZ" dirty="0"/>
              <a:t> </a:t>
            </a:r>
            <a:r>
              <a:rPr lang="cs-CZ" dirty="0" err="1"/>
              <a:t>impact</a:t>
            </a:r>
            <a:r>
              <a:rPr lang="cs-CZ" dirty="0"/>
              <a:t> </a:t>
            </a:r>
            <a:r>
              <a:rPr lang="cs-CZ" dirty="0" err="1"/>
              <a:t>of</a:t>
            </a:r>
            <a:r>
              <a:rPr lang="cs-CZ" dirty="0"/>
              <a:t> </a:t>
            </a:r>
            <a:r>
              <a:rPr lang="cs-CZ" dirty="0" err="1"/>
              <a:t>hunting</a:t>
            </a:r>
            <a:r>
              <a:rPr lang="cs-CZ" dirty="0"/>
              <a:t> </a:t>
            </a:r>
            <a:r>
              <a:rPr lang="cs-CZ" dirty="0" err="1"/>
              <a:t>tourism</a:t>
            </a:r>
            <a:r>
              <a:rPr lang="cs-CZ" dirty="0"/>
              <a:t> on </a:t>
            </a:r>
            <a:r>
              <a:rPr lang="cs-CZ" dirty="0" err="1"/>
              <a:t>economies</a:t>
            </a:r>
            <a:endParaRPr lang="cs-CZ" dirty="0"/>
          </a:p>
          <a:p>
            <a:pPr lvl="1"/>
            <a:r>
              <a:rPr lang="cs-CZ" dirty="0"/>
              <a:t>O3: </a:t>
            </a:r>
            <a:r>
              <a:rPr lang="cs-CZ" dirty="0" err="1"/>
              <a:t>Evaluation</a:t>
            </a:r>
            <a:r>
              <a:rPr lang="cs-CZ" dirty="0"/>
              <a:t> </a:t>
            </a:r>
            <a:r>
              <a:rPr lang="cs-CZ" dirty="0" err="1"/>
              <a:t>of</a:t>
            </a:r>
            <a:r>
              <a:rPr lang="cs-CZ" dirty="0"/>
              <a:t> </a:t>
            </a:r>
            <a:r>
              <a:rPr lang="cs-CZ" dirty="0" err="1"/>
              <a:t>hunting</a:t>
            </a:r>
            <a:r>
              <a:rPr lang="cs-CZ" dirty="0"/>
              <a:t> </a:t>
            </a:r>
            <a:r>
              <a:rPr lang="cs-CZ" dirty="0" err="1"/>
              <a:t>tourism</a:t>
            </a:r>
            <a:r>
              <a:rPr lang="cs-CZ" dirty="0"/>
              <a:t> </a:t>
            </a:r>
            <a:r>
              <a:rPr lang="cs-CZ" dirty="0" err="1"/>
              <a:t>potential</a:t>
            </a:r>
            <a:r>
              <a:rPr lang="cs-CZ" dirty="0"/>
              <a:t> in </a:t>
            </a:r>
            <a:r>
              <a:rPr lang="cs-CZ" dirty="0" err="1"/>
              <a:t>countries</a:t>
            </a:r>
            <a:endParaRPr lang="cs-CZ" dirty="0"/>
          </a:p>
          <a:p>
            <a:pPr lvl="1"/>
            <a:r>
              <a:rPr lang="cs-CZ" dirty="0"/>
              <a:t>O4: </a:t>
            </a:r>
            <a:r>
              <a:rPr lang="cs-CZ" dirty="0" err="1"/>
              <a:t>Sustainable</a:t>
            </a:r>
            <a:r>
              <a:rPr lang="cs-CZ" dirty="0"/>
              <a:t> </a:t>
            </a:r>
            <a:r>
              <a:rPr lang="cs-CZ" dirty="0" err="1"/>
              <a:t>hunting</a:t>
            </a:r>
            <a:r>
              <a:rPr lang="cs-CZ" dirty="0"/>
              <a:t> </a:t>
            </a:r>
            <a:r>
              <a:rPr lang="cs-CZ" dirty="0" err="1"/>
              <a:t>tourism</a:t>
            </a:r>
            <a:r>
              <a:rPr lang="cs-CZ" dirty="0"/>
              <a:t> in </a:t>
            </a:r>
            <a:r>
              <a:rPr lang="cs-CZ" dirty="0" err="1"/>
              <a:t>Europe</a:t>
            </a:r>
            <a:endParaRPr lang="cs-CZ" dirty="0"/>
          </a:p>
        </p:txBody>
      </p:sp>
      <p:pic>
        <p:nvPicPr>
          <p:cNvPr id="5" name="Obrázek 4">
            <a:extLst>
              <a:ext uri="{FF2B5EF4-FFF2-40B4-BE49-F238E27FC236}">
                <a16:creationId xmlns:a16="http://schemas.microsoft.com/office/drawing/2014/main" id="{FC42CD77-1831-49FE-9C5D-FBAE851C8E41}"/>
              </a:ext>
            </a:extLst>
          </p:cNvPr>
          <p:cNvPicPr>
            <a:picLocks noChangeAspect="1"/>
          </p:cNvPicPr>
          <p:nvPr/>
        </p:nvPicPr>
        <p:blipFill>
          <a:blip r:embed="rId2"/>
          <a:stretch>
            <a:fillRect/>
          </a:stretch>
        </p:blipFill>
        <p:spPr>
          <a:xfrm>
            <a:off x="9423699" y="1485290"/>
            <a:ext cx="2768301" cy="2768301"/>
          </a:xfrm>
          <a:prstGeom prst="rect">
            <a:avLst/>
          </a:prstGeom>
        </p:spPr>
      </p:pic>
      <p:pic>
        <p:nvPicPr>
          <p:cNvPr id="7" name="Obrázek 6">
            <a:extLst>
              <a:ext uri="{FF2B5EF4-FFF2-40B4-BE49-F238E27FC236}">
                <a16:creationId xmlns:a16="http://schemas.microsoft.com/office/drawing/2014/main" id="{7C51873D-5C5A-43B8-9816-56B92C91A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142" y="219039"/>
            <a:ext cx="3253740" cy="2169160"/>
          </a:xfrm>
          <a:prstGeom prst="rect">
            <a:avLst/>
          </a:prstGeom>
        </p:spPr>
      </p:pic>
      <p:pic>
        <p:nvPicPr>
          <p:cNvPr id="8" name="Obrázek 7">
            <a:extLst>
              <a:ext uri="{FF2B5EF4-FFF2-40B4-BE49-F238E27FC236}">
                <a16:creationId xmlns:a16="http://schemas.microsoft.com/office/drawing/2014/main" id="{C2A69153-8895-4FA3-B4AE-5C07327C762D}"/>
              </a:ext>
            </a:extLst>
          </p:cNvPr>
          <p:cNvPicPr>
            <a:picLocks noChangeAspect="1"/>
          </p:cNvPicPr>
          <p:nvPr/>
        </p:nvPicPr>
        <p:blipFill>
          <a:blip r:embed="rId4"/>
          <a:stretch>
            <a:fillRect/>
          </a:stretch>
        </p:blipFill>
        <p:spPr>
          <a:xfrm>
            <a:off x="7918804" y="154646"/>
            <a:ext cx="3909229" cy="1148973"/>
          </a:xfrm>
          <a:prstGeom prst="rect">
            <a:avLst/>
          </a:prstGeom>
        </p:spPr>
      </p:pic>
    </p:spTree>
    <p:extLst>
      <p:ext uri="{BB962C8B-B14F-4D97-AF65-F5344CB8AC3E}">
        <p14:creationId xmlns:p14="http://schemas.microsoft.com/office/powerpoint/2010/main" val="50417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C995F-1463-46DD-B0F8-F4E8E519621B}"/>
              </a:ext>
            </a:extLst>
          </p:cNvPr>
          <p:cNvSpPr>
            <a:spLocks noGrp="1"/>
          </p:cNvSpPr>
          <p:nvPr>
            <p:ph type="title"/>
          </p:nvPr>
        </p:nvSpPr>
        <p:spPr/>
        <p:txBody>
          <a:bodyPr/>
          <a:lstStyle/>
          <a:p>
            <a:r>
              <a:rPr lang="cs-CZ" dirty="0" err="1"/>
              <a:t>Economic</a:t>
            </a:r>
            <a:r>
              <a:rPr lang="cs-CZ" dirty="0"/>
              <a:t> </a:t>
            </a:r>
            <a:r>
              <a:rPr lang="cs-CZ" dirty="0" err="1"/>
              <a:t>impact</a:t>
            </a:r>
            <a:r>
              <a:rPr lang="cs-CZ" dirty="0"/>
              <a:t> </a:t>
            </a:r>
            <a:r>
              <a:rPr lang="cs-CZ" dirty="0" err="1"/>
              <a:t>of</a:t>
            </a:r>
            <a:r>
              <a:rPr lang="cs-CZ" dirty="0"/>
              <a:t> </a:t>
            </a:r>
            <a:r>
              <a:rPr lang="cs-CZ" dirty="0" err="1"/>
              <a:t>hunting</a:t>
            </a:r>
            <a:r>
              <a:rPr lang="cs-CZ" dirty="0"/>
              <a:t> </a:t>
            </a:r>
            <a:r>
              <a:rPr lang="cs-CZ" dirty="0" err="1"/>
              <a:t>tourism</a:t>
            </a:r>
            <a:r>
              <a:rPr lang="cs-CZ" dirty="0"/>
              <a:t> on </a:t>
            </a:r>
            <a:r>
              <a:rPr lang="cs-CZ" dirty="0" err="1"/>
              <a:t>Czechia</a:t>
            </a:r>
            <a:endParaRPr lang="cs-CZ" dirty="0"/>
          </a:p>
        </p:txBody>
      </p:sp>
      <p:sp>
        <p:nvSpPr>
          <p:cNvPr id="3" name="Zástupný symbol pro obsah 2">
            <a:extLst>
              <a:ext uri="{FF2B5EF4-FFF2-40B4-BE49-F238E27FC236}">
                <a16:creationId xmlns:a16="http://schemas.microsoft.com/office/drawing/2014/main" id="{6D73E996-ACEC-4051-BE97-C80C4A94319D}"/>
              </a:ext>
            </a:extLst>
          </p:cNvPr>
          <p:cNvSpPr>
            <a:spLocks noGrp="1"/>
          </p:cNvSpPr>
          <p:nvPr>
            <p:ph idx="1"/>
          </p:nvPr>
        </p:nvSpPr>
        <p:spPr/>
        <p:txBody>
          <a:bodyPr>
            <a:normAutofit fontScale="55000" lnSpcReduction="20000"/>
          </a:bodyPr>
          <a:lstStyle/>
          <a:p>
            <a:r>
              <a:rPr lang="cs-CZ" dirty="0" err="1"/>
              <a:t>Foreign</a:t>
            </a:r>
            <a:r>
              <a:rPr lang="cs-CZ" dirty="0"/>
              <a:t> </a:t>
            </a:r>
            <a:r>
              <a:rPr lang="cs-CZ" dirty="0" err="1"/>
              <a:t>hunters</a:t>
            </a:r>
            <a:r>
              <a:rPr lang="cs-CZ" dirty="0"/>
              <a:t>:</a:t>
            </a:r>
          </a:p>
          <a:p>
            <a:pPr lvl="1"/>
            <a:r>
              <a:rPr lang="en-US" dirty="0"/>
              <a:t>In 2019, 10 634 foreign hunters visited the Czech Republic. </a:t>
            </a:r>
            <a:endParaRPr lang="cs-CZ" dirty="0"/>
          </a:p>
          <a:p>
            <a:pPr lvl="1"/>
            <a:r>
              <a:rPr lang="en-US" dirty="0"/>
              <a:t>foreign hunters spend an average of EUR 1 776 per hunting stay. </a:t>
            </a:r>
            <a:endParaRPr lang="cs-CZ" dirty="0"/>
          </a:p>
          <a:p>
            <a:pPr lvl="1"/>
            <a:r>
              <a:rPr lang="en-US" dirty="0"/>
              <a:t>Multiplier</a:t>
            </a:r>
            <a:r>
              <a:rPr lang="cs-CZ" dirty="0"/>
              <a:t> in </a:t>
            </a:r>
            <a:r>
              <a:rPr lang="cs-CZ" dirty="0" err="1"/>
              <a:t>hunting</a:t>
            </a:r>
            <a:r>
              <a:rPr lang="cs-CZ" dirty="0"/>
              <a:t> </a:t>
            </a:r>
            <a:r>
              <a:rPr lang="cs-CZ" dirty="0" err="1"/>
              <a:t>tourism</a:t>
            </a:r>
            <a:r>
              <a:rPr lang="cs-CZ" dirty="0"/>
              <a:t> (1,8) </a:t>
            </a:r>
            <a:r>
              <a:rPr lang="cs-CZ" dirty="0">
                <a:latin typeface="Calibri" panose="020F0502020204030204" pitchFamily="34" charset="0"/>
                <a:cs typeface="Calibri" panose="020F0502020204030204" pitchFamily="34" charset="0"/>
              </a:rPr>
              <a:t>→ </a:t>
            </a:r>
            <a:r>
              <a:rPr lang="en-US" dirty="0"/>
              <a:t>EUR 34.7 million for the total direct and indirect impacts of hunting tourism on the Czech economy</a:t>
            </a:r>
            <a:endParaRPr lang="cs-CZ" dirty="0"/>
          </a:p>
          <a:p>
            <a:r>
              <a:rPr lang="cs-CZ" dirty="0" err="1"/>
              <a:t>Domestic</a:t>
            </a:r>
            <a:r>
              <a:rPr lang="cs-CZ" dirty="0"/>
              <a:t> </a:t>
            </a:r>
            <a:r>
              <a:rPr lang="cs-CZ" dirty="0" err="1"/>
              <a:t>hunters</a:t>
            </a:r>
            <a:r>
              <a:rPr lang="cs-CZ" dirty="0"/>
              <a:t>:</a:t>
            </a:r>
          </a:p>
          <a:p>
            <a:pPr lvl="1"/>
            <a:r>
              <a:rPr lang="en-US" dirty="0"/>
              <a:t>In 2019, 89 309 valid hunting </a:t>
            </a:r>
            <a:r>
              <a:rPr lang="en-US" dirty="0" err="1"/>
              <a:t>licence</a:t>
            </a:r>
            <a:r>
              <a:rPr lang="en-US" dirty="0"/>
              <a:t> holders were permanently exercising the right to hunt</a:t>
            </a:r>
            <a:endParaRPr lang="cs-CZ" dirty="0"/>
          </a:p>
          <a:p>
            <a:pPr lvl="1"/>
            <a:r>
              <a:rPr lang="cs-CZ" dirty="0"/>
              <a:t>24,4 % </a:t>
            </a:r>
            <a:r>
              <a:rPr lang="cs-CZ" dirty="0" err="1"/>
              <a:t>of</a:t>
            </a:r>
            <a:r>
              <a:rPr lang="cs-CZ" dirty="0"/>
              <a:t> </a:t>
            </a:r>
            <a:r>
              <a:rPr lang="en-US" dirty="0"/>
              <a:t>Czech hunters participate in fee hunting</a:t>
            </a:r>
            <a:endParaRPr lang="cs-CZ" dirty="0"/>
          </a:p>
          <a:p>
            <a:pPr lvl="1"/>
            <a:r>
              <a:rPr lang="en-US" dirty="0"/>
              <a:t>they spend an average EUR 1 181 on fee hunting and related services. </a:t>
            </a:r>
            <a:endParaRPr lang="cs-CZ" dirty="0"/>
          </a:p>
          <a:p>
            <a:pPr lvl="1"/>
            <a:r>
              <a:rPr lang="en-US" dirty="0"/>
              <a:t>Multiplier</a:t>
            </a:r>
            <a:r>
              <a:rPr lang="cs-CZ" dirty="0"/>
              <a:t> in </a:t>
            </a:r>
            <a:r>
              <a:rPr lang="cs-CZ" dirty="0" err="1"/>
              <a:t>hunting</a:t>
            </a:r>
            <a:r>
              <a:rPr lang="cs-CZ" dirty="0"/>
              <a:t> </a:t>
            </a:r>
            <a:r>
              <a:rPr lang="cs-CZ" dirty="0" err="1"/>
              <a:t>tourism</a:t>
            </a:r>
            <a:r>
              <a:rPr lang="cs-CZ" dirty="0"/>
              <a:t> (1,8) </a:t>
            </a:r>
            <a:r>
              <a:rPr lang="cs-CZ" dirty="0">
                <a:latin typeface="Calibri" panose="020F0502020204030204" pitchFamily="34" charset="0"/>
                <a:cs typeface="Calibri" panose="020F0502020204030204" pitchFamily="34" charset="0"/>
              </a:rPr>
              <a:t>→ </a:t>
            </a:r>
            <a:r>
              <a:rPr lang="en-US" dirty="0"/>
              <a:t>EUR 47.3 million for the total direct and indirect impacts of hunting tourism on the Czech economy. </a:t>
            </a:r>
            <a:endParaRPr lang="cs-CZ" dirty="0"/>
          </a:p>
          <a:p>
            <a:r>
              <a:rPr lang="en-US" dirty="0"/>
              <a:t>In total, hunting tourism brings a value of EUR 82 million to the Czech economy</a:t>
            </a:r>
            <a:r>
              <a:rPr lang="cs-CZ" dirty="0"/>
              <a:t> (1,5 </a:t>
            </a:r>
            <a:r>
              <a:rPr lang="en-GB" dirty="0"/>
              <a:t>trillion</a:t>
            </a:r>
            <a:r>
              <a:rPr lang="cs-CZ" dirty="0"/>
              <a:t> </a:t>
            </a:r>
            <a:r>
              <a:rPr lang="cs-CZ" dirty="0" err="1"/>
              <a:t>Lao</a:t>
            </a:r>
            <a:r>
              <a:rPr lang="cs-CZ" dirty="0"/>
              <a:t> </a:t>
            </a:r>
            <a:r>
              <a:rPr lang="cs-CZ" dirty="0" err="1"/>
              <a:t>kip</a:t>
            </a:r>
            <a:r>
              <a:rPr lang="cs-CZ" dirty="0"/>
              <a:t>; 3 </a:t>
            </a:r>
            <a:r>
              <a:rPr lang="cs-CZ" dirty="0" err="1"/>
              <a:t>billion</a:t>
            </a:r>
            <a:r>
              <a:rPr lang="cs-CZ" dirty="0"/>
              <a:t> </a:t>
            </a:r>
            <a:r>
              <a:rPr lang="cs-CZ" dirty="0" err="1"/>
              <a:t>Thai</a:t>
            </a:r>
            <a:r>
              <a:rPr lang="cs-CZ" dirty="0"/>
              <a:t> baht)</a:t>
            </a:r>
          </a:p>
          <a:p>
            <a:r>
              <a:rPr lang="cs-CZ" dirty="0"/>
              <a:t>H</a:t>
            </a:r>
            <a:r>
              <a:rPr lang="en-US" dirty="0" err="1"/>
              <a:t>unting</a:t>
            </a:r>
            <a:r>
              <a:rPr lang="en-US" dirty="0"/>
              <a:t> tourist spent approximately 3.7 times more money than a regular tourist in the Czech Republic.</a:t>
            </a:r>
            <a:endParaRPr lang="cs-CZ" dirty="0"/>
          </a:p>
        </p:txBody>
      </p:sp>
      <p:pic>
        <p:nvPicPr>
          <p:cNvPr id="4" name="Obrázek 3">
            <a:extLst>
              <a:ext uri="{FF2B5EF4-FFF2-40B4-BE49-F238E27FC236}">
                <a16:creationId xmlns:a16="http://schemas.microsoft.com/office/drawing/2014/main" id="{C844A8BA-DE3D-474F-9E5B-E69CA4200416}"/>
              </a:ext>
            </a:extLst>
          </p:cNvPr>
          <p:cNvPicPr>
            <a:picLocks noChangeAspect="1"/>
          </p:cNvPicPr>
          <p:nvPr/>
        </p:nvPicPr>
        <p:blipFill>
          <a:blip r:embed="rId2"/>
          <a:stretch>
            <a:fillRect/>
          </a:stretch>
        </p:blipFill>
        <p:spPr>
          <a:xfrm>
            <a:off x="3470517" y="230581"/>
            <a:ext cx="3909229" cy="1148973"/>
          </a:xfrm>
          <a:prstGeom prst="rect">
            <a:avLst/>
          </a:prstGeom>
        </p:spPr>
      </p:pic>
    </p:spTree>
    <p:extLst>
      <p:ext uri="{BB962C8B-B14F-4D97-AF65-F5344CB8AC3E}">
        <p14:creationId xmlns:p14="http://schemas.microsoft.com/office/powerpoint/2010/main" val="325614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Hunting </a:t>
            </a:r>
            <a:r>
              <a:rPr lang="cs-CZ" dirty="0" err="1"/>
              <a:t>tourism</a:t>
            </a:r>
            <a:endParaRPr lang="cs-CZ" dirty="0"/>
          </a:p>
        </p:txBody>
      </p:sp>
      <p:sp>
        <p:nvSpPr>
          <p:cNvPr id="3" name="Zástupný symbol pro obsah 2"/>
          <p:cNvSpPr>
            <a:spLocks noGrp="1"/>
          </p:cNvSpPr>
          <p:nvPr>
            <p:ph idx="1"/>
          </p:nvPr>
        </p:nvSpPr>
        <p:spPr/>
        <p:txBody>
          <a:bodyPr>
            <a:normAutofit/>
          </a:bodyPr>
          <a:lstStyle/>
          <a:p>
            <a:r>
              <a:rPr lang="cs-CZ" dirty="0" err="1"/>
              <a:t>Domestic</a:t>
            </a:r>
            <a:r>
              <a:rPr lang="cs-CZ" dirty="0"/>
              <a:t>/</a:t>
            </a:r>
            <a:r>
              <a:rPr lang="cs-CZ" dirty="0" err="1"/>
              <a:t>foreign</a:t>
            </a:r>
            <a:endParaRPr lang="cs-CZ" dirty="0"/>
          </a:p>
          <a:p>
            <a:r>
              <a:rPr lang="cs-CZ" dirty="0" err="1"/>
              <a:t>Benefits</a:t>
            </a:r>
            <a:r>
              <a:rPr lang="cs-CZ" dirty="0"/>
              <a:t>: </a:t>
            </a:r>
            <a:r>
              <a:rPr lang="cs-CZ" dirty="0" err="1"/>
              <a:t>income</a:t>
            </a:r>
            <a:r>
              <a:rPr lang="cs-CZ" dirty="0"/>
              <a:t> to region, </a:t>
            </a:r>
            <a:r>
              <a:rPr lang="en-US" dirty="0"/>
              <a:t>reduction of overpopulated wildlife, increase </a:t>
            </a:r>
            <a:r>
              <a:rPr lang="cs-CZ" dirty="0" err="1"/>
              <a:t>of</a:t>
            </a:r>
            <a:r>
              <a:rPr lang="cs-CZ" dirty="0"/>
              <a:t> </a:t>
            </a:r>
            <a:r>
              <a:rPr lang="en-US" dirty="0"/>
              <a:t>job opportunities</a:t>
            </a:r>
            <a:endParaRPr lang="cs-CZ" dirty="0"/>
          </a:p>
          <a:p>
            <a:r>
              <a:rPr lang="en-US" dirty="0"/>
              <a:t>Compliance with the conditions of sustainability</a:t>
            </a:r>
            <a:endParaRPr lang="cs-CZ" dirty="0"/>
          </a:p>
          <a:p>
            <a:r>
              <a:rPr lang="en-US" dirty="0"/>
              <a:t>International Council for Game and Wildlife Conservation (CIC) - a form of sustainable hunting tourism is one of the tools of game </a:t>
            </a:r>
            <a:r>
              <a:rPr lang="cs-CZ" dirty="0" err="1"/>
              <a:t>protection</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Specifics</a:t>
            </a:r>
            <a:r>
              <a:rPr lang="cs-CZ" dirty="0"/>
              <a:t> </a:t>
            </a:r>
            <a:r>
              <a:rPr lang="cs-CZ" dirty="0" err="1"/>
              <a:t>of</a:t>
            </a:r>
            <a:r>
              <a:rPr lang="cs-CZ" dirty="0"/>
              <a:t> hunting </a:t>
            </a:r>
            <a:r>
              <a:rPr lang="cs-CZ" dirty="0" err="1"/>
              <a:t>tourism</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Limited by amount of game </a:t>
            </a:r>
          </a:p>
          <a:p>
            <a:r>
              <a:rPr lang="en-US" dirty="0"/>
              <a:t>Relatively high revenues can be generated by few clients</a:t>
            </a:r>
          </a:p>
          <a:p>
            <a:r>
              <a:rPr lang="en-US" dirty="0"/>
              <a:t>In some countries negative public opinion</a:t>
            </a:r>
          </a:p>
          <a:p>
            <a:r>
              <a:rPr lang="en-US" dirty="0"/>
              <a:t>High importance of sustainability </a:t>
            </a:r>
          </a:p>
          <a:p>
            <a:r>
              <a:rPr lang="en-US" dirty="0"/>
              <a:t>If it is sustainable it maintains and promotes biodiversity, if it is not, it is a violation of international conventions.</a:t>
            </a:r>
          </a:p>
          <a:p>
            <a:r>
              <a:rPr lang="cs-CZ" dirty="0"/>
              <a:t>A</a:t>
            </a:r>
            <a:r>
              <a:rPr lang="en-US" dirty="0" err="1"/>
              <a:t>nnual</a:t>
            </a:r>
            <a:r>
              <a:rPr lang="en-US" dirty="0"/>
              <a:t> hunting plan (number of growth)</a:t>
            </a:r>
          </a:p>
          <a:p>
            <a:r>
              <a:rPr lang="en-US" dirty="0"/>
              <a:t>Travelling with guns</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Approaches of hunting in EU countries</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Central</a:t>
            </a:r>
            <a:r>
              <a:rPr lang="cs-CZ" dirty="0"/>
              <a:t> </a:t>
            </a:r>
            <a:r>
              <a:rPr lang="cs-CZ" dirty="0" err="1"/>
              <a:t>European</a:t>
            </a:r>
            <a:r>
              <a:rPr lang="cs-CZ" dirty="0"/>
              <a:t> hunting </a:t>
            </a:r>
            <a:r>
              <a:rPr lang="cs-CZ" dirty="0" err="1"/>
              <a:t>system</a:t>
            </a:r>
            <a:endParaRPr lang="cs-CZ" dirty="0"/>
          </a:p>
          <a:p>
            <a:pPr lvl="1"/>
            <a:r>
              <a:rPr lang="cs-CZ" dirty="0"/>
              <a:t>(</a:t>
            </a:r>
            <a:r>
              <a:rPr lang="cs-CZ" dirty="0" err="1"/>
              <a:t>Belgium</a:t>
            </a:r>
            <a:r>
              <a:rPr lang="cs-CZ" dirty="0"/>
              <a:t>, Czech Republic, </a:t>
            </a:r>
            <a:r>
              <a:rPr lang="cs-CZ" dirty="0" err="1"/>
              <a:t>Austria</a:t>
            </a:r>
            <a:r>
              <a:rPr lang="cs-CZ" dirty="0"/>
              <a:t>, </a:t>
            </a:r>
            <a:r>
              <a:rPr lang="cs-CZ" dirty="0" err="1"/>
              <a:t>Luxembourg</a:t>
            </a:r>
            <a:r>
              <a:rPr lang="cs-CZ" dirty="0"/>
              <a:t>, </a:t>
            </a:r>
            <a:r>
              <a:rPr lang="cs-CZ" dirty="0" err="1"/>
              <a:t>Hungary</a:t>
            </a:r>
            <a:r>
              <a:rPr lang="cs-CZ" dirty="0"/>
              <a:t>, </a:t>
            </a:r>
            <a:r>
              <a:rPr lang="cs-CZ" dirty="0" err="1"/>
              <a:t>Germany</a:t>
            </a:r>
            <a:r>
              <a:rPr lang="cs-CZ" dirty="0"/>
              <a:t>, </a:t>
            </a:r>
            <a:r>
              <a:rPr lang="cs-CZ" dirty="0" err="1"/>
              <a:t>Netherlands</a:t>
            </a:r>
            <a:r>
              <a:rPr lang="cs-CZ" dirty="0"/>
              <a:t>, </a:t>
            </a:r>
            <a:r>
              <a:rPr lang="cs-CZ" dirty="0" err="1"/>
              <a:t>Poland</a:t>
            </a:r>
            <a:r>
              <a:rPr lang="cs-CZ" dirty="0"/>
              <a:t>, Slovakia and </a:t>
            </a:r>
            <a:r>
              <a:rPr lang="cs-CZ" dirty="0" err="1"/>
              <a:t>Slovenia</a:t>
            </a:r>
            <a:r>
              <a:rPr lang="cs-CZ" dirty="0"/>
              <a:t>)</a:t>
            </a:r>
          </a:p>
          <a:p>
            <a:r>
              <a:rPr lang="cs-CZ" dirty="0" err="1"/>
              <a:t>Scandinavian</a:t>
            </a:r>
            <a:r>
              <a:rPr lang="cs-CZ" dirty="0"/>
              <a:t> </a:t>
            </a:r>
            <a:r>
              <a:rPr lang="cs-CZ" dirty="0" err="1"/>
              <a:t>Wildlife</a:t>
            </a:r>
            <a:r>
              <a:rPr lang="cs-CZ" dirty="0"/>
              <a:t> Management </a:t>
            </a:r>
            <a:r>
              <a:rPr lang="cs-CZ" dirty="0" err="1"/>
              <a:t>system</a:t>
            </a:r>
            <a:endParaRPr lang="cs-CZ" dirty="0"/>
          </a:p>
          <a:p>
            <a:pPr lvl="1"/>
            <a:r>
              <a:rPr lang="cs-CZ" dirty="0"/>
              <a:t>(</a:t>
            </a:r>
            <a:r>
              <a:rPr lang="cs-CZ" dirty="0" err="1"/>
              <a:t>Finland</a:t>
            </a:r>
            <a:r>
              <a:rPr lang="cs-CZ" dirty="0"/>
              <a:t>, </a:t>
            </a:r>
            <a:r>
              <a:rPr lang="cs-CZ" dirty="0" err="1"/>
              <a:t>Denmark</a:t>
            </a:r>
            <a:r>
              <a:rPr lang="cs-CZ" dirty="0"/>
              <a:t>, </a:t>
            </a:r>
            <a:r>
              <a:rPr lang="cs-CZ" dirty="0" err="1"/>
              <a:t>the</a:t>
            </a:r>
            <a:r>
              <a:rPr lang="cs-CZ" dirty="0"/>
              <a:t> </a:t>
            </a:r>
            <a:r>
              <a:rPr lang="cs-CZ" dirty="0" err="1"/>
              <a:t>Baltic</a:t>
            </a:r>
            <a:r>
              <a:rPr lang="cs-CZ" dirty="0"/>
              <a:t> </a:t>
            </a:r>
            <a:r>
              <a:rPr lang="cs-CZ" dirty="0" err="1"/>
              <a:t>States</a:t>
            </a:r>
            <a:r>
              <a:rPr lang="cs-CZ" dirty="0"/>
              <a:t>, </a:t>
            </a:r>
            <a:r>
              <a:rPr lang="cs-CZ" dirty="0" err="1"/>
              <a:t>Sweden</a:t>
            </a:r>
            <a:r>
              <a:rPr lang="cs-CZ" dirty="0"/>
              <a:t>)</a:t>
            </a:r>
          </a:p>
          <a:p>
            <a:r>
              <a:rPr lang="cs-CZ" dirty="0" err="1"/>
              <a:t>Anglo</a:t>
            </a:r>
            <a:r>
              <a:rPr lang="cs-CZ" dirty="0"/>
              <a:t>-</a:t>
            </a:r>
            <a:r>
              <a:rPr lang="cs-CZ" dirty="0" err="1"/>
              <a:t>Saxon</a:t>
            </a:r>
            <a:r>
              <a:rPr lang="cs-CZ" dirty="0"/>
              <a:t> </a:t>
            </a:r>
            <a:r>
              <a:rPr lang="cs-CZ" dirty="0" err="1"/>
              <a:t>system</a:t>
            </a:r>
            <a:r>
              <a:rPr lang="cs-CZ" dirty="0"/>
              <a:t> </a:t>
            </a:r>
            <a:r>
              <a:rPr lang="cs-CZ" dirty="0" err="1"/>
              <a:t>of</a:t>
            </a:r>
            <a:r>
              <a:rPr lang="cs-CZ" dirty="0"/>
              <a:t> hunting</a:t>
            </a:r>
          </a:p>
          <a:p>
            <a:pPr lvl="1"/>
            <a:r>
              <a:rPr lang="cs-CZ" dirty="0"/>
              <a:t>(</a:t>
            </a:r>
            <a:r>
              <a:rPr lang="cs-CZ" dirty="0" err="1"/>
              <a:t>Ireland</a:t>
            </a:r>
            <a:r>
              <a:rPr lang="cs-CZ" dirty="0"/>
              <a:t>, UK)</a:t>
            </a:r>
          </a:p>
          <a:p>
            <a:r>
              <a:rPr lang="cs-CZ" dirty="0"/>
              <a:t>Latin </a:t>
            </a:r>
            <a:r>
              <a:rPr lang="cs-CZ" dirty="0" err="1"/>
              <a:t>system</a:t>
            </a:r>
            <a:r>
              <a:rPr lang="cs-CZ" dirty="0"/>
              <a:t> </a:t>
            </a:r>
            <a:r>
              <a:rPr lang="cs-CZ" dirty="0" err="1"/>
              <a:t>of</a:t>
            </a:r>
            <a:r>
              <a:rPr lang="cs-CZ" dirty="0"/>
              <a:t> hunting</a:t>
            </a:r>
          </a:p>
          <a:p>
            <a:pPr lvl="1"/>
            <a:r>
              <a:rPr lang="cs-CZ" dirty="0"/>
              <a:t>(France, Italy, </a:t>
            </a:r>
            <a:r>
              <a:rPr lang="cs-CZ" dirty="0" err="1"/>
              <a:t>Cyprus</a:t>
            </a:r>
            <a:r>
              <a:rPr lang="cs-CZ" dirty="0"/>
              <a:t>, Malta, Portugal, </a:t>
            </a:r>
            <a:r>
              <a:rPr lang="cs-CZ" dirty="0" err="1"/>
              <a:t>Greece</a:t>
            </a:r>
            <a:r>
              <a:rPr lang="cs-CZ" dirty="0"/>
              <a:t>, </a:t>
            </a:r>
            <a:r>
              <a:rPr lang="cs-CZ" dirty="0" err="1"/>
              <a:t>Spain</a:t>
            </a:r>
            <a:r>
              <a:rPr lang="cs-CZ"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Advantages</a:t>
            </a:r>
            <a:r>
              <a:rPr lang="cs-CZ" dirty="0"/>
              <a:t> </a:t>
            </a:r>
            <a:r>
              <a:rPr lang="cs-CZ" dirty="0" err="1"/>
              <a:t>of</a:t>
            </a:r>
            <a:r>
              <a:rPr lang="cs-CZ" dirty="0"/>
              <a:t> hunting </a:t>
            </a:r>
            <a:r>
              <a:rPr lang="cs-CZ" dirty="0" err="1"/>
              <a:t>tourism</a:t>
            </a:r>
            <a:endParaRPr lang="cs-CZ" dirty="0"/>
          </a:p>
        </p:txBody>
      </p:sp>
      <p:sp>
        <p:nvSpPr>
          <p:cNvPr id="3" name="Zástupný symbol pro obsah 2"/>
          <p:cNvSpPr>
            <a:spLocks noGrp="1"/>
          </p:cNvSpPr>
          <p:nvPr>
            <p:ph idx="1"/>
          </p:nvPr>
        </p:nvSpPr>
        <p:spPr>
          <a:xfrm>
            <a:off x="838200" y="2719136"/>
            <a:ext cx="8738937" cy="3810755"/>
          </a:xfrm>
        </p:spPr>
        <p:txBody>
          <a:bodyPr>
            <a:normAutofit fontScale="62500" lnSpcReduction="20000"/>
          </a:bodyPr>
          <a:lstStyle/>
          <a:p>
            <a:r>
              <a:rPr lang="cs-CZ" b="1" dirty="0" err="1"/>
              <a:t>Conservation</a:t>
            </a:r>
            <a:r>
              <a:rPr lang="cs-CZ" dirty="0"/>
              <a:t> </a:t>
            </a:r>
            <a:r>
              <a:rPr lang="cs-CZ" dirty="0" err="1"/>
              <a:t>of</a:t>
            </a:r>
            <a:r>
              <a:rPr lang="cs-CZ" dirty="0"/>
              <a:t> </a:t>
            </a:r>
            <a:r>
              <a:rPr lang="cs-CZ" dirty="0" err="1"/>
              <a:t>ecosystems</a:t>
            </a:r>
            <a:r>
              <a:rPr lang="cs-CZ" dirty="0"/>
              <a:t>;</a:t>
            </a:r>
          </a:p>
          <a:p>
            <a:r>
              <a:rPr lang="en-US" dirty="0"/>
              <a:t>Substitution of potentially destructive land use with wildlife management as a form of environmentally</a:t>
            </a:r>
            <a:r>
              <a:rPr lang="cs-CZ" dirty="0"/>
              <a:t> </a:t>
            </a:r>
            <a:r>
              <a:rPr lang="cs-CZ" b="1" dirty="0" err="1"/>
              <a:t>friendly</a:t>
            </a:r>
            <a:r>
              <a:rPr lang="cs-CZ" b="1" dirty="0"/>
              <a:t> </a:t>
            </a:r>
            <a:r>
              <a:rPr lang="cs-CZ" b="1" dirty="0" err="1"/>
              <a:t>land</a:t>
            </a:r>
            <a:r>
              <a:rPr lang="cs-CZ" b="1" dirty="0"/>
              <a:t> use</a:t>
            </a:r>
            <a:r>
              <a:rPr lang="cs-CZ" dirty="0"/>
              <a:t>;</a:t>
            </a:r>
          </a:p>
          <a:p>
            <a:r>
              <a:rPr lang="en-US" b="1" dirty="0"/>
              <a:t>Income</a:t>
            </a:r>
            <a:r>
              <a:rPr lang="en-US" dirty="0"/>
              <a:t> generation and </a:t>
            </a:r>
            <a:r>
              <a:rPr lang="en-US" b="1" dirty="0"/>
              <a:t>employment</a:t>
            </a:r>
            <a:r>
              <a:rPr lang="en-US" dirty="0"/>
              <a:t> in poor and disadvantaged areas;</a:t>
            </a:r>
          </a:p>
          <a:p>
            <a:r>
              <a:rPr lang="en-US" dirty="0"/>
              <a:t>Direct benefits for the rural population – monetary, nutrition, jobs;</a:t>
            </a:r>
          </a:p>
          <a:p>
            <a:r>
              <a:rPr lang="en-US" dirty="0"/>
              <a:t>Economic and wise </a:t>
            </a:r>
            <a:r>
              <a:rPr lang="en-US" b="1" dirty="0"/>
              <a:t>use of habitats </a:t>
            </a:r>
            <a:r>
              <a:rPr lang="en-US" dirty="0"/>
              <a:t>which are not well suited for agriculture and conventional tourism;</a:t>
            </a:r>
          </a:p>
          <a:p>
            <a:r>
              <a:rPr lang="en-US" dirty="0"/>
              <a:t>Ecosystem conservation through uses </a:t>
            </a:r>
            <a:r>
              <a:rPr lang="en-US" b="1" dirty="0"/>
              <a:t>alternative</a:t>
            </a:r>
            <a:r>
              <a:rPr lang="en-US" dirty="0"/>
              <a:t> to intensive agriculture;</a:t>
            </a:r>
          </a:p>
          <a:p>
            <a:r>
              <a:rPr lang="en-US" dirty="0"/>
              <a:t>Building awareness amongst the local population regarding the </a:t>
            </a:r>
            <a:r>
              <a:rPr lang="en-US" b="1" dirty="0"/>
              <a:t>value of wildlife</a:t>
            </a:r>
            <a:r>
              <a:rPr lang="en-US" dirty="0"/>
              <a:t> which is otherwise only</a:t>
            </a:r>
            <a:r>
              <a:rPr lang="cs-CZ" dirty="0"/>
              <a:t> </a:t>
            </a:r>
            <a:r>
              <a:rPr lang="en-US" dirty="0"/>
              <a:t>regarded as harmful, a nuisance and a cost;</a:t>
            </a:r>
          </a:p>
          <a:p>
            <a:r>
              <a:rPr lang="en-US" b="1" dirty="0"/>
              <a:t>Less negative impacts</a:t>
            </a:r>
            <a:r>
              <a:rPr lang="en-US" dirty="0"/>
              <a:t> on the environment in comparison with other forms of tourism;</a:t>
            </a:r>
          </a:p>
          <a:p>
            <a:r>
              <a:rPr lang="en-US" b="1" dirty="0"/>
              <a:t>Less poaching </a:t>
            </a:r>
            <a:r>
              <a:rPr lang="en-US" dirty="0"/>
              <a:t>through the concerted efforts of all who are interested in the revenues generated by hunting</a:t>
            </a:r>
            <a:r>
              <a:rPr lang="cs-CZ" dirty="0"/>
              <a:t> </a:t>
            </a:r>
            <a:r>
              <a:rPr lang="cs-CZ" dirty="0" err="1"/>
              <a:t>tourism</a:t>
            </a:r>
            <a:r>
              <a:rPr lang="cs-CZ"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6343" y="946991"/>
            <a:ext cx="2818656" cy="2074242"/>
          </a:xfrm>
        </p:spPr>
        <p:txBody>
          <a:bodyPr>
            <a:normAutofit/>
          </a:bodyPr>
          <a:lstStyle/>
          <a:p>
            <a:r>
              <a:rPr lang="en-US" dirty="0"/>
              <a:t>Hunt in the Czech republic</a:t>
            </a:r>
            <a:endParaRPr lang="cs-CZ" dirty="0"/>
          </a:p>
        </p:txBody>
      </p:sp>
      <p:sp>
        <p:nvSpPr>
          <p:cNvPr id="3" name="Zástupný symbol pro obsah 2"/>
          <p:cNvSpPr>
            <a:spLocks noGrp="1"/>
          </p:cNvSpPr>
          <p:nvPr>
            <p:ph idx="1"/>
          </p:nvPr>
        </p:nvSpPr>
        <p:spPr>
          <a:xfrm>
            <a:off x="4151784" y="2636913"/>
            <a:ext cx="6516216" cy="3489251"/>
          </a:xfrm>
        </p:spPr>
        <p:txBody>
          <a:bodyPr/>
          <a:lstStyle/>
          <a:p>
            <a:r>
              <a:rPr lang="en-US" dirty="0"/>
              <a:t>5 789 hunting </a:t>
            </a:r>
            <a:r>
              <a:rPr lang="cs-CZ" dirty="0" err="1"/>
              <a:t>clubs</a:t>
            </a:r>
            <a:r>
              <a:rPr lang="en-US" dirty="0"/>
              <a:t> </a:t>
            </a:r>
          </a:p>
          <a:p>
            <a:r>
              <a:rPr lang="en-US" dirty="0"/>
              <a:t>6 873 096 ha - hunting area</a:t>
            </a:r>
            <a:r>
              <a:rPr lang="cs-CZ" dirty="0"/>
              <a:t> (88 %)</a:t>
            </a:r>
          </a:p>
          <a:p>
            <a:pPr>
              <a:buNone/>
            </a:pPr>
            <a:endParaRPr lang="cs-CZ" dirty="0"/>
          </a:p>
        </p:txBody>
      </p:sp>
      <p:pic>
        <p:nvPicPr>
          <p:cNvPr id="4" name="Picture 2" descr="https://encrypted-tbn1.gstatic.com/images?q=tbn:ANd9GcSD5OgKtzU3UJV3WNjHlp9LVHJcpb8hEQG3tqoIVxBc_Q34qobb">
            <a:hlinkClick r:id="rId2"/>
          </p:cNvPr>
          <p:cNvPicPr>
            <a:picLocks noChangeAspect="1" noChangeArrowheads="1"/>
          </p:cNvPicPr>
          <p:nvPr/>
        </p:nvPicPr>
        <p:blipFill>
          <a:blip r:embed="rId3" cstate="print"/>
          <a:srcRect/>
          <a:stretch>
            <a:fillRect/>
          </a:stretch>
        </p:blipFill>
        <p:spPr bwMode="auto">
          <a:xfrm>
            <a:off x="4871865" y="188641"/>
            <a:ext cx="1895475" cy="2276475"/>
          </a:xfrm>
          <a:prstGeom prst="rect">
            <a:avLst/>
          </a:prstGeom>
          <a:noFill/>
        </p:spPr>
      </p:pic>
      <p:pic>
        <p:nvPicPr>
          <p:cNvPr id="5" name="Picture 4" descr="http://www.lhmp.cz/eko/wp-content/gallery/zs-lesni-zver/muflon_evropsky_foto_votocek.jpg">
            <a:hlinkClick r:id="rId4"/>
          </p:cNvPr>
          <p:cNvPicPr>
            <a:picLocks noChangeAspect="1" noChangeArrowheads="1"/>
          </p:cNvPicPr>
          <p:nvPr/>
        </p:nvPicPr>
        <p:blipFill>
          <a:blip r:embed="rId5" cstate="print"/>
          <a:srcRect/>
          <a:stretch>
            <a:fillRect/>
          </a:stretch>
        </p:blipFill>
        <p:spPr bwMode="auto">
          <a:xfrm>
            <a:off x="1703512" y="3348372"/>
            <a:ext cx="2339752" cy="3509628"/>
          </a:xfrm>
          <a:prstGeom prst="rect">
            <a:avLst/>
          </a:prstGeom>
          <a:noFill/>
        </p:spPr>
      </p:pic>
      <p:pic>
        <p:nvPicPr>
          <p:cNvPr id="6" name="Picture 8" descr="http://old.pozorice.cz/pictures/srnec.jpg">
            <a:hlinkClick r:id="rId6"/>
          </p:cNvPr>
          <p:cNvPicPr>
            <a:picLocks noChangeAspect="1" noChangeArrowheads="1"/>
          </p:cNvPicPr>
          <p:nvPr/>
        </p:nvPicPr>
        <p:blipFill>
          <a:blip r:embed="rId7" cstate="print"/>
          <a:srcRect/>
          <a:stretch>
            <a:fillRect/>
          </a:stretch>
        </p:blipFill>
        <p:spPr bwMode="auto">
          <a:xfrm>
            <a:off x="7176120" y="1"/>
            <a:ext cx="3491880" cy="2446183"/>
          </a:xfrm>
          <a:prstGeom prst="rect">
            <a:avLst/>
          </a:prstGeom>
          <a:noFill/>
        </p:spPr>
      </p:pic>
      <p:pic>
        <p:nvPicPr>
          <p:cNvPr id="7" name="Picture 10" descr="http://www.opavskalesni.cz/img/obsah/cerna_zver.png">
            <a:hlinkClick r:id="rId8"/>
          </p:cNvPr>
          <p:cNvPicPr>
            <a:picLocks noChangeAspect="1" noChangeArrowheads="1"/>
          </p:cNvPicPr>
          <p:nvPr/>
        </p:nvPicPr>
        <p:blipFill>
          <a:blip r:embed="rId9" cstate="print"/>
          <a:srcRect/>
          <a:stretch>
            <a:fillRect/>
          </a:stretch>
        </p:blipFill>
        <p:spPr bwMode="auto">
          <a:xfrm>
            <a:off x="8328248" y="4077072"/>
            <a:ext cx="2000250" cy="2238376"/>
          </a:xfrm>
          <a:prstGeom prst="rect">
            <a:avLst/>
          </a:prstGeom>
          <a:noFill/>
        </p:spPr>
      </p:pic>
      <p:pic>
        <p:nvPicPr>
          <p:cNvPr id="8" name="Picture 14" descr="http://media0.mypage.cz/images/media0:49e964bd93eff.jpg/1674912684_6e16157607_o.jpg">
            <a:hlinkClick r:id="rId10"/>
          </p:cNvPr>
          <p:cNvPicPr>
            <a:picLocks noChangeAspect="1" noChangeArrowheads="1"/>
          </p:cNvPicPr>
          <p:nvPr/>
        </p:nvPicPr>
        <p:blipFill>
          <a:blip r:embed="rId11" cstate="print"/>
          <a:srcRect/>
          <a:stretch>
            <a:fillRect/>
          </a:stretch>
        </p:blipFill>
        <p:spPr bwMode="auto">
          <a:xfrm>
            <a:off x="4899249" y="4365104"/>
            <a:ext cx="2492896" cy="24928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Key</a:t>
            </a:r>
            <a:r>
              <a:rPr lang="cs-CZ" dirty="0"/>
              <a:t> </a:t>
            </a:r>
            <a:r>
              <a:rPr lang="cs-CZ" dirty="0" err="1"/>
              <a:t>issues</a:t>
            </a:r>
            <a:endParaRPr lang="cs-CZ" dirty="0"/>
          </a:p>
        </p:txBody>
      </p:sp>
      <p:sp>
        <p:nvSpPr>
          <p:cNvPr id="3" name="Zástupný symbol pro obsah 2"/>
          <p:cNvSpPr>
            <a:spLocks noGrp="1"/>
          </p:cNvSpPr>
          <p:nvPr>
            <p:ph idx="1"/>
          </p:nvPr>
        </p:nvSpPr>
        <p:spPr/>
        <p:txBody>
          <a:bodyPr>
            <a:normAutofit lnSpcReduction="10000"/>
          </a:bodyPr>
          <a:lstStyle/>
          <a:p>
            <a:r>
              <a:rPr lang="en-US" dirty="0"/>
              <a:t>The necessity of solving the problem of high population of game in the Czech Republic (extensive damages)</a:t>
            </a:r>
          </a:p>
          <a:p>
            <a:r>
              <a:rPr lang="en-US" dirty="0"/>
              <a:t>The growing trend of hunting tourism - within the Czech Republic and abroad</a:t>
            </a:r>
          </a:p>
          <a:p>
            <a:r>
              <a:rPr lang="en-US" dirty="0"/>
              <a:t>Evaluation of business opportunities</a:t>
            </a:r>
          </a:p>
          <a:p>
            <a:r>
              <a:rPr lang="en-US" dirty="0"/>
              <a:t>Inclusion of Czech hunting in the list of Intangible Cultural Heritage (2011) of the Czech Republic</a:t>
            </a:r>
          </a:p>
          <a:p>
            <a:r>
              <a:rPr lang="en-US" dirty="0"/>
              <a:t>Weak theoretical and analytical outputs in this area</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6766F-C51D-43E8-A372-00122C7A5B55}"/>
              </a:ext>
            </a:extLst>
          </p:cNvPr>
          <p:cNvSpPr>
            <a:spLocks noGrp="1"/>
          </p:cNvSpPr>
          <p:nvPr>
            <p:ph type="title"/>
          </p:nvPr>
        </p:nvSpPr>
        <p:spPr/>
        <p:txBody>
          <a:bodyPr/>
          <a:lstStyle/>
          <a:p>
            <a:r>
              <a:rPr lang="cs-CZ" dirty="0" err="1"/>
              <a:t>Content</a:t>
            </a:r>
            <a:endParaRPr lang="cs-CZ" dirty="0"/>
          </a:p>
        </p:txBody>
      </p:sp>
      <p:sp>
        <p:nvSpPr>
          <p:cNvPr id="3" name="Zástupný symbol pro obsah 2">
            <a:extLst>
              <a:ext uri="{FF2B5EF4-FFF2-40B4-BE49-F238E27FC236}">
                <a16:creationId xmlns:a16="http://schemas.microsoft.com/office/drawing/2014/main" id="{EBA3C19E-2E8A-4E1C-A553-E61431C94EEC}"/>
              </a:ext>
            </a:extLst>
          </p:cNvPr>
          <p:cNvSpPr>
            <a:spLocks noGrp="1"/>
          </p:cNvSpPr>
          <p:nvPr>
            <p:ph idx="1"/>
          </p:nvPr>
        </p:nvSpPr>
        <p:spPr/>
        <p:txBody>
          <a:bodyPr/>
          <a:lstStyle/>
          <a:p>
            <a:r>
              <a:rPr lang="cs-CZ" dirty="0" err="1"/>
              <a:t>Wild</a:t>
            </a:r>
            <a:r>
              <a:rPr lang="cs-CZ" dirty="0"/>
              <a:t>-animal </a:t>
            </a:r>
            <a:r>
              <a:rPr lang="cs-CZ" dirty="0" err="1"/>
              <a:t>product</a:t>
            </a:r>
            <a:endParaRPr lang="cs-CZ" dirty="0"/>
          </a:p>
          <a:p>
            <a:r>
              <a:rPr lang="cs-CZ" dirty="0" err="1"/>
              <a:t>Classification</a:t>
            </a:r>
            <a:endParaRPr lang="cs-CZ" dirty="0"/>
          </a:p>
          <a:p>
            <a:r>
              <a:rPr lang="cs-CZ" dirty="0"/>
              <a:t>Case study: </a:t>
            </a:r>
            <a:r>
              <a:rPr lang="cs-CZ" dirty="0" err="1"/>
              <a:t>Hunting</a:t>
            </a:r>
            <a:r>
              <a:rPr lang="cs-CZ" dirty="0"/>
              <a:t> </a:t>
            </a:r>
            <a:r>
              <a:rPr lang="cs-CZ" dirty="0" err="1"/>
              <a:t>tourism</a:t>
            </a:r>
            <a:r>
              <a:rPr lang="cs-CZ" dirty="0"/>
              <a:t> in </a:t>
            </a:r>
            <a:r>
              <a:rPr lang="cs-CZ" dirty="0" err="1"/>
              <a:t>the</a:t>
            </a:r>
            <a:r>
              <a:rPr lang="cs-CZ" dirty="0"/>
              <a:t> Czech Republic</a:t>
            </a:r>
          </a:p>
        </p:txBody>
      </p:sp>
    </p:spTree>
    <p:extLst>
      <p:ext uri="{BB962C8B-B14F-4D97-AF65-F5344CB8AC3E}">
        <p14:creationId xmlns:p14="http://schemas.microsoft.com/office/powerpoint/2010/main" val="352808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Product</a:t>
            </a:r>
            <a:r>
              <a:rPr lang="cs-CZ" dirty="0"/>
              <a:t> as </a:t>
            </a:r>
            <a:r>
              <a:rPr lang="cs-CZ" dirty="0" err="1"/>
              <a:t>main</a:t>
            </a:r>
            <a:r>
              <a:rPr lang="cs-CZ" dirty="0"/>
              <a:t> </a:t>
            </a:r>
            <a:r>
              <a:rPr lang="cs-CZ" dirty="0" err="1"/>
              <a:t>hunted</a:t>
            </a:r>
            <a:r>
              <a:rPr lang="cs-CZ" dirty="0"/>
              <a:t> species</a:t>
            </a:r>
          </a:p>
        </p:txBody>
      </p:sp>
      <p:sp>
        <p:nvSpPr>
          <p:cNvPr id="3" name="Zástupný symbol pro obsah 2"/>
          <p:cNvSpPr>
            <a:spLocks noGrp="1"/>
          </p:cNvSpPr>
          <p:nvPr>
            <p:ph idx="1"/>
          </p:nvPr>
        </p:nvSpPr>
        <p:spPr>
          <a:xfrm>
            <a:off x="332590" y="2608213"/>
            <a:ext cx="8738937" cy="3457826"/>
          </a:xfrm>
        </p:spPr>
        <p:txBody>
          <a:bodyPr/>
          <a:lstStyle/>
          <a:p>
            <a:r>
              <a:rPr lang="cs-CZ" dirty="0" err="1"/>
              <a:t>Red</a:t>
            </a:r>
            <a:r>
              <a:rPr lang="cs-CZ" dirty="0"/>
              <a:t> </a:t>
            </a:r>
            <a:r>
              <a:rPr lang="cs-CZ" dirty="0" err="1"/>
              <a:t>deer</a:t>
            </a:r>
            <a:endParaRPr lang="cs-CZ" dirty="0"/>
          </a:p>
          <a:p>
            <a:endParaRPr lang="cs-CZ" dirty="0"/>
          </a:p>
          <a:p>
            <a:endParaRPr lang="cs-CZ" dirty="0"/>
          </a:p>
        </p:txBody>
      </p:sp>
      <p:pic>
        <p:nvPicPr>
          <p:cNvPr id="5" name="Picture 2" descr="C:\Users\MARKETA\Pictures\Škola\imagesUF43SZ7U.jpg"/>
          <p:cNvPicPr>
            <a:picLocks noChangeAspect="1" noChangeArrowheads="1"/>
          </p:cNvPicPr>
          <p:nvPr/>
        </p:nvPicPr>
        <p:blipFill>
          <a:blip r:embed="rId2" cstate="print"/>
          <a:srcRect/>
          <a:stretch>
            <a:fillRect/>
          </a:stretch>
        </p:blipFill>
        <p:spPr bwMode="auto">
          <a:xfrm>
            <a:off x="2207568" y="2492896"/>
            <a:ext cx="4034022" cy="2684458"/>
          </a:xfrm>
          <a:prstGeom prst="rect">
            <a:avLst/>
          </a:prstGeom>
          <a:noFill/>
        </p:spPr>
      </p:pic>
      <p:sp>
        <p:nvSpPr>
          <p:cNvPr id="6" name="TextovéPole 5"/>
          <p:cNvSpPr txBox="1"/>
          <p:nvPr/>
        </p:nvSpPr>
        <p:spPr>
          <a:xfrm>
            <a:off x="2207568" y="5301208"/>
            <a:ext cx="3168352" cy="261610"/>
          </a:xfrm>
          <a:prstGeom prst="rect">
            <a:avLst/>
          </a:prstGeom>
          <a:noFill/>
        </p:spPr>
        <p:txBody>
          <a:bodyPr wrap="square" rtlCol="0">
            <a:spAutoFit/>
          </a:bodyPr>
          <a:lstStyle/>
          <a:p>
            <a:r>
              <a:rPr lang="cs-CZ" sz="1050" dirty="0" err="1"/>
              <a:t>Source</a:t>
            </a:r>
            <a:r>
              <a:rPr lang="cs-CZ" sz="1050" dirty="0"/>
              <a:t>: KRNAP</a:t>
            </a:r>
            <a:r>
              <a:rPr lang="cs-CZ" sz="1050" i="1" dirty="0"/>
              <a:t> [cit. 2014-06-04] </a:t>
            </a:r>
            <a:endParaRPr lang="cs-CZ" sz="1050" dirty="0"/>
          </a:p>
        </p:txBody>
      </p:sp>
      <p:pic>
        <p:nvPicPr>
          <p:cNvPr id="8" name="Picture 3" descr="C:\Users\MARKETA\Pictures\Škola\jelen-sika-japonsky-4803.jpg"/>
          <p:cNvPicPr>
            <a:picLocks noChangeAspect="1" noChangeArrowheads="1"/>
          </p:cNvPicPr>
          <p:nvPr/>
        </p:nvPicPr>
        <p:blipFill>
          <a:blip r:embed="rId3" cstate="print"/>
          <a:srcRect/>
          <a:stretch>
            <a:fillRect/>
          </a:stretch>
        </p:blipFill>
        <p:spPr bwMode="auto">
          <a:xfrm>
            <a:off x="6384032" y="2492896"/>
            <a:ext cx="4104456" cy="2736304"/>
          </a:xfrm>
          <a:prstGeom prst="rect">
            <a:avLst/>
          </a:prstGeom>
          <a:noFill/>
        </p:spPr>
      </p:pic>
      <p:sp>
        <p:nvSpPr>
          <p:cNvPr id="9" name="TextovéPole 8"/>
          <p:cNvSpPr txBox="1"/>
          <p:nvPr/>
        </p:nvSpPr>
        <p:spPr>
          <a:xfrm>
            <a:off x="6384032" y="5301208"/>
            <a:ext cx="3672408" cy="261610"/>
          </a:xfrm>
          <a:prstGeom prst="rect">
            <a:avLst/>
          </a:prstGeom>
          <a:noFill/>
        </p:spPr>
        <p:txBody>
          <a:bodyPr wrap="square" rtlCol="0">
            <a:spAutoFit/>
          </a:bodyPr>
          <a:lstStyle/>
          <a:p>
            <a:r>
              <a:rPr lang="cs-CZ" sz="1100" dirty="0" err="1"/>
              <a:t>Source</a:t>
            </a:r>
            <a:r>
              <a:rPr lang="cs-CZ" sz="1100" dirty="0"/>
              <a:t>: </a:t>
            </a:r>
            <a:r>
              <a:rPr lang="cs-CZ" sz="1100" dirty="0" err="1"/>
              <a:t>Tomi</a:t>
            </a:r>
            <a:r>
              <a:rPr lang="cs-CZ" sz="1100" dirty="0"/>
              <a:t>-</a:t>
            </a:r>
            <a:r>
              <a:rPr lang="cs-CZ" sz="1100" dirty="0" err="1"/>
              <a:t>art</a:t>
            </a:r>
            <a:r>
              <a:rPr lang="cs-CZ" sz="1100" i="1" dirty="0"/>
              <a:t> [cit. 2014-06-04] </a:t>
            </a:r>
            <a:endParaRPr lang="cs-CZ" sz="1100" dirty="0"/>
          </a:p>
        </p:txBody>
      </p:sp>
      <p:sp>
        <p:nvSpPr>
          <p:cNvPr id="10" name="TextovéPole 9"/>
          <p:cNvSpPr txBox="1"/>
          <p:nvPr/>
        </p:nvSpPr>
        <p:spPr>
          <a:xfrm>
            <a:off x="6384032" y="2132856"/>
            <a:ext cx="2952328" cy="338554"/>
          </a:xfrm>
          <a:prstGeom prst="rect">
            <a:avLst/>
          </a:prstGeom>
          <a:noFill/>
        </p:spPr>
        <p:txBody>
          <a:bodyPr wrap="square" rtlCol="0">
            <a:spAutoFit/>
          </a:bodyPr>
          <a:lstStyle/>
          <a:p>
            <a:r>
              <a:rPr lang="cs-CZ" sz="1600" i="1" dirty="0"/>
              <a:t>Sika </a:t>
            </a:r>
            <a:r>
              <a:rPr lang="cs-CZ" sz="1600" i="1" dirty="0" err="1"/>
              <a:t>deer</a:t>
            </a:r>
            <a:r>
              <a:rPr lang="cs-CZ" sz="1600" i="1" dirty="0"/>
              <a:t> – in CZ 19.-20. </a:t>
            </a:r>
            <a:r>
              <a:rPr lang="cs-CZ" sz="1600" i="1" dirty="0" err="1"/>
              <a:t>century</a:t>
            </a:r>
            <a:endParaRPr lang="cs-CZ" sz="16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Product</a:t>
            </a:r>
            <a:r>
              <a:rPr lang="cs-CZ" dirty="0"/>
              <a:t> as </a:t>
            </a:r>
            <a:r>
              <a:rPr lang="cs-CZ" dirty="0" err="1"/>
              <a:t>main</a:t>
            </a:r>
            <a:r>
              <a:rPr lang="cs-CZ" dirty="0"/>
              <a:t> </a:t>
            </a:r>
            <a:r>
              <a:rPr lang="cs-CZ" dirty="0" err="1"/>
              <a:t>hunted</a:t>
            </a:r>
            <a:r>
              <a:rPr lang="cs-CZ" dirty="0"/>
              <a:t> species</a:t>
            </a:r>
          </a:p>
        </p:txBody>
      </p:sp>
      <p:sp>
        <p:nvSpPr>
          <p:cNvPr id="3" name="Zástupný symbol pro obsah 2"/>
          <p:cNvSpPr>
            <a:spLocks noGrp="1"/>
          </p:cNvSpPr>
          <p:nvPr>
            <p:ph idx="1"/>
          </p:nvPr>
        </p:nvSpPr>
        <p:spPr>
          <a:xfrm>
            <a:off x="165848" y="2494480"/>
            <a:ext cx="2168562" cy="3457826"/>
          </a:xfrm>
        </p:spPr>
        <p:txBody>
          <a:bodyPr/>
          <a:lstStyle/>
          <a:p>
            <a:r>
              <a:rPr lang="cs-CZ" dirty="0" err="1"/>
              <a:t>Fallow</a:t>
            </a:r>
            <a:r>
              <a:rPr lang="cs-CZ" dirty="0"/>
              <a:t> </a:t>
            </a:r>
            <a:r>
              <a:rPr lang="cs-CZ" dirty="0" err="1"/>
              <a:t>deer</a:t>
            </a:r>
            <a:r>
              <a:rPr lang="cs-CZ" dirty="0"/>
              <a:t> – 16.century</a:t>
            </a:r>
          </a:p>
          <a:p>
            <a:endParaRPr lang="cs-CZ" dirty="0"/>
          </a:p>
        </p:txBody>
      </p:sp>
      <p:pic>
        <p:nvPicPr>
          <p:cNvPr id="4" name="Picture 2" descr="C:\Users\MARKETA\Pictures\Škola\2604.jpg"/>
          <p:cNvPicPr>
            <a:picLocks noChangeAspect="1" noChangeArrowheads="1"/>
          </p:cNvPicPr>
          <p:nvPr/>
        </p:nvPicPr>
        <p:blipFill>
          <a:blip r:embed="rId2" cstate="print"/>
          <a:srcRect/>
          <a:stretch>
            <a:fillRect/>
          </a:stretch>
        </p:blipFill>
        <p:spPr bwMode="auto">
          <a:xfrm>
            <a:off x="2495600" y="2348881"/>
            <a:ext cx="4320480" cy="3988135"/>
          </a:xfrm>
          <a:prstGeom prst="rect">
            <a:avLst/>
          </a:prstGeom>
          <a:noFill/>
        </p:spPr>
      </p:pic>
      <p:sp>
        <p:nvSpPr>
          <p:cNvPr id="5" name="TextovéPole 4"/>
          <p:cNvSpPr txBox="1"/>
          <p:nvPr/>
        </p:nvSpPr>
        <p:spPr>
          <a:xfrm>
            <a:off x="2495600" y="6309320"/>
            <a:ext cx="3672408" cy="261610"/>
          </a:xfrm>
          <a:prstGeom prst="rect">
            <a:avLst/>
          </a:prstGeom>
          <a:noFill/>
        </p:spPr>
        <p:txBody>
          <a:bodyPr wrap="square" rtlCol="0">
            <a:spAutoFit/>
          </a:bodyPr>
          <a:lstStyle/>
          <a:p>
            <a:r>
              <a:rPr lang="cs-CZ" sz="1100" dirty="0" err="1"/>
              <a:t>Source</a:t>
            </a:r>
            <a:r>
              <a:rPr lang="cs-CZ" sz="1100" dirty="0"/>
              <a:t>: Myslivost</a:t>
            </a:r>
            <a:r>
              <a:rPr lang="cs-CZ" sz="1100" i="1" dirty="0"/>
              <a:t> [cit. 2014-06-04]</a:t>
            </a:r>
            <a:r>
              <a:rPr lang="cs-CZ" sz="1100" dirty="0"/>
              <a:t>  </a:t>
            </a:r>
          </a:p>
        </p:txBody>
      </p:sp>
      <p:pic>
        <p:nvPicPr>
          <p:cNvPr id="31746" name="Picture 2" descr="Leefgebied damhert.jpg"/>
          <p:cNvPicPr>
            <a:picLocks noChangeAspect="1" noChangeArrowheads="1"/>
          </p:cNvPicPr>
          <p:nvPr/>
        </p:nvPicPr>
        <p:blipFill>
          <a:blip r:embed="rId3" cstate="print"/>
          <a:srcRect/>
          <a:stretch>
            <a:fillRect/>
          </a:stretch>
        </p:blipFill>
        <p:spPr bwMode="auto">
          <a:xfrm>
            <a:off x="7032105" y="3140969"/>
            <a:ext cx="3305175" cy="15906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1" y="1405194"/>
            <a:ext cx="8738937" cy="890269"/>
          </a:xfrm>
        </p:spPr>
        <p:txBody>
          <a:bodyPr/>
          <a:lstStyle/>
          <a:p>
            <a:r>
              <a:rPr lang="cs-CZ" dirty="0" err="1"/>
              <a:t>Product</a:t>
            </a:r>
            <a:r>
              <a:rPr lang="cs-CZ" dirty="0"/>
              <a:t> as </a:t>
            </a:r>
            <a:r>
              <a:rPr lang="cs-CZ" dirty="0" err="1"/>
              <a:t>main</a:t>
            </a:r>
            <a:r>
              <a:rPr lang="cs-CZ" dirty="0"/>
              <a:t> </a:t>
            </a:r>
            <a:r>
              <a:rPr lang="cs-CZ" dirty="0" err="1"/>
              <a:t>hunted</a:t>
            </a:r>
            <a:r>
              <a:rPr lang="cs-CZ" dirty="0"/>
              <a:t> species</a:t>
            </a:r>
          </a:p>
        </p:txBody>
      </p:sp>
      <p:sp>
        <p:nvSpPr>
          <p:cNvPr id="3" name="Zástupný symbol pro obsah 2"/>
          <p:cNvSpPr>
            <a:spLocks noGrp="1"/>
          </p:cNvSpPr>
          <p:nvPr>
            <p:ph idx="1"/>
          </p:nvPr>
        </p:nvSpPr>
        <p:spPr>
          <a:xfrm>
            <a:off x="838201" y="2719137"/>
            <a:ext cx="2098638" cy="3457826"/>
          </a:xfrm>
        </p:spPr>
        <p:txBody>
          <a:bodyPr/>
          <a:lstStyle/>
          <a:p>
            <a:r>
              <a:rPr lang="cs-CZ" dirty="0" err="1"/>
              <a:t>Moufflon</a:t>
            </a:r>
            <a:r>
              <a:rPr lang="cs-CZ" dirty="0"/>
              <a:t> – 17. </a:t>
            </a:r>
            <a:r>
              <a:rPr lang="cs-CZ" dirty="0" err="1"/>
              <a:t>century</a:t>
            </a:r>
            <a:endParaRPr lang="cs-CZ" dirty="0"/>
          </a:p>
          <a:p>
            <a:endParaRPr lang="cs-CZ" dirty="0"/>
          </a:p>
        </p:txBody>
      </p:sp>
      <p:pic>
        <p:nvPicPr>
          <p:cNvPr id="4" name="Picture 2" descr="C:\Users\MARKETA\Pictures\Škola\myslivost2.jpg"/>
          <p:cNvPicPr>
            <a:picLocks noChangeAspect="1" noChangeArrowheads="1"/>
          </p:cNvPicPr>
          <p:nvPr/>
        </p:nvPicPr>
        <p:blipFill>
          <a:blip r:embed="rId2" cstate="print"/>
          <a:srcRect/>
          <a:stretch>
            <a:fillRect/>
          </a:stretch>
        </p:blipFill>
        <p:spPr bwMode="auto">
          <a:xfrm>
            <a:off x="3185302" y="2166872"/>
            <a:ext cx="5616624" cy="3490331"/>
          </a:xfrm>
          <a:prstGeom prst="rect">
            <a:avLst/>
          </a:prstGeom>
          <a:noFill/>
        </p:spPr>
      </p:pic>
      <p:sp>
        <p:nvSpPr>
          <p:cNvPr id="5" name="TextovéPole 4"/>
          <p:cNvSpPr txBox="1"/>
          <p:nvPr/>
        </p:nvSpPr>
        <p:spPr>
          <a:xfrm>
            <a:off x="3276741" y="5838409"/>
            <a:ext cx="3240360" cy="430887"/>
          </a:xfrm>
          <a:prstGeom prst="rect">
            <a:avLst/>
          </a:prstGeom>
          <a:noFill/>
        </p:spPr>
        <p:txBody>
          <a:bodyPr wrap="square" rtlCol="0">
            <a:spAutoFit/>
          </a:bodyPr>
          <a:lstStyle/>
          <a:p>
            <a:r>
              <a:rPr lang="cs-CZ" sz="1100" dirty="0" err="1"/>
              <a:t>Source</a:t>
            </a:r>
            <a:r>
              <a:rPr lang="cs-CZ" sz="1100" dirty="0"/>
              <a:t>: Lesní správa Lány</a:t>
            </a:r>
            <a:r>
              <a:rPr lang="cs-CZ" sz="1100" i="1" dirty="0"/>
              <a:t> [cit. 2014-06-04] </a:t>
            </a:r>
            <a:endParaRPr lang="cs-CZ" sz="1100" dirty="0"/>
          </a:p>
          <a:p>
            <a:endParaRPr lang="cs-CZ"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Product</a:t>
            </a:r>
            <a:r>
              <a:rPr lang="cs-CZ" dirty="0"/>
              <a:t> as </a:t>
            </a:r>
            <a:r>
              <a:rPr lang="cs-CZ" dirty="0" err="1"/>
              <a:t>main</a:t>
            </a:r>
            <a:r>
              <a:rPr lang="cs-CZ" dirty="0"/>
              <a:t> </a:t>
            </a:r>
            <a:r>
              <a:rPr lang="cs-CZ" dirty="0" err="1"/>
              <a:t>hunted</a:t>
            </a:r>
            <a:r>
              <a:rPr lang="cs-CZ" dirty="0"/>
              <a:t> species</a:t>
            </a:r>
          </a:p>
        </p:txBody>
      </p:sp>
      <p:sp>
        <p:nvSpPr>
          <p:cNvPr id="3" name="Zástupný symbol pro obsah 2"/>
          <p:cNvSpPr>
            <a:spLocks noGrp="1"/>
          </p:cNvSpPr>
          <p:nvPr>
            <p:ph idx="1"/>
          </p:nvPr>
        </p:nvSpPr>
        <p:spPr/>
        <p:txBody>
          <a:bodyPr/>
          <a:lstStyle/>
          <a:p>
            <a:r>
              <a:rPr lang="cs-CZ" dirty="0" err="1"/>
              <a:t>Roe</a:t>
            </a:r>
            <a:r>
              <a:rPr lang="cs-CZ" dirty="0"/>
              <a:t> </a:t>
            </a:r>
            <a:r>
              <a:rPr lang="cs-CZ" dirty="0" err="1"/>
              <a:t>deer</a:t>
            </a:r>
            <a:endParaRPr lang="cs-CZ" dirty="0"/>
          </a:p>
          <a:p>
            <a:endParaRPr lang="cs-CZ" dirty="0"/>
          </a:p>
        </p:txBody>
      </p:sp>
      <p:pic>
        <p:nvPicPr>
          <p:cNvPr id="4" name="Picture 3" descr="C:\Users\MARKETA\Pictures\Škola\Srnec-lesny-Capreolus-capreolus.jpg"/>
          <p:cNvPicPr>
            <a:picLocks noChangeAspect="1" noChangeArrowheads="1"/>
          </p:cNvPicPr>
          <p:nvPr/>
        </p:nvPicPr>
        <p:blipFill>
          <a:blip r:embed="rId2" cstate="print"/>
          <a:srcRect/>
          <a:stretch>
            <a:fillRect/>
          </a:stretch>
        </p:blipFill>
        <p:spPr bwMode="auto">
          <a:xfrm>
            <a:off x="2905603" y="2367100"/>
            <a:ext cx="4936014" cy="3384376"/>
          </a:xfrm>
          <a:prstGeom prst="rect">
            <a:avLst/>
          </a:prstGeom>
          <a:noFill/>
        </p:spPr>
      </p:pic>
      <p:sp>
        <p:nvSpPr>
          <p:cNvPr id="5" name="TextovéPole 4"/>
          <p:cNvSpPr txBox="1"/>
          <p:nvPr/>
        </p:nvSpPr>
        <p:spPr>
          <a:xfrm>
            <a:off x="2905603" y="5846941"/>
            <a:ext cx="3672408" cy="261610"/>
          </a:xfrm>
          <a:prstGeom prst="rect">
            <a:avLst/>
          </a:prstGeom>
          <a:noFill/>
        </p:spPr>
        <p:txBody>
          <a:bodyPr wrap="square" rtlCol="0">
            <a:spAutoFit/>
          </a:bodyPr>
          <a:lstStyle/>
          <a:p>
            <a:r>
              <a:rPr lang="cs-CZ" sz="1100" dirty="0" err="1"/>
              <a:t>Source</a:t>
            </a:r>
            <a:r>
              <a:rPr lang="cs-CZ" sz="1100" dirty="0"/>
              <a:t>: Myslivost</a:t>
            </a:r>
            <a:r>
              <a:rPr lang="cs-CZ" sz="1100" i="1" dirty="0"/>
              <a:t> [cit. 2014-06-04]</a:t>
            </a:r>
            <a:r>
              <a:rPr lang="cs-CZ" sz="11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6397" y="1374473"/>
            <a:ext cx="8738937" cy="890269"/>
          </a:xfrm>
        </p:spPr>
        <p:txBody>
          <a:bodyPr/>
          <a:lstStyle/>
          <a:p>
            <a:r>
              <a:rPr lang="cs-CZ" dirty="0" err="1"/>
              <a:t>Product</a:t>
            </a:r>
            <a:r>
              <a:rPr lang="cs-CZ" dirty="0"/>
              <a:t> as </a:t>
            </a:r>
            <a:r>
              <a:rPr lang="cs-CZ" dirty="0" err="1"/>
              <a:t>main</a:t>
            </a:r>
            <a:r>
              <a:rPr lang="cs-CZ" dirty="0"/>
              <a:t> </a:t>
            </a:r>
            <a:r>
              <a:rPr lang="cs-CZ" dirty="0" err="1"/>
              <a:t>hunted</a:t>
            </a:r>
            <a:r>
              <a:rPr lang="cs-CZ" dirty="0"/>
              <a:t> species</a:t>
            </a:r>
          </a:p>
        </p:txBody>
      </p:sp>
      <p:sp>
        <p:nvSpPr>
          <p:cNvPr id="3" name="Zástupný symbol pro obsah 2"/>
          <p:cNvSpPr>
            <a:spLocks noGrp="1"/>
          </p:cNvSpPr>
          <p:nvPr>
            <p:ph idx="1"/>
          </p:nvPr>
        </p:nvSpPr>
        <p:spPr/>
        <p:txBody>
          <a:bodyPr/>
          <a:lstStyle/>
          <a:p>
            <a:r>
              <a:rPr lang="cs-CZ" dirty="0" err="1"/>
              <a:t>Wild</a:t>
            </a:r>
            <a:r>
              <a:rPr lang="cs-CZ" dirty="0"/>
              <a:t> </a:t>
            </a:r>
            <a:r>
              <a:rPr lang="cs-CZ" dirty="0" err="1"/>
              <a:t>Boar</a:t>
            </a:r>
            <a:endParaRPr lang="cs-CZ" dirty="0"/>
          </a:p>
        </p:txBody>
      </p:sp>
      <p:pic>
        <p:nvPicPr>
          <p:cNvPr id="4" name="Picture 2" descr="C:\Users\MARKETA\Pictures\Škola\11.jpg"/>
          <p:cNvPicPr>
            <a:picLocks noChangeAspect="1" noChangeArrowheads="1"/>
          </p:cNvPicPr>
          <p:nvPr/>
        </p:nvPicPr>
        <p:blipFill>
          <a:blip r:embed="rId2" cstate="print"/>
          <a:srcRect/>
          <a:stretch>
            <a:fillRect/>
          </a:stretch>
        </p:blipFill>
        <p:spPr bwMode="auto">
          <a:xfrm>
            <a:off x="3037990" y="2151483"/>
            <a:ext cx="5472608" cy="3645148"/>
          </a:xfrm>
          <a:prstGeom prst="rect">
            <a:avLst/>
          </a:prstGeom>
          <a:noFill/>
        </p:spPr>
      </p:pic>
      <p:sp>
        <p:nvSpPr>
          <p:cNvPr id="5" name="TextovéPole 4"/>
          <p:cNvSpPr txBox="1"/>
          <p:nvPr/>
        </p:nvSpPr>
        <p:spPr>
          <a:xfrm>
            <a:off x="3472323" y="5815152"/>
            <a:ext cx="3312368" cy="261610"/>
          </a:xfrm>
          <a:prstGeom prst="rect">
            <a:avLst/>
          </a:prstGeom>
          <a:noFill/>
        </p:spPr>
        <p:txBody>
          <a:bodyPr wrap="square" rtlCol="0">
            <a:spAutoFit/>
          </a:bodyPr>
          <a:lstStyle/>
          <a:p>
            <a:r>
              <a:rPr lang="cs-CZ" sz="1100" dirty="0" err="1"/>
              <a:t>Source</a:t>
            </a:r>
            <a:r>
              <a:rPr lang="cs-CZ" sz="1100" dirty="0"/>
              <a:t>: </a:t>
            </a:r>
          </a:p>
        </p:txBody>
      </p:sp>
      <p:sp>
        <p:nvSpPr>
          <p:cNvPr id="6" name="Obdélník 5"/>
          <p:cNvSpPr/>
          <p:nvPr/>
        </p:nvSpPr>
        <p:spPr>
          <a:xfrm>
            <a:off x="3937996" y="5815152"/>
            <a:ext cx="2199641" cy="261610"/>
          </a:xfrm>
          <a:prstGeom prst="rect">
            <a:avLst/>
          </a:prstGeom>
        </p:spPr>
        <p:txBody>
          <a:bodyPr wrap="none">
            <a:spAutoFit/>
          </a:bodyPr>
          <a:lstStyle/>
          <a:p>
            <a:r>
              <a:rPr lang="cs-CZ" sz="1100" dirty="0"/>
              <a:t>Lesní správa Lány</a:t>
            </a:r>
            <a:r>
              <a:rPr lang="cs-CZ" sz="1100" i="1" dirty="0"/>
              <a:t> [cit. 2014-06-04] </a:t>
            </a:r>
            <a:endParaRPr lang="cs-CZ"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dirty="0"/>
          </a:p>
        </p:txBody>
      </p:sp>
      <p:pic>
        <p:nvPicPr>
          <p:cNvPr id="40962" name="Picture 2" descr="Výsledek obrázku pro zajíc">
            <a:hlinkClick r:id="rId2"/>
          </p:cNvPr>
          <p:cNvPicPr>
            <a:picLocks noChangeAspect="1" noChangeArrowheads="1"/>
          </p:cNvPicPr>
          <p:nvPr/>
        </p:nvPicPr>
        <p:blipFill>
          <a:blip r:embed="rId3" cstate="print"/>
          <a:srcRect/>
          <a:stretch>
            <a:fillRect/>
          </a:stretch>
        </p:blipFill>
        <p:spPr bwMode="auto">
          <a:xfrm>
            <a:off x="1847528" y="1196753"/>
            <a:ext cx="3816424" cy="2544283"/>
          </a:xfrm>
          <a:prstGeom prst="rect">
            <a:avLst/>
          </a:prstGeom>
          <a:noFill/>
        </p:spPr>
      </p:pic>
      <p:pic>
        <p:nvPicPr>
          <p:cNvPr id="40964" name="Picture 4" descr="Výsledek obrázku pro bažant">
            <a:hlinkClick r:id="rId4"/>
          </p:cNvPr>
          <p:cNvPicPr>
            <a:picLocks noChangeAspect="1" noChangeArrowheads="1"/>
          </p:cNvPicPr>
          <p:nvPr/>
        </p:nvPicPr>
        <p:blipFill>
          <a:blip r:embed="rId5" cstate="print"/>
          <a:srcRect/>
          <a:stretch>
            <a:fillRect/>
          </a:stretch>
        </p:blipFill>
        <p:spPr bwMode="auto">
          <a:xfrm>
            <a:off x="5879977" y="1484785"/>
            <a:ext cx="4245923" cy="2839989"/>
          </a:xfrm>
          <a:prstGeom prst="rect">
            <a:avLst/>
          </a:prstGeom>
          <a:noFill/>
        </p:spPr>
      </p:pic>
      <p:pic>
        <p:nvPicPr>
          <p:cNvPr id="40966" name="Picture 6" descr="Výsledek obrázku pro kachna">
            <a:hlinkClick r:id="rId6"/>
          </p:cNvPr>
          <p:cNvPicPr>
            <a:picLocks noChangeAspect="1" noChangeArrowheads="1"/>
          </p:cNvPicPr>
          <p:nvPr/>
        </p:nvPicPr>
        <p:blipFill>
          <a:blip r:embed="rId7" cstate="print"/>
          <a:srcRect/>
          <a:stretch>
            <a:fillRect/>
          </a:stretch>
        </p:blipFill>
        <p:spPr bwMode="auto">
          <a:xfrm>
            <a:off x="3143672" y="3409950"/>
            <a:ext cx="3752850" cy="3448051"/>
          </a:xfrm>
          <a:prstGeom prst="rect">
            <a:avLst/>
          </a:prstGeom>
          <a:noFill/>
        </p:spPr>
      </p:pic>
      <p:sp>
        <p:nvSpPr>
          <p:cNvPr id="5" name="Nadpis 4">
            <a:extLst>
              <a:ext uri="{FF2B5EF4-FFF2-40B4-BE49-F238E27FC236}">
                <a16:creationId xmlns:a16="http://schemas.microsoft.com/office/drawing/2014/main" id="{889BCFBE-8F07-473B-9C22-F16AF6F6E8B5}"/>
              </a:ext>
            </a:extLst>
          </p:cNvPr>
          <p:cNvSpPr>
            <a:spLocks noGrp="1"/>
          </p:cNvSpPr>
          <p:nvPr>
            <p:ph type="title"/>
          </p:nvPr>
        </p:nvSpPr>
        <p:spPr/>
        <p:txBody>
          <a:bodyPr/>
          <a:lstStyle/>
          <a:p>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a:extLst>
              <a:ext uri="{FF2B5EF4-FFF2-40B4-BE49-F238E27FC236}">
                <a16:creationId xmlns:a16="http://schemas.microsoft.com/office/drawing/2014/main" id="{F0F99214-8033-4907-ACE4-BA6926CED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7897" y="1436146"/>
            <a:ext cx="5589297" cy="3722559"/>
          </a:xfrm>
        </p:spPr>
      </p:pic>
      <p:sp>
        <p:nvSpPr>
          <p:cNvPr id="4" name="TextovéPole 3">
            <a:extLst>
              <a:ext uri="{FF2B5EF4-FFF2-40B4-BE49-F238E27FC236}">
                <a16:creationId xmlns:a16="http://schemas.microsoft.com/office/drawing/2014/main" id="{865CC437-C74F-404A-893D-DEAA067EECBC}"/>
              </a:ext>
            </a:extLst>
          </p:cNvPr>
          <p:cNvSpPr txBox="1"/>
          <p:nvPr/>
        </p:nvSpPr>
        <p:spPr>
          <a:xfrm>
            <a:off x="731520" y="1436146"/>
            <a:ext cx="8552329" cy="369332"/>
          </a:xfrm>
          <a:prstGeom prst="rect">
            <a:avLst/>
          </a:prstGeom>
          <a:noFill/>
        </p:spPr>
        <p:txBody>
          <a:bodyPr wrap="square" rtlCol="0">
            <a:spAutoFit/>
          </a:bodyPr>
          <a:lstStyle/>
          <a:p>
            <a:r>
              <a:rPr lang="cs-CZ" dirty="0" err="1"/>
              <a:t>Driven</a:t>
            </a:r>
            <a:r>
              <a:rPr lang="cs-CZ" dirty="0"/>
              <a:t> </a:t>
            </a:r>
            <a:r>
              <a:rPr lang="cs-CZ" dirty="0" err="1"/>
              <a:t>hunts</a:t>
            </a:r>
            <a:r>
              <a:rPr lang="cs-CZ" dirty="0"/>
              <a:t> on </a:t>
            </a:r>
            <a:r>
              <a:rPr lang="cs-CZ" dirty="0" err="1"/>
              <a:t>hares</a:t>
            </a:r>
            <a:r>
              <a:rPr lang="cs-CZ" dirty="0"/>
              <a:t> and </a:t>
            </a:r>
            <a:r>
              <a:rPr lang="cs-CZ" dirty="0" err="1"/>
              <a:t>phaesants</a:t>
            </a:r>
            <a:endParaRPr lang="cs-CZ" dirty="0"/>
          </a:p>
        </p:txBody>
      </p:sp>
      <p:pic>
        <p:nvPicPr>
          <p:cNvPr id="8" name="Obrázek 7">
            <a:extLst>
              <a:ext uri="{FF2B5EF4-FFF2-40B4-BE49-F238E27FC236}">
                <a16:creationId xmlns:a16="http://schemas.microsoft.com/office/drawing/2014/main" id="{054CA5ED-48B8-443F-92CA-ABABA5A39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42" y="2048439"/>
            <a:ext cx="4298808" cy="28673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Price</a:t>
            </a:r>
            <a:r>
              <a:rPr lang="cs-CZ" dirty="0"/>
              <a:t> – </a:t>
            </a:r>
            <a:r>
              <a:rPr lang="cs-CZ" dirty="0" err="1"/>
              <a:t>according</a:t>
            </a:r>
            <a:r>
              <a:rPr lang="cs-CZ" dirty="0"/>
              <a:t> to </a:t>
            </a:r>
            <a:r>
              <a:rPr lang="cs-CZ" dirty="0" err="1"/>
              <a:t>antlers</a:t>
            </a:r>
            <a:r>
              <a:rPr lang="cs-CZ" dirty="0"/>
              <a:t> </a:t>
            </a:r>
          </a:p>
        </p:txBody>
      </p:sp>
      <p:pic>
        <p:nvPicPr>
          <p:cNvPr id="6" name="Zástupný symbol pro obsah 5">
            <a:extLst>
              <a:ext uri="{FF2B5EF4-FFF2-40B4-BE49-F238E27FC236}">
                <a16:creationId xmlns:a16="http://schemas.microsoft.com/office/drawing/2014/main" id="{47544DF3-AAD0-4C26-9793-F943925D472E}"/>
              </a:ext>
            </a:extLst>
          </p:cNvPr>
          <p:cNvPicPr>
            <a:picLocks noGrp="1" noChangeAspect="1"/>
          </p:cNvPicPr>
          <p:nvPr>
            <p:ph idx="1"/>
          </p:nvPr>
        </p:nvPicPr>
        <p:blipFill>
          <a:blip r:embed="rId2"/>
          <a:stretch>
            <a:fillRect/>
          </a:stretch>
        </p:blipFill>
        <p:spPr>
          <a:xfrm>
            <a:off x="5985958" y="3979"/>
            <a:ext cx="5265673" cy="10185078"/>
          </a:xfrm>
          <a:prstGeom prst="rect">
            <a:avLst/>
          </a:prstGeom>
        </p:spPr>
      </p:pic>
      <p:pic>
        <p:nvPicPr>
          <p:cNvPr id="4" name="Picture 1" descr="C:\Users\MARKETA\Pictures\logo.jpg"/>
          <p:cNvPicPr>
            <a:picLocks noChangeAspect="1" noChangeArrowheads="1"/>
          </p:cNvPicPr>
          <p:nvPr/>
        </p:nvPicPr>
        <p:blipFill>
          <a:blip r:embed="rId3" cstate="print"/>
          <a:srcRect/>
          <a:stretch>
            <a:fillRect/>
          </a:stretch>
        </p:blipFill>
        <p:spPr bwMode="auto">
          <a:xfrm>
            <a:off x="523788" y="2365283"/>
            <a:ext cx="5314950" cy="14763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4411" y="931858"/>
            <a:ext cx="8738937" cy="890269"/>
          </a:xfrm>
        </p:spPr>
        <p:txBody>
          <a:bodyPr/>
          <a:lstStyle/>
          <a:p>
            <a:r>
              <a:rPr lang="cs-CZ" dirty="0" err="1"/>
              <a:t>Foreign</a:t>
            </a:r>
            <a:r>
              <a:rPr lang="cs-CZ" dirty="0"/>
              <a:t> </a:t>
            </a:r>
            <a:r>
              <a:rPr lang="cs-CZ" dirty="0" err="1"/>
              <a:t>Hunters</a:t>
            </a:r>
            <a:r>
              <a:rPr lang="cs-CZ" dirty="0"/>
              <a:t> in </a:t>
            </a:r>
            <a:r>
              <a:rPr lang="cs-CZ" dirty="0" err="1"/>
              <a:t>the</a:t>
            </a:r>
            <a:r>
              <a:rPr lang="cs-CZ" dirty="0"/>
              <a:t> Czech Republic</a:t>
            </a:r>
          </a:p>
        </p:txBody>
      </p:sp>
      <p:graphicFrame>
        <p:nvGraphicFramePr>
          <p:cNvPr id="8" name="Graf 7">
            <a:extLst>
              <a:ext uri="{FF2B5EF4-FFF2-40B4-BE49-F238E27FC236}">
                <a16:creationId xmlns:a16="http://schemas.microsoft.com/office/drawing/2014/main" id="{7EAE8583-2F19-438B-91AD-ECF4B65FE63D}"/>
              </a:ext>
            </a:extLst>
          </p:cNvPr>
          <p:cNvGraphicFramePr>
            <a:graphicFrameLocks/>
          </p:cNvGraphicFramePr>
          <p:nvPr>
            <p:extLst>
              <p:ext uri="{D42A27DB-BD31-4B8C-83A1-F6EECF244321}">
                <p14:modId xmlns:p14="http://schemas.microsoft.com/office/powerpoint/2010/main" val="2686457168"/>
              </p:ext>
            </p:extLst>
          </p:nvPr>
        </p:nvGraphicFramePr>
        <p:xfrm>
          <a:off x="1640541" y="2057399"/>
          <a:ext cx="6997850" cy="42680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9791" y="1044813"/>
            <a:ext cx="8738937" cy="890269"/>
          </a:xfrm>
        </p:spPr>
        <p:txBody>
          <a:bodyPr/>
          <a:lstStyle/>
          <a:p>
            <a:r>
              <a:rPr lang="cs-CZ" dirty="0" err="1"/>
              <a:t>Number</a:t>
            </a:r>
            <a:r>
              <a:rPr lang="cs-CZ" dirty="0"/>
              <a:t> </a:t>
            </a:r>
            <a:r>
              <a:rPr lang="cs-CZ" dirty="0" err="1"/>
              <a:t>of</a:t>
            </a:r>
            <a:r>
              <a:rPr lang="cs-CZ" dirty="0"/>
              <a:t> </a:t>
            </a:r>
            <a:r>
              <a:rPr lang="cs-CZ" dirty="0" err="1"/>
              <a:t>hunting</a:t>
            </a:r>
            <a:r>
              <a:rPr lang="cs-CZ" dirty="0"/>
              <a:t> licence</a:t>
            </a:r>
          </a:p>
        </p:txBody>
      </p:sp>
      <p:pic>
        <p:nvPicPr>
          <p:cNvPr id="4" name="Zástupný symbol pro obsah 3" descr="C:\Users\MARKETA\Pictures\orp.jpg"/>
          <p:cNvPicPr>
            <a:picLocks noGrp="1"/>
          </p:cNvPicPr>
          <p:nvPr>
            <p:ph idx="1"/>
          </p:nvPr>
        </p:nvPicPr>
        <p:blipFill>
          <a:blip r:embed="rId2" cstate="print"/>
          <a:srcRect/>
          <a:stretch>
            <a:fillRect/>
          </a:stretch>
        </p:blipFill>
        <p:spPr bwMode="auto">
          <a:xfrm>
            <a:off x="2710927" y="1785769"/>
            <a:ext cx="6970167" cy="42973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808623-98FB-4109-9EC4-4B67370B8A26}"/>
              </a:ext>
            </a:extLst>
          </p:cNvPr>
          <p:cNvSpPr>
            <a:spLocks noGrp="1"/>
          </p:cNvSpPr>
          <p:nvPr>
            <p:ph type="title"/>
          </p:nvPr>
        </p:nvSpPr>
        <p:spPr/>
        <p:txBody>
          <a:bodyPr/>
          <a:lstStyle/>
          <a:p>
            <a:r>
              <a:rPr lang="en-US" dirty="0"/>
              <a:t>Non-timber forest products management </a:t>
            </a:r>
            <a:endParaRPr lang="cs-CZ" dirty="0"/>
          </a:p>
        </p:txBody>
      </p:sp>
      <p:sp>
        <p:nvSpPr>
          <p:cNvPr id="3" name="Zástupný symbol pro obsah 2">
            <a:extLst>
              <a:ext uri="{FF2B5EF4-FFF2-40B4-BE49-F238E27FC236}">
                <a16:creationId xmlns:a16="http://schemas.microsoft.com/office/drawing/2014/main" id="{3A0C981E-E1BE-41E2-948F-9F23B02287A7}"/>
              </a:ext>
            </a:extLst>
          </p:cNvPr>
          <p:cNvSpPr>
            <a:spLocks noGrp="1"/>
          </p:cNvSpPr>
          <p:nvPr>
            <p:ph idx="1"/>
          </p:nvPr>
        </p:nvSpPr>
        <p:spPr/>
        <p:txBody>
          <a:bodyPr>
            <a:normAutofit/>
          </a:bodyPr>
          <a:lstStyle/>
          <a:p>
            <a:r>
              <a:rPr lang="en-US" dirty="0"/>
              <a:t>Skins, hides or </a:t>
            </a:r>
            <a:r>
              <a:rPr lang="en-US" dirty="0" err="1"/>
              <a:t>furskins</a:t>
            </a:r>
            <a:r>
              <a:rPr lang="en-US" dirty="0"/>
              <a:t> can be defined as NWFPs when they originate from animals hunted in the wild </a:t>
            </a:r>
            <a:endParaRPr lang="cs-CZ" dirty="0"/>
          </a:p>
          <a:p>
            <a:r>
              <a:rPr lang="en-US" dirty="0"/>
              <a:t>boundary between agricultural and forestry products</a:t>
            </a:r>
            <a:endParaRPr lang="cs-CZ" dirty="0"/>
          </a:p>
        </p:txBody>
      </p:sp>
    </p:spTree>
    <p:extLst>
      <p:ext uri="{BB962C8B-B14F-4D97-AF65-F5344CB8AC3E}">
        <p14:creationId xmlns:p14="http://schemas.microsoft.com/office/powerpoint/2010/main" val="1810113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Hunters</a:t>
            </a:r>
            <a:r>
              <a:rPr lang="cs-CZ" dirty="0"/>
              <a:t> - </a:t>
            </a:r>
            <a:r>
              <a:rPr lang="cs-CZ" dirty="0" err="1"/>
              <a:t>nationality</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05675283"/>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55066"/>
            <a:ext cx="8738937" cy="890269"/>
          </a:xfrm>
        </p:spPr>
        <p:txBody>
          <a:bodyPr/>
          <a:lstStyle/>
          <a:p>
            <a:r>
              <a:rPr lang="cs-CZ" dirty="0" err="1"/>
              <a:t>Hunting</a:t>
            </a:r>
            <a:r>
              <a:rPr lang="cs-CZ" dirty="0"/>
              <a:t> licence – </a:t>
            </a:r>
            <a:r>
              <a:rPr lang="cs-CZ" dirty="0" err="1"/>
              <a:t>number</a:t>
            </a:r>
            <a:r>
              <a:rPr lang="cs-CZ" dirty="0"/>
              <a:t> </a:t>
            </a:r>
            <a:r>
              <a:rPr lang="cs-CZ" dirty="0" err="1"/>
              <a:t>of</a:t>
            </a:r>
            <a:r>
              <a:rPr lang="cs-CZ" dirty="0"/>
              <a:t> </a:t>
            </a:r>
            <a:r>
              <a:rPr lang="cs-CZ" dirty="0" err="1"/>
              <a:t>days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39350832"/>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results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Sustainable hunting tourism is suitable tool for protection of wildlife.</a:t>
            </a:r>
          </a:p>
          <a:p>
            <a:r>
              <a:rPr lang="en-US" dirty="0"/>
              <a:t>Hunting tourism can help development of rural areas.</a:t>
            </a:r>
          </a:p>
          <a:p>
            <a:r>
              <a:rPr lang="en-US" dirty="0"/>
              <a:t>Numbers of most of hunted species in the CR are growing.</a:t>
            </a:r>
          </a:p>
          <a:p>
            <a:r>
              <a:rPr lang="en-US" dirty="0"/>
              <a:t>All regions have good potential for hunting tourism (except Prague)</a:t>
            </a:r>
          </a:p>
          <a:p>
            <a:r>
              <a:rPr lang="en-US" dirty="0" err="1"/>
              <a:t>Foreiners</a:t>
            </a:r>
            <a:r>
              <a:rPr lang="en-US" dirty="0"/>
              <a:t> </a:t>
            </a:r>
            <a:r>
              <a:rPr lang="en-US" dirty="0" err="1"/>
              <a:t>prefere</a:t>
            </a:r>
            <a:r>
              <a:rPr lang="en-US" dirty="0"/>
              <a:t> hunt of females and cubs.</a:t>
            </a:r>
          </a:p>
          <a:p>
            <a:r>
              <a:rPr lang="en-US" dirty="0"/>
              <a:t>Czechs </a:t>
            </a:r>
            <a:r>
              <a:rPr lang="en-US" dirty="0" err="1"/>
              <a:t>prefere</a:t>
            </a:r>
            <a:r>
              <a:rPr lang="en-US" dirty="0"/>
              <a:t> hunt of red deer. </a:t>
            </a:r>
          </a:p>
          <a:p>
            <a:r>
              <a:rPr lang="en-US" dirty="0"/>
              <a:t>Czechs spend more money for hunt - because of trophy hunt</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43A55-7D95-4570-B4E4-D393500F70A8}"/>
              </a:ext>
            </a:extLst>
          </p:cNvPr>
          <p:cNvSpPr>
            <a:spLocks noGrp="1"/>
          </p:cNvSpPr>
          <p:nvPr>
            <p:ph type="title"/>
          </p:nvPr>
        </p:nvSpPr>
        <p:spPr/>
        <p:txBody>
          <a:bodyPr/>
          <a:lstStyle/>
          <a:p>
            <a:r>
              <a:rPr lang="cs-CZ" dirty="0" err="1"/>
              <a:t>Resources</a:t>
            </a:r>
            <a:r>
              <a:rPr lang="cs-CZ" dirty="0"/>
              <a:t> and </a:t>
            </a:r>
            <a:r>
              <a:rPr lang="cs-CZ" dirty="0" err="1"/>
              <a:t>materials</a:t>
            </a:r>
            <a:endParaRPr lang="cs-CZ" dirty="0"/>
          </a:p>
        </p:txBody>
      </p:sp>
      <p:sp>
        <p:nvSpPr>
          <p:cNvPr id="3" name="Zástupný symbol pro obsah 2">
            <a:extLst>
              <a:ext uri="{FF2B5EF4-FFF2-40B4-BE49-F238E27FC236}">
                <a16:creationId xmlns:a16="http://schemas.microsoft.com/office/drawing/2014/main" id="{191C1BBE-00E2-4848-8A61-EFB6F15CB61F}"/>
              </a:ext>
            </a:extLst>
          </p:cNvPr>
          <p:cNvSpPr>
            <a:spLocks noGrp="1"/>
          </p:cNvSpPr>
          <p:nvPr>
            <p:ph idx="1"/>
          </p:nvPr>
        </p:nvSpPr>
        <p:spPr/>
        <p:txBody>
          <a:bodyPr>
            <a:normAutofit fontScale="32500" lnSpcReduction="20000"/>
          </a:bodyPr>
          <a:lstStyle/>
          <a:p>
            <a:r>
              <a:rPr lang="en-US" cap="all" dirty="0" err="1"/>
              <a:t>Armenski</a:t>
            </a:r>
            <a:r>
              <a:rPr lang="en-US" dirty="0"/>
              <a:t>, T. (2008): Strategy of hunting tourism development in </a:t>
            </a:r>
            <a:r>
              <a:rPr lang="en-US" dirty="0" err="1"/>
              <a:t>Backa</a:t>
            </a:r>
            <a:r>
              <a:rPr lang="en-US" dirty="0"/>
              <a:t> district. PMF, Novi Sad.</a:t>
            </a:r>
            <a:endParaRPr lang="cs-CZ" dirty="0"/>
          </a:p>
          <a:p>
            <a:r>
              <a:rPr lang="en-US" cap="all" dirty="0"/>
              <a:t>Baker, J.</a:t>
            </a:r>
            <a:r>
              <a:rPr lang="en-US" dirty="0"/>
              <a:t> (1997): Trophy hunting as a sustainable use of wildlife resources in Southern and Eastern Africa. Journal of Sustainable Tourism, </a:t>
            </a:r>
            <a:r>
              <a:rPr lang="en-US" i="1" dirty="0"/>
              <a:t>5</a:t>
            </a:r>
            <a:r>
              <a:rPr lang="en-US" dirty="0"/>
              <a:t>, 4, 306–321. </a:t>
            </a:r>
            <a:endParaRPr lang="cs-CZ" dirty="0"/>
          </a:p>
          <a:p>
            <a:r>
              <a:rPr lang="en-US" cap="all" dirty="0"/>
              <a:t>Bauer, J., Herr, A</a:t>
            </a:r>
            <a:r>
              <a:rPr lang="en-US" dirty="0"/>
              <a:t>. (2004): Hunting and fishing tourism, In: </a:t>
            </a:r>
            <a:r>
              <a:rPr lang="en-US" dirty="0" err="1"/>
              <a:t>Higgenbottom</a:t>
            </a:r>
            <a:r>
              <a:rPr lang="en-US" dirty="0"/>
              <a:t>, K. (ed): </a:t>
            </a:r>
            <a:r>
              <a:rPr lang="en-US" i="1" dirty="0"/>
              <a:t>Wildlife Tourism: Impacts, Management and Planning</a:t>
            </a:r>
            <a:r>
              <a:rPr lang="en-US" dirty="0"/>
              <a:t>: CRC for Sustainable Tourism. Common Ground Publishing, Brisbane, 57–75.</a:t>
            </a:r>
            <a:endParaRPr lang="cs-CZ" dirty="0"/>
          </a:p>
          <a:p>
            <a:r>
              <a:rPr lang="en-US" cap="all" dirty="0"/>
              <a:t>Brainerd, S.</a:t>
            </a:r>
            <a:r>
              <a:rPr lang="en-US" dirty="0"/>
              <a:t> (</a:t>
            </a:r>
            <a:r>
              <a:rPr lang="sr-Cyrl-CS" dirty="0"/>
              <a:t>2007</a:t>
            </a:r>
            <a:r>
              <a:rPr lang="en-US" dirty="0"/>
              <a:t>): Convention on the Conservation of European Wildlife Natural Habitats: European Charter on Hunting and Biodiversity. Norwegian Association of Hunters &amp; Anglers, Oslo.</a:t>
            </a:r>
            <a:endParaRPr lang="cs-CZ" dirty="0"/>
          </a:p>
          <a:p>
            <a:r>
              <a:rPr lang="en-US" cap="all" dirty="0"/>
              <a:t>Higginbottom, K.</a:t>
            </a:r>
            <a:r>
              <a:rPr lang="en-US" dirty="0"/>
              <a:t>, TRIBE, A. (2004): Contributions of wildlife tourism to conservation. In: Higginbottom, K. (ed.): Wildlife tourism: impact, management and planning. Common Ground Publishing. Altona, Australia, 99–123.</a:t>
            </a:r>
            <a:endParaRPr lang="cs-CZ" dirty="0"/>
          </a:p>
          <a:p>
            <a:r>
              <a:rPr lang="en-US" cap="all" dirty="0"/>
              <a:t>Lindsey, P. A., Alexander, R., Frank, L. G., Mathieson, A.,  </a:t>
            </a:r>
            <a:r>
              <a:rPr lang="en-US" cap="all" dirty="0" err="1"/>
              <a:t>Romanach</a:t>
            </a:r>
            <a:r>
              <a:rPr lang="en-US" cap="all" dirty="0"/>
              <a:t>, S. S.</a:t>
            </a:r>
            <a:r>
              <a:rPr lang="en-US" dirty="0"/>
              <a:t> (2006): Potential of trophy hunting to create incentives for wildlife conservation in Africa where alternative wildlife-based land uses may not be viable. Animal Conservation</a:t>
            </a:r>
            <a:r>
              <a:rPr lang="en-US" i="1" dirty="0"/>
              <a:t>,</a:t>
            </a:r>
            <a:r>
              <a:rPr lang="en-US" dirty="0"/>
              <a:t> 9, 283–291. </a:t>
            </a:r>
            <a:endParaRPr lang="cs-CZ" dirty="0"/>
          </a:p>
          <a:p>
            <a:r>
              <a:rPr lang="en-US" cap="all" dirty="0"/>
              <a:t>Lovelock, B.</a:t>
            </a:r>
            <a:r>
              <a:rPr lang="en-US" dirty="0"/>
              <a:t> (2008): Tourism and the Consumption of Wildlife: Hunting, Shooting and Sport Fishing. Routledge, New York.</a:t>
            </a:r>
            <a:endParaRPr lang="cs-CZ" dirty="0"/>
          </a:p>
          <a:p>
            <a:r>
              <a:rPr lang="en-US" cap="all" dirty="0"/>
              <a:t>Marković, V., </a:t>
            </a:r>
            <a:r>
              <a:rPr lang="en-US" cap="all" dirty="0" err="1"/>
              <a:t>Vasiljević</a:t>
            </a:r>
            <a:r>
              <a:rPr lang="en-US" cap="all" dirty="0"/>
              <a:t>, </a:t>
            </a:r>
            <a:r>
              <a:rPr lang="en-US" cap="all" dirty="0" err="1"/>
              <a:t>Dj</a:t>
            </a:r>
            <a:r>
              <a:rPr lang="en-US" cap="all" dirty="0"/>
              <a:t>., Jovanović, T., </a:t>
            </a:r>
            <a:r>
              <a:rPr lang="en-US" cap="all" dirty="0" err="1"/>
              <a:t>Lukić</a:t>
            </a:r>
            <a:r>
              <a:rPr lang="en-US" cap="all" dirty="0"/>
              <a:t>, T., </a:t>
            </a:r>
            <a:r>
              <a:rPr lang="en-US" cap="all" dirty="0" err="1"/>
              <a:t>Vujičić</a:t>
            </a:r>
            <a:r>
              <a:rPr lang="en-US" cap="all" dirty="0"/>
              <a:t>, M., </a:t>
            </a:r>
            <a:r>
              <a:rPr lang="en-US" cap="all" dirty="0" err="1"/>
              <a:t>Kovačević</a:t>
            </a:r>
            <a:r>
              <a:rPr lang="en-US" cap="all" dirty="0"/>
              <a:t>, M., </a:t>
            </a:r>
            <a:r>
              <a:rPr lang="en-US" cap="all" dirty="0" err="1"/>
              <a:t>Ristić</a:t>
            </a:r>
            <a:r>
              <a:rPr lang="en-US" cap="all" dirty="0"/>
              <a:t>, Z., Marković, S., </a:t>
            </a:r>
            <a:r>
              <a:rPr lang="en-US" cap="all" dirty="0" err="1"/>
              <a:t>Ristanović</a:t>
            </a:r>
            <a:r>
              <a:rPr lang="en-US" cap="all" dirty="0"/>
              <a:t>, B., </a:t>
            </a:r>
            <a:r>
              <a:rPr lang="en-US" cap="all" dirty="0" err="1"/>
              <a:t>Sakulski</a:t>
            </a:r>
            <a:r>
              <a:rPr lang="en-US" cap="all" dirty="0"/>
              <a:t>, D.</a:t>
            </a:r>
            <a:r>
              <a:rPr lang="en-US" dirty="0"/>
              <a:t> (2017): The effect of natural and human-induced habitat conditions on number of roe deer: case </a:t>
            </a:r>
            <a:r>
              <a:rPr lang="en-US" dirty="0" err="1"/>
              <a:t>stuty</a:t>
            </a:r>
            <a:r>
              <a:rPr lang="en-US" dirty="0"/>
              <a:t> of Vojvodina, Serbia</a:t>
            </a:r>
            <a:r>
              <a:rPr lang="en-US" i="1" dirty="0"/>
              <a:t>. </a:t>
            </a:r>
            <a:r>
              <a:rPr lang="en-US" dirty="0"/>
              <a:t>Acta </a:t>
            </a:r>
            <a:r>
              <a:rPr lang="en-US" dirty="0" err="1"/>
              <a:t>geographica</a:t>
            </a:r>
            <a:r>
              <a:rPr lang="en-US" dirty="0"/>
              <a:t> </a:t>
            </a:r>
            <a:r>
              <a:rPr lang="en-US" dirty="0" err="1"/>
              <a:t>Slovenica</a:t>
            </a:r>
            <a:r>
              <a:rPr lang="en-US" dirty="0"/>
              <a:t>, 57, 2, 58–69. </a:t>
            </a:r>
            <a:endParaRPr lang="cs-CZ" dirty="0"/>
          </a:p>
          <a:p>
            <a:r>
              <a:rPr lang="en-US" cap="all" dirty="0" err="1"/>
              <a:t>Matejević</a:t>
            </a:r>
            <a:r>
              <a:rPr lang="en-US" cap="all" dirty="0"/>
              <a:t>, M.</a:t>
            </a:r>
            <a:r>
              <a:rPr lang="en-US" dirty="0"/>
              <a:t> (2017): Canine events as a segment of tourism offer. </a:t>
            </a:r>
            <a:r>
              <a:rPr lang="en-US" dirty="0" err="1"/>
              <a:t>Turizam</a:t>
            </a:r>
            <a:r>
              <a:rPr lang="en-US" dirty="0"/>
              <a:t>, 21, 3, 132–138.</a:t>
            </a:r>
            <a:endParaRPr lang="cs-CZ" dirty="0"/>
          </a:p>
          <a:p>
            <a:r>
              <a:rPr lang="en-US" cap="all" dirty="0"/>
              <a:t>Willebrand, T</a:t>
            </a:r>
            <a:r>
              <a:rPr lang="en-US" dirty="0"/>
              <a:t> (2009): Promoting hunting tourism in north Sweden: opinions of local hunters. European Journal of Wildlife Research, 55, 209–216. </a:t>
            </a:r>
            <a:endParaRPr lang="cs-CZ" dirty="0"/>
          </a:p>
          <a:p>
            <a:r>
              <a:rPr lang="cs-CZ" dirty="0">
                <a:hlinkClick r:id="rId2"/>
              </a:rPr>
              <a:t>https://unstats.un.org/unsd/classifications/expertgroup/egm2017/ac340-Bk3.PDF</a:t>
            </a:r>
            <a:endParaRPr lang="cs-CZ" dirty="0"/>
          </a:p>
          <a:p>
            <a:endParaRPr lang="cs-CZ" dirty="0"/>
          </a:p>
        </p:txBody>
      </p:sp>
    </p:spTree>
    <p:extLst>
      <p:ext uri="{BB962C8B-B14F-4D97-AF65-F5344CB8AC3E}">
        <p14:creationId xmlns:p14="http://schemas.microsoft.com/office/powerpoint/2010/main" val="13011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C9CF8-4C64-4A12-9FE2-44245A4A1EF1}"/>
              </a:ext>
            </a:extLst>
          </p:cNvPr>
          <p:cNvSpPr>
            <a:spLocks noGrp="1"/>
          </p:cNvSpPr>
          <p:nvPr>
            <p:ph type="title"/>
          </p:nvPr>
        </p:nvSpPr>
        <p:spPr/>
        <p:txBody>
          <a:bodyPr/>
          <a:lstStyle/>
          <a:p>
            <a:r>
              <a:rPr lang="cs-CZ" dirty="0"/>
              <a:t>Group </a:t>
            </a:r>
            <a:r>
              <a:rPr lang="cs-CZ" dirty="0" err="1"/>
              <a:t>discussion</a:t>
            </a:r>
            <a:endParaRPr lang="cs-CZ" dirty="0"/>
          </a:p>
        </p:txBody>
      </p:sp>
      <p:sp>
        <p:nvSpPr>
          <p:cNvPr id="3" name="Zástupný symbol pro obsah 2">
            <a:extLst>
              <a:ext uri="{FF2B5EF4-FFF2-40B4-BE49-F238E27FC236}">
                <a16:creationId xmlns:a16="http://schemas.microsoft.com/office/drawing/2014/main" id="{B6F5D3E1-96DA-4518-BB39-5D66DCFA9F88}"/>
              </a:ext>
            </a:extLst>
          </p:cNvPr>
          <p:cNvSpPr>
            <a:spLocks noGrp="1"/>
          </p:cNvSpPr>
          <p:nvPr>
            <p:ph idx="1"/>
          </p:nvPr>
        </p:nvSpPr>
        <p:spPr/>
        <p:txBody>
          <a:bodyPr/>
          <a:lstStyle/>
          <a:p>
            <a:pPr marL="514350" indent="-514350">
              <a:buAutoNum type="arabicParenR"/>
            </a:pPr>
            <a:r>
              <a:rPr lang="cs-CZ" dirty="0" err="1"/>
              <a:t>What</a:t>
            </a:r>
            <a:r>
              <a:rPr lang="cs-CZ" dirty="0"/>
              <a:t> are </a:t>
            </a:r>
            <a:r>
              <a:rPr lang="cs-CZ" dirty="0" err="1"/>
              <a:t>the</a:t>
            </a:r>
            <a:r>
              <a:rPr lang="cs-CZ" dirty="0"/>
              <a:t> </a:t>
            </a:r>
            <a:r>
              <a:rPr lang="cs-CZ" dirty="0" err="1"/>
              <a:t>main</a:t>
            </a:r>
            <a:r>
              <a:rPr lang="cs-CZ" dirty="0"/>
              <a:t> </a:t>
            </a:r>
            <a:r>
              <a:rPr lang="cs-CZ" dirty="0" err="1"/>
              <a:t>wild</a:t>
            </a:r>
            <a:r>
              <a:rPr lang="cs-CZ" dirty="0"/>
              <a:t> </a:t>
            </a:r>
            <a:r>
              <a:rPr lang="cs-CZ" dirty="0" err="1"/>
              <a:t>animals</a:t>
            </a:r>
            <a:r>
              <a:rPr lang="cs-CZ" dirty="0"/>
              <a:t> in </a:t>
            </a:r>
            <a:r>
              <a:rPr lang="cs-CZ" dirty="0" err="1"/>
              <a:t>your</a:t>
            </a:r>
            <a:r>
              <a:rPr lang="cs-CZ" dirty="0"/>
              <a:t> country? </a:t>
            </a:r>
            <a:r>
              <a:rPr lang="cs-CZ" dirty="0" err="1"/>
              <a:t>Is</a:t>
            </a:r>
            <a:r>
              <a:rPr lang="cs-CZ" dirty="0"/>
              <a:t> </a:t>
            </a:r>
            <a:r>
              <a:rPr lang="cs-CZ" dirty="0" err="1"/>
              <a:t>it</a:t>
            </a:r>
            <a:r>
              <a:rPr lang="cs-CZ" dirty="0"/>
              <a:t> </a:t>
            </a:r>
            <a:r>
              <a:rPr lang="cs-CZ" dirty="0" err="1"/>
              <a:t>possible</a:t>
            </a:r>
            <a:r>
              <a:rPr lang="cs-CZ" dirty="0"/>
              <a:t> to </a:t>
            </a:r>
            <a:r>
              <a:rPr lang="cs-CZ" dirty="0" err="1"/>
              <a:t>hunt</a:t>
            </a:r>
            <a:r>
              <a:rPr lang="cs-CZ" dirty="0"/>
              <a:t>/</a:t>
            </a:r>
            <a:r>
              <a:rPr lang="cs-CZ" dirty="0" err="1"/>
              <a:t>under</a:t>
            </a:r>
            <a:r>
              <a:rPr lang="cs-CZ" dirty="0"/>
              <a:t> </a:t>
            </a:r>
            <a:r>
              <a:rPr lang="cs-CZ" dirty="0" err="1"/>
              <a:t>which</a:t>
            </a:r>
            <a:r>
              <a:rPr lang="cs-CZ" dirty="0"/>
              <a:t> </a:t>
            </a:r>
            <a:r>
              <a:rPr lang="cs-CZ" dirty="0" err="1"/>
              <a:t>conditions</a:t>
            </a:r>
            <a:r>
              <a:rPr lang="cs-CZ" dirty="0"/>
              <a:t>? </a:t>
            </a:r>
            <a:r>
              <a:rPr lang="cs-CZ" dirty="0" err="1"/>
              <a:t>Is</a:t>
            </a:r>
            <a:r>
              <a:rPr lang="cs-CZ" dirty="0"/>
              <a:t> </a:t>
            </a:r>
            <a:r>
              <a:rPr lang="cs-CZ" dirty="0" err="1"/>
              <a:t>it</a:t>
            </a:r>
            <a:r>
              <a:rPr lang="cs-CZ" dirty="0"/>
              <a:t> </a:t>
            </a:r>
            <a:r>
              <a:rPr lang="cs-CZ" dirty="0" err="1"/>
              <a:t>possible</a:t>
            </a:r>
            <a:r>
              <a:rPr lang="cs-CZ" dirty="0"/>
              <a:t> </a:t>
            </a:r>
            <a:r>
              <a:rPr lang="cs-CZ" dirty="0" err="1"/>
              <a:t>for</a:t>
            </a:r>
            <a:r>
              <a:rPr lang="cs-CZ" dirty="0"/>
              <a:t> </a:t>
            </a:r>
            <a:r>
              <a:rPr lang="cs-CZ" dirty="0" err="1"/>
              <a:t>foreign</a:t>
            </a:r>
            <a:r>
              <a:rPr lang="cs-CZ" dirty="0"/>
              <a:t> </a:t>
            </a:r>
            <a:r>
              <a:rPr lang="cs-CZ" dirty="0" err="1"/>
              <a:t>hunters</a:t>
            </a:r>
            <a:r>
              <a:rPr lang="cs-CZ" dirty="0"/>
              <a:t> to </a:t>
            </a:r>
            <a:r>
              <a:rPr lang="cs-CZ" dirty="0" err="1"/>
              <a:t>come</a:t>
            </a:r>
            <a:r>
              <a:rPr lang="cs-CZ" dirty="0"/>
              <a:t> to </a:t>
            </a:r>
            <a:r>
              <a:rPr lang="cs-CZ" dirty="0" err="1"/>
              <a:t>your</a:t>
            </a:r>
            <a:r>
              <a:rPr lang="cs-CZ" dirty="0"/>
              <a:t> country </a:t>
            </a:r>
            <a:r>
              <a:rPr lang="cs-CZ" dirty="0" err="1"/>
              <a:t>for</a:t>
            </a:r>
            <a:r>
              <a:rPr lang="cs-CZ" dirty="0"/>
              <a:t> a </a:t>
            </a:r>
            <a:r>
              <a:rPr lang="cs-CZ" dirty="0" err="1"/>
              <a:t>hunt</a:t>
            </a:r>
            <a:r>
              <a:rPr lang="cs-CZ" dirty="0"/>
              <a:t>?</a:t>
            </a:r>
          </a:p>
          <a:p>
            <a:pPr marL="514350" indent="-514350">
              <a:buAutoNum type="arabicParenR"/>
            </a:pPr>
            <a:r>
              <a:rPr lang="cs-CZ" dirty="0" err="1"/>
              <a:t>What</a:t>
            </a:r>
            <a:r>
              <a:rPr lang="cs-CZ" dirty="0"/>
              <a:t> </a:t>
            </a:r>
            <a:r>
              <a:rPr lang="cs-CZ" dirty="0" err="1"/>
              <a:t>is</a:t>
            </a:r>
            <a:r>
              <a:rPr lang="cs-CZ" dirty="0"/>
              <a:t> public </a:t>
            </a:r>
            <a:r>
              <a:rPr lang="cs-CZ" dirty="0" err="1"/>
              <a:t>opinion</a:t>
            </a:r>
            <a:r>
              <a:rPr lang="cs-CZ" dirty="0"/>
              <a:t> on </a:t>
            </a:r>
            <a:r>
              <a:rPr lang="cs-CZ" dirty="0" err="1"/>
              <a:t>hunting</a:t>
            </a:r>
            <a:r>
              <a:rPr lang="cs-CZ" dirty="0"/>
              <a:t>/</a:t>
            </a:r>
            <a:r>
              <a:rPr lang="cs-CZ" dirty="0" err="1"/>
              <a:t>hunting</a:t>
            </a:r>
            <a:r>
              <a:rPr lang="cs-CZ" dirty="0"/>
              <a:t> </a:t>
            </a:r>
            <a:r>
              <a:rPr lang="cs-CZ" dirty="0" err="1"/>
              <a:t>tourism</a:t>
            </a:r>
            <a:r>
              <a:rPr lang="cs-CZ" dirty="0"/>
              <a:t>? </a:t>
            </a:r>
            <a:r>
              <a:rPr lang="cs-CZ" dirty="0" err="1"/>
              <a:t>What</a:t>
            </a:r>
            <a:r>
              <a:rPr lang="cs-CZ" dirty="0"/>
              <a:t> </a:t>
            </a:r>
            <a:r>
              <a:rPr lang="cs-CZ" dirty="0" err="1"/>
              <a:t>is</a:t>
            </a:r>
            <a:r>
              <a:rPr lang="cs-CZ" dirty="0"/>
              <a:t> </a:t>
            </a:r>
            <a:r>
              <a:rPr lang="cs-CZ" dirty="0" err="1"/>
              <a:t>your</a:t>
            </a:r>
            <a:r>
              <a:rPr lang="cs-CZ" dirty="0"/>
              <a:t> </a:t>
            </a:r>
            <a:r>
              <a:rPr lang="cs-CZ" dirty="0" err="1"/>
              <a:t>opinion</a:t>
            </a:r>
            <a:r>
              <a:rPr lang="cs-CZ" dirty="0"/>
              <a:t>? </a:t>
            </a:r>
            <a:r>
              <a:rPr lang="cs-CZ" dirty="0" err="1"/>
              <a:t>Would</a:t>
            </a:r>
            <a:r>
              <a:rPr lang="cs-CZ" dirty="0"/>
              <a:t> </a:t>
            </a:r>
            <a:r>
              <a:rPr lang="cs-CZ" dirty="0" err="1"/>
              <a:t>you</a:t>
            </a:r>
            <a:r>
              <a:rPr lang="cs-CZ" dirty="0"/>
              <a:t> </a:t>
            </a:r>
            <a:r>
              <a:rPr lang="cs-CZ" dirty="0" err="1"/>
              <a:t>be</a:t>
            </a:r>
            <a:r>
              <a:rPr lang="cs-CZ" dirty="0"/>
              <a:t> </a:t>
            </a:r>
            <a:r>
              <a:rPr lang="cs-CZ" dirty="0" err="1"/>
              <a:t>able</a:t>
            </a:r>
            <a:r>
              <a:rPr lang="cs-CZ" dirty="0"/>
              <a:t> to </a:t>
            </a:r>
            <a:r>
              <a:rPr lang="cs-CZ" dirty="0" err="1"/>
              <a:t>hunt</a:t>
            </a:r>
            <a:r>
              <a:rPr lang="cs-CZ" dirty="0"/>
              <a:t> </a:t>
            </a:r>
            <a:r>
              <a:rPr lang="cs-CZ" dirty="0" err="1"/>
              <a:t>something</a:t>
            </a:r>
            <a:r>
              <a:rPr lang="cs-CZ" dirty="0"/>
              <a:t>?</a:t>
            </a:r>
          </a:p>
          <a:p>
            <a:pPr marL="514350" indent="-514350">
              <a:buAutoNum type="arabicParenR"/>
            </a:pPr>
            <a:r>
              <a:rPr lang="cs-CZ" dirty="0"/>
              <a:t>Do </a:t>
            </a:r>
            <a:r>
              <a:rPr lang="cs-CZ" dirty="0" err="1"/>
              <a:t>you</a:t>
            </a:r>
            <a:r>
              <a:rPr lang="cs-CZ" dirty="0"/>
              <a:t> </a:t>
            </a:r>
            <a:r>
              <a:rPr lang="cs-CZ" dirty="0" err="1"/>
              <a:t>think</a:t>
            </a:r>
            <a:r>
              <a:rPr lang="cs-CZ" dirty="0"/>
              <a:t> </a:t>
            </a:r>
            <a:r>
              <a:rPr lang="cs-CZ" dirty="0" err="1"/>
              <a:t>there</a:t>
            </a:r>
            <a:r>
              <a:rPr lang="cs-CZ" dirty="0"/>
              <a:t> </a:t>
            </a:r>
            <a:r>
              <a:rPr lang="cs-CZ" dirty="0" err="1"/>
              <a:t>is</a:t>
            </a:r>
            <a:r>
              <a:rPr lang="cs-CZ" dirty="0"/>
              <a:t> a </a:t>
            </a:r>
            <a:r>
              <a:rPr lang="cs-CZ" dirty="0" err="1"/>
              <a:t>potential</a:t>
            </a:r>
            <a:r>
              <a:rPr lang="cs-CZ" dirty="0"/>
              <a:t> </a:t>
            </a:r>
            <a:r>
              <a:rPr lang="cs-CZ" dirty="0" err="1"/>
              <a:t>for</a:t>
            </a:r>
            <a:r>
              <a:rPr lang="cs-CZ" dirty="0"/>
              <a:t> </a:t>
            </a:r>
            <a:r>
              <a:rPr lang="cs-CZ" dirty="0" err="1"/>
              <a:t>the</a:t>
            </a:r>
            <a:r>
              <a:rPr lang="cs-CZ" dirty="0"/>
              <a:t> </a:t>
            </a:r>
            <a:r>
              <a:rPr lang="cs-CZ" dirty="0" err="1"/>
              <a:t>development</a:t>
            </a:r>
            <a:r>
              <a:rPr lang="cs-CZ" dirty="0"/>
              <a:t> </a:t>
            </a:r>
            <a:r>
              <a:rPr lang="cs-CZ" dirty="0" err="1"/>
              <a:t>of</a:t>
            </a:r>
            <a:r>
              <a:rPr lang="cs-CZ" dirty="0"/>
              <a:t> </a:t>
            </a:r>
            <a:r>
              <a:rPr lang="cs-CZ" dirty="0" err="1"/>
              <a:t>hunting</a:t>
            </a:r>
            <a:r>
              <a:rPr lang="cs-CZ" dirty="0"/>
              <a:t> </a:t>
            </a:r>
            <a:r>
              <a:rPr lang="cs-CZ" dirty="0" err="1"/>
              <a:t>tourism</a:t>
            </a:r>
            <a:r>
              <a:rPr lang="cs-CZ" dirty="0"/>
              <a:t>? </a:t>
            </a:r>
          </a:p>
        </p:txBody>
      </p:sp>
    </p:spTree>
    <p:extLst>
      <p:ext uri="{BB962C8B-B14F-4D97-AF65-F5344CB8AC3E}">
        <p14:creationId xmlns:p14="http://schemas.microsoft.com/office/powerpoint/2010/main" val="359150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779A8F-11B1-475D-A400-B4B7866D6D3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9C55DA7-4EC1-4144-BDA1-E7E98FEF513C}"/>
              </a:ext>
            </a:extLst>
          </p:cNvPr>
          <p:cNvSpPr>
            <a:spLocks noGrp="1"/>
          </p:cNvSpPr>
          <p:nvPr>
            <p:ph idx="1"/>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a:p>
            <a:endParaRPr lang="cs-CZ" dirty="0"/>
          </a:p>
          <a:p>
            <a:r>
              <a:rPr lang="cs-CZ" dirty="0"/>
              <a:t>kalabova@fld.czu.cz</a:t>
            </a:r>
          </a:p>
        </p:txBody>
      </p:sp>
    </p:spTree>
    <p:extLst>
      <p:ext uri="{BB962C8B-B14F-4D97-AF65-F5344CB8AC3E}">
        <p14:creationId xmlns:p14="http://schemas.microsoft.com/office/powerpoint/2010/main" val="55453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7E9EA-C1EF-4111-9157-B22092752821}"/>
              </a:ext>
            </a:extLst>
          </p:cNvPr>
          <p:cNvSpPr>
            <a:spLocks noGrp="1"/>
          </p:cNvSpPr>
          <p:nvPr>
            <p:ph type="title"/>
          </p:nvPr>
        </p:nvSpPr>
        <p:spPr/>
        <p:txBody>
          <a:bodyPr/>
          <a:lstStyle/>
          <a:p>
            <a:r>
              <a:rPr lang="cs-CZ" dirty="0" err="1"/>
              <a:t>Edible</a:t>
            </a:r>
            <a:r>
              <a:rPr lang="cs-CZ" dirty="0"/>
              <a:t> </a:t>
            </a:r>
            <a:r>
              <a:rPr lang="cs-CZ" dirty="0" err="1"/>
              <a:t>insects</a:t>
            </a:r>
            <a:r>
              <a:rPr lang="cs-CZ" dirty="0"/>
              <a:t> </a:t>
            </a:r>
          </a:p>
        </p:txBody>
      </p:sp>
      <p:sp>
        <p:nvSpPr>
          <p:cNvPr id="3" name="Zástupný symbol pro obsah 2">
            <a:extLst>
              <a:ext uri="{FF2B5EF4-FFF2-40B4-BE49-F238E27FC236}">
                <a16:creationId xmlns:a16="http://schemas.microsoft.com/office/drawing/2014/main" id="{E7187570-0450-4B7D-A0D7-B5ECB2D09FE4}"/>
              </a:ext>
            </a:extLst>
          </p:cNvPr>
          <p:cNvSpPr>
            <a:spLocks noGrp="1"/>
          </p:cNvSpPr>
          <p:nvPr>
            <p:ph idx="1"/>
          </p:nvPr>
        </p:nvSpPr>
        <p:spPr/>
        <p:txBody>
          <a:bodyPr>
            <a:normAutofit fontScale="92500" lnSpcReduction="10000"/>
          </a:bodyPr>
          <a:lstStyle/>
          <a:p>
            <a:r>
              <a:rPr lang="en-US" dirty="0"/>
              <a:t>Insects belong to the category of multipurpose non-wood forest products</a:t>
            </a:r>
            <a:endParaRPr lang="cs-CZ" dirty="0"/>
          </a:p>
          <a:p>
            <a:r>
              <a:rPr lang="en-US" dirty="0"/>
              <a:t>increasing role in food security</a:t>
            </a:r>
            <a:endParaRPr lang="cs-CZ" dirty="0"/>
          </a:p>
          <a:p>
            <a:r>
              <a:rPr lang="en-US" dirty="0"/>
              <a:t>FAO data state that species such as beetles, caterpillars, bees, wasps and ants are regularly consumed, as well as locusts, crickets, cicadas, leaf and plant hoppers, scale insects, true bugs, termites, dragonflies and flies</a:t>
            </a:r>
            <a:endParaRPr lang="cs-CZ" dirty="0"/>
          </a:p>
          <a:p>
            <a:r>
              <a:rPr lang="en-US" dirty="0"/>
              <a:t>Central Product Classification are not explicitly classified</a:t>
            </a:r>
            <a:r>
              <a:rPr lang="cs-CZ" dirty="0"/>
              <a:t> - </a:t>
            </a:r>
            <a:r>
              <a:rPr lang="en-US" dirty="0"/>
              <a:t>“Other meat” and are specified in the group of live animals</a:t>
            </a:r>
            <a:endParaRPr lang="cs-CZ" dirty="0"/>
          </a:p>
        </p:txBody>
      </p:sp>
    </p:spTree>
    <p:extLst>
      <p:ext uri="{BB962C8B-B14F-4D97-AF65-F5344CB8AC3E}">
        <p14:creationId xmlns:p14="http://schemas.microsoft.com/office/powerpoint/2010/main" val="258426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7AAC1F-CDB7-4773-8F85-D03BDB2328CB}"/>
              </a:ext>
            </a:extLst>
          </p:cNvPr>
          <p:cNvSpPr>
            <a:spLocks noGrp="1"/>
          </p:cNvSpPr>
          <p:nvPr>
            <p:ph type="title"/>
          </p:nvPr>
        </p:nvSpPr>
        <p:spPr/>
        <p:txBody>
          <a:bodyPr/>
          <a:lstStyle/>
          <a:p>
            <a:r>
              <a:rPr lang="cs-CZ" dirty="0" err="1"/>
              <a:t>Honey</a:t>
            </a:r>
            <a:endParaRPr lang="cs-CZ" dirty="0"/>
          </a:p>
        </p:txBody>
      </p:sp>
      <p:sp>
        <p:nvSpPr>
          <p:cNvPr id="3" name="Zástupný symbol pro obsah 2">
            <a:extLst>
              <a:ext uri="{FF2B5EF4-FFF2-40B4-BE49-F238E27FC236}">
                <a16:creationId xmlns:a16="http://schemas.microsoft.com/office/drawing/2014/main" id="{AE8FF170-6F1A-481D-8DE2-AC930C33D5A2}"/>
              </a:ext>
            </a:extLst>
          </p:cNvPr>
          <p:cNvSpPr>
            <a:spLocks noGrp="1"/>
          </p:cNvSpPr>
          <p:nvPr>
            <p:ph idx="1"/>
          </p:nvPr>
        </p:nvSpPr>
        <p:spPr/>
        <p:txBody>
          <a:bodyPr>
            <a:normAutofit/>
          </a:bodyPr>
          <a:lstStyle/>
          <a:p>
            <a:r>
              <a:rPr lang="en-US" dirty="0"/>
              <a:t>Harvesting honey from the wild has been a longstanding activity passed on from one generation to another for many indigenous peoples. </a:t>
            </a:r>
            <a:endParaRPr lang="cs-CZ" dirty="0"/>
          </a:p>
          <a:p>
            <a:r>
              <a:rPr lang="en-US" dirty="0"/>
              <a:t>living cultural tradition</a:t>
            </a:r>
            <a:endParaRPr lang="cs-CZ" dirty="0"/>
          </a:p>
          <a:p>
            <a:r>
              <a:rPr lang="cs-CZ" dirty="0"/>
              <a:t>c</a:t>
            </a:r>
            <a:r>
              <a:rPr lang="en-US" dirty="0" err="1"/>
              <a:t>onsumed</a:t>
            </a:r>
            <a:r>
              <a:rPr lang="en-US" dirty="0"/>
              <a:t> locally for health and food</a:t>
            </a:r>
            <a:r>
              <a:rPr lang="cs-CZ" dirty="0"/>
              <a:t> </a:t>
            </a:r>
            <a:r>
              <a:rPr lang="en-US" dirty="0"/>
              <a:t>and traded </a:t>
            </a:r>
            <a:endParaRPr lang="cs-CZ" dirty="0"/>
          </a:p>
          <a:p>
            <a:r>
              <a:rPr lang="en-US" dirty="0"/>
              <a:t>other products like beeswax, royal jelly and propolis</a:t>
            </a:r>
            <a:endParaRPr lang="cs-CZ" dirty="0"/>
          </a:p>
        </p:txBody>
      </p:sp>
    </p:spTree>
    <p:extLst>
      <p:ext uri="{BB962C8B-B14F-4D97-AF65-F5344CB8AC3E}">
        <p14:creationId xmlns:p14="http://schemas.microsoft.com/office/powerpoint/2010/main" val="238944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1E289-77C0-4907-9D46-B81A5C556787}"/>
              </a:ext>
            </a:extLst>
          </p:cNvPr>
          <p:cNvSpPr>
            <a:spLocks noGrp="1"/>
          </p:cNvSpPr>
          <p:nvPr>
            <p:ph type="title"/>
          </p:nvPr>
        </p:nvSpPr>
        <p:spPr/>
        <p:txBody>
          <a:bodyPr/>
          <a:lstStyle/>
          <a:p>
            <a:r>
              <a:rPr lang="cs-CZ" dirty="0"/>
              <a:t>Game-</a:t>
            </a:r>
            <a:r>
              <a:rPr lang="cs-CZ" dirty="0" err="1"/>
              <a:t>based</a:t>
            </a:r>
            <a:r>
              <a:rPr lang="cs-CZ" dirty="0"/>
              <a:t> </a:t>
            </a:r>
            <a:r>
              <a:rPr lang="cs-CZ" dirty="0" err="1"/>
              <a:t>products</a:t>
            </a:r>
            <a:endParaRPr lang="cs-CZ" dirty="0"/>
          </a:p>
        </p:txBody>
      </p:sp>
      <p:sp>
        <p:nvSpPr>
          <p:cNvPr id="3" name="Zástupný symbol pro obsah 2">
            <a:extLst>
              <a:ext uri="{FF2B5EF4-FFF2-40B4-BE49-F238E27FC236}">
                <a16:creationId xmlns:a16="http://schemas.microsoft.com/office/drawing/2014/main" id="{8E1441BF-BC74-4692-A763-8033219C5DAA}"/>
              </a:ext>
            </a:extLst>
          </p:cNvPr>
          <p:cNvSpPr>
            <a:spLocks noGrp="1"/>
          </p:cNvSpPr>
          <p:nvPr>
            <p:ph idx="1"/>
          </p:nvPr>
        </p:nvSpPr>
        <p:spPr/>
        <p:txBody>
          <a:bodyPr>
            <a:normAutofit fontScale="85000" lnSpcReduction="20000"/>
          </a:bodyPr>
          <a:lstStyle/>
          <a:p>
            <a:r>
              <a:rPr lang="en-US" dirty="0"/>
              <a:t>“game meat”</a:t>
            </a:r>
            <a:r>
              <a:rPr lang="cs-CZ" dirty="0"/>
              <a:t>/</a:t>
            </a:r>
            <a:r>
              <a:rPr lang="en-US" dirty="0"/>
              <a:t>“bushmeat”</a:t>
            </a:r>
            <a:r>
              <a:rPr lang="cs-CZ" dirty="0"/>
              <a:t> = </a:t>
            </a:r>
            <a:r>
              <a:rPr lang="en-US" dirty="0"/>
              <a:t>meat of animals living in the wild</a:t>
            </a:r>
            <a:endParaRPr lang="cs-CZ" dirty="0"/>
          </a:p>
          <a:p>
            <a:r>
              <a:rPr lang="en-US" dirty="0"/>
              <a:t>the collection of wild game has </a:t>
            </a:r>
            <a:r>
              <a:rPr lang="en-US" b="1" dirty="0"/>
              <a:t>different meanings</a:t>
            </a:r>
            <a:r>
              <a:rPr lang="en-US" dirty="0"/>
              <a:t>, mainly depending on the socioeconomic conditions of the area in which game is gathered</a:t>
            </a:r>
            <a:endParaRPr lang="cs-CZ" dirty="0"/>
          </a:p>
          <a:p>
            <a:r>
              <a:rPr lang="en-US" dirty="0"/>
              <a:t>in developing economies, bushmeat represents an important source of forest income and plays an </a:t>
            </a:r>
            <a:r>
              <a:rPr lang="en-US" b="1" dirty="0"/>
              <a:t>essential role in food security</a:t>
            </a:r>
            <a:endParaRPr lang="cs-CZ" b="1" dirty="0"/>
          </a:p>
          <a:p>
            <a:r>
              <a:rPr lang="en-US" dirty="0"/>
              <a:t>in advanced economies, the collection of wild food is often considered a </a:t>
            </a:r>
            <a:r>
              <a:rPr lang="en-US" b="1" dirty="0"/>
              <a:t>recreational activity </a:t>
            </a:r>
            <a:r>
              <a:rPr lang="en-US" dirty="0"/>
              <a:t>and its value is mainly linked to its </a:t>
            </a:r>
            <a:r>
              <a:rPr lang="en-US" b="1" dirty="0"/>
              <a:t>cultural benefits</a:t>
            </a:r>
            <a:endParaRPr lang="cs-CZ" b="1" dirty="0"/>
          </a:p>
          <a:p>
            <a:r>
              <a:rPr lang="en-US" dirty="0"/>
              <a:t>great proportion of game is traded in informal marketing and is not captured by official statistics.</a:t>
            </a:r>
            <a:endParaRPr lang="cs-CZ" dirty="0"/>
          </a:p>
        </p:txBody>
      </p:sp>
    </p:spTree>
    <p:extLst>
      <p:ext uri="{BB962C8B-B14F-4D97-AF65-F5344CB8AC3E}">
        <p14:creationId xmlns:p14="http://schemas.microsoft.com/office/powerpoint/2010/main" val="132140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2F9D4-761F-42BC-AA07-61C966F87E0D}"/>
              </a:ext>
            </a:extLst>
          </p:cNvPr>
          <p:cNvSpPr>
            <a:spLocks noGrp="1"/>
          </p:cNvSpPr>
          <p:nvPr>
            <p:ph type="title"/>
          </p:nvPr>
        </p:nvSpPr>
        <p:spPr/>
        <p:txBody>
          <a:bodyPr/>
          <a:lstStyle/>
          <a:p>
            <a:r>
              <a:rPr lang="cs-CZ" dirty="0" err="1"/>
              <a:t>Existing</a:t>
            </a:r>
            <a:r>
              <a:rPr lang="cs-CZ" dirty="0"/>
              <a:t> </a:t>
            </a:r>
            <a:r>
              <a:rPr lang="cs-CZ" dirty="0" err="1"/>
              <a:t>classification</a:t>
            </a:r>
            <a:endParaRPr lang="cs-CZ" dirty="0"/>
          </a:p>
        </p:txBody>
      </p:sp>
      <p:sp>
        <p:nvSpPr>
          <p:cNvPr id="3" name="Zástupný symbol pro obsah 2">
            <a:extLst>
              <a:ext uri="{FF2B5EF4-FFF2-40B4-BE49-F238E27FC236}">
                <a16:creationId xmlns:a16="http://schemas.microsoft.com/office/drawing/2014/main" id="{7BF7766A-E4BF-4722-941F-A23294B4EE58}"/>
              </a:ext>
            </a:extLst>
          </p:cNvPr>
          <p:cNvSpPr>
            <a:spLocks noGrp="1"/>
          </p:cNvSpPr>
          <p:nvPr>
            <p:ph idx="1"/>
          </p:nvPr>
        </p:nvSpPr>
        <p:spPr/>
        <p:txBody>
          <a:bodyPr>
            <a:normAutofit fontScale="77500" lnSpcReduction="20000"/>
          </a:bodyPr>
          <a:lstStyle/>
          <a:p>
            <a:r>
              <a:rPr lang="en-US" dirty="0"/>
              <a:t>Central Product Classification </a:t>
            </a:r>
            <a:r>
              <a:rPr lang="cs-CZ" dirty="0"/>
              <a:t>(</a:t>
            </a:r>
            <a:r>
              <a:rPr lang="en-US" dirty="0"/>
              <a:t>CPC</a:t>
            </a:r>
            <a:r>
              <a:rPr lang="cs-CZ" dirty="0"/>
              <a:t>) - </a:t>
            </a:r>
            <a:r>
              <a:rPr lang="en-US" dirty="0"/>
              <a:t>meat and meat products constitute a section of food products structured in classes that can refer to meat processing and preservation</a:t>
            </a:r>
            <a:endParaRPr lang="cs-CZ" dirty="0"/>
          </a:p>
          <a:p>
            <a:r>
              <a:rPr lang="en-US" dirty="0"/>
              <a:t>Edible meat and offal are defined at class level (four digits) according to the degree of processing and the kind of animal processed</a:t>
            </a:r>
            <a:endParaRPr lang="cs-CZ" dirty="0"/>
          </a:p>
          <a:p>
            <a:r>
              <a:rPr lang="en-US" dirty="0"/>
              <a:t>The subclass level (five digits) refines the classes of animals by reference to species. </a:t>
            </a:r>
            <a:endParaRPr lang="cs-CZ" dirty="0"/>
          </a:p>
          <a:p>
            <a:r>
              <a:rPr lang="en-US" dirty="0"/>
              <a:t>classes relate to mammals and poultry classified as fresh, frozen and prepared </a:t>
            </a:r>
            <a:endParaRPr lang="cs-CZ" dirty="0"/>
          </a:p>
          <a:p>
            <a:r>
              <a:rPr lang="en-US" dirty="0"/>
              <a:t>“Other meat” comprises meat and offal of all other animals not categorized. </a:t>
            </a:r>
            <a:endParaRPr lang="cs-CZ" dirty="0"/>
          </a:p>
        </p:txBody>
      </p:sp>
    </p:spTree>
    <p:extLst>
      <p:ext uri="{BB962C8B-B14F-4D97-AF65-F5344CB8AC3E}">
        <p14:creationId xmlns:p14="http://schemas.microsoft.com/office/powerpoint/2010/main" val="173128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09BC4-1421-4121-BFD1-30049ED8CD37}"/>
              </a:ext>
            </a:extLst>
          </p:cNvPr>
          <p:cNvSpPr>
            <a:spLocks noGrp="1"/>
          </p:cNvSpPr>
          <p:nvPr>
            <p:ph type="title"/>
          </p:nvPr>
        </p:nvSpPr>
        <p:spPr/>
        <p:txBody>
          <a:bodyPr/>
          <a:lstStyle/>
          <a:p>
            <a:r>
              <a:rPr lang="cs-CZ" dirty="0" err="1"/>
              <a:t>Existing</a:t>
            </a:r>
            <a:r>
              <a:rPr lang="cs-CZ" dirty="0"/>
              <a:t> </a:t>
            </a:r>
            <a:r>
              <a:rPr lang="cs-CZ" dirty="0" err="1"/>
              <a:t>classification</a:t>
            </a:r>
            <a:endParaRPr lang="cs-CZ" dirty="0"/>
          </a:p>
        </p:txBody>
      </p:sp>
      <p:sp>
        <p:nvSpPr>
          <p:cNvPr id="3" name="Zástupný symbol pro obsah 2">
            <a:extLst>
              <a:ext uri="{FF2B5EF4-FFF2-40B4-BE49-F238E27FC236}">
                <a16:creationId xmlns:a16="http://schemas.microsoft.com/office/drawing/2014/main" id="{18BD5005-C145-496C-AE4C-9B84F9839C2F}"/>
              </a:ext>
            </a:extLst>
          </p:cNvPr>
          <p:cNvSpPr>
            <a:spLocks noGrp="1"/>
          </p:cNvSpPr>
          <p:nvPr>
            <p:ph idx="1"/>
          </p:nvPr>
        </p:nvSpPr>
        <p:spPr/>
        <p:txBody>
          <a:bodyPr>
            <a:normAutofit fontScale="85000" lnSpcReduction="10000"/>
          </a:bodyPr>
          <a:lstStyle/>
          <a:p>
            <a:r>
              <a:rPr lang="en-US" dirty="0"/>
              <a:t>game meat is scattered across several categories of meat products in the current international CPC and HS classification systems</a:t>
            </a:r>
            <a:endParaRPr lang="cs-CZ" dirty="0"/>
          </a:p>
          <a:p>
            <a:r>
              <a:rPr lang="en-US" dirty="0"/>
              <a:t>Second, some subclasses/subheadings include meat from domestic animal species and wild animal species without differentiation. </a:t>
            </a:r>
            <a:endParaRPr lang="cs-CZ" dirty="0"/>
          </a:p>
          <a:p>
            <a:r>
              <a:rPr lang="cs-CZ" dirty="0"/>
              <a:t>E</a:t>
            </a:r>
            <a:r>
              <a:rPr lang="en-US" dirty="0" err="1"/>
              <a:t>ven</a:t>
            </a:r>
            <a:r>
              <a:rPr lang="en-US" dirty="0"/>
              <a:t> when wild animal species are listed separately, they are not sufficiently detailed to separate wild animal meat hunted in the forest from the meat of farm animals</a:t>
            </a:r>
            <a:endParaRPr lang="cs-CZ" dirty="0"/>
          </a:p>
          <a:p>
            <a:r>
              <a:rPr lang="en-US" dirty="0"/>
              <a:t>even when species of wild animals are listed within categories, it is still impossible to distinguish between agriculture and forestry products</a:t>
            </a:r>
            <a:endParaRPr lang="cs-CZ" dirty="0"/>
          </a:p>
        </p:txBody>
      </p:sp>
    </p:spTree>
    <p:extLst>
      <p:ext uri="{BB962C8B-B14F-4D97-AF65-F5344CB8AC3E}">
        <p14:creationId xmlns:p14="http://schemas.microsoft.com/office/powerpoint/2010/main" val="222824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6E2F55-BF15-4DB6-BAD2-E6722175DA56}"/>
              </a:ext>
            </a:extLst>
          </p:cNvPr>
          <p:cNvSpPr>
            <a:spLocks noGrp="1"/>
          </p:cNvSpPr>
          <p:nvPr>
            <p:ph type="title"/>
          </p:nvPr>
        </p:nvSpPr>
        <p:spPr/>
        <p:txBody>
          <a:bodyPr/>
          <a:lstStyle/>
          <a:p>
            <a:r>
              <a:rPr lang="cs-CZ" dirty="0" err="1"/>
              <a:t>Existing</a:t>
            </a:r>
            <a:r>
              <a:rPr lang="cs-CZ" dirty="0"/>
              <a:t> data</a:t>
            </a:r>
          </a:p>
        </p:txBody>
      </p:sp>
      <p:sp>
        <p:nvSpPr>
          <p:cNvPr id="3" name="Zástupný symbol pro obsah 2">
            <a:extLst>
              <a:ext uri="{FF2B5EF4-FFF2-40B4-BE49-F238E27FC236}">
                <a16:creationId xmlns:a16="http://schemas.microsoft.com/office/drawing/2014/main" id="{83C797A6-B029-4A68-8F63-0F579CA96828}"/>
              </a:ext>
            </a:extLst>
          </p:cNvPr>
          <p:cNvSpPr>
            <a:spLocks noGrp="1"/>
          </p:cNvSpPr>
          <p:nvPr>
            <p:ph idx="1"/>
          </p:nvPr>
        </p:nvSpPr>
        <p:spPr/>
        <p:txBody>
          <a:bodyPr>
            <a:normAutofit fontScale="62500" lnSpcReduction="20000"/>
          </a:bodyPr>
          <a:lstStyle/>
          <a:p>
            <a:r>
              <a:rPr lang="en-US" dirty="0"/>
              <a:t>Data on meat production are usually provided by agricultural production statistics and refer to the activity of slaughterhouses. </a:t>
            </a:r>
            <a:endParaRPr lang="cs-CZ" dirty="0"/>
          </a:p>
          <a:p>
            <a:r>
              <a:rPr lang="en-US" dirty="0"/>
              <a:t>updated forest product statistics on game meat are hard to find</a:t>
            </a:r>
            <a:r>
              <a:rPr lang="cs-CZ" dirty="0"/>
              <a:t> (</a:t>
            </a:r>
            <a:r>
              <a:rPr lang="cs-CZ" dirty="0" err="1"/>
              <a:t>self-consumption</a:t>
            </a:r>
            <a:r>
              <a:rPr lang="cs-CZ" dirty="0"/>
              <a:t>, </a:t>
            </a:r>
            <a:r>
              <a:rPr lang="cs-CZ" dirty="0" err="1"/>
              <a:t>illigal</a:t>
            </a:r>
            <a:r>
              <a:rPr lang="cs-CZ" dirty="0"/>
              <a:t> market)</a:t>
            </a:r>
            <a:r>
              <a:rPr lang="en-US" dirty="0"/>
              <a:t> </a:t>
            </a:r>
            <a:endParaRPr lang="cs-CZ" dirty="0"/>
          </a:p>
          <a:p>
            <a:r>
              <a:rPr lang="cs-CZ" dirty="0"/>
              <a:t>In </a:t>
            </a:r>
            <a:r>
              <a:rPr lang="cs-CZ" dirty="0" err="1"/>
              <a:t>some</a:t>
            </a:r>
            <a:r>
              <a:rPr lang="cs-CZ" dirty="0"/>
              <a:t> </a:t>
            </a:r>
            <a:r>
              <a:rPr lang="cs-CZ" dirty="0" err="1"/>
              <a:t>countries</a:t>
            </a:r>
            <a:r>
              <a:rPr lang="cs-CZ" dirty="0"/>
              <a:t> </a:t>
            </a:r>
            <a:r>
              <a:rPr lang="cs-CZ" dirty="0" err="1"/>
              <a:t>statistics</a:t>
            </a:r>
            <a:r>
              <a:rPr lang="cs-CZ" dirty="0"/>
              <a:t> </a:t>
            </a:r>
            <a:r>
              <a:rPr lang="cs-CZ" dirty="0" err="1"/>
              <a:t>about</a:t>
            </a:r>
            <a:r>
              <a:rPr lang="cs-CZ" dirty="0"/>
              <a:t> </a:t>
            </a:r>
            <a:r>
              <a:rPr lang="cs-CZ" dirty="0" err="1"/>
              <a:t>hunted</a:t>
            </a:r>
            <a:r>
              <a:rPr lang="cs-CZ" dirty="0"/>
              <a:t> species</a:t>
            </a:r>
          </a:p>
          <a:p>
            <a:r>
              <a:rPr lang="en-US" dirty="0"/>
              <a:t>authorities responsible for wildlife monitoring could represent an additional data source</a:t>
            </a:r>
            <a:endParaRPr lang="cs-CZ" dirty="0"/>
          </a:p>
          <a:p>
            <a:r>
              <a:rPr lang="en-US" dirty="0"/>
              <a:t>statistics from 17 EU countries </a:t>
            </a:r>
            <a:r>
              <a:rPr lang="cs-CZ" dirty="0"/>
              <a:t>- </a:t>
            </a:r>
            <a:r>
              <a:rPr lang="en-US" dirty="0"/>
              <a:t>identified 97 species. </a:t>
            </a:r>
            <a:endParaRPr lang="cs-CZ" dirty="0"/>
          </a:p>
          <a:p>
            <a:pPr lvl="1"/>
            <a:r>
              <a:rPr lang="en-US" dirty="0"/>
              <a:t>Cervus </a:t>
            </a:r>
            <a:r>
              <a:rPr lang="en-US" dirty="0" err="1"/>
              <a:t>elaphus</a:t>
            </a:r>
            <a:r>
              <a:rPr lang="en-US" dirty="0"/>
              <a:t> (red deer), </a:t>
            </a:r>
            <a:r>
              <a:rPr lang="en-US" dirty="0" err="1"/>
              <a:t>Capreolus</a:t>
            </a:r>
            <a:r>
              <a:rPr lang="en-US" dirty="0"/>
              <a:t> </a:t>
            </a:r>
            <a:r>
              <a:rPr lang="en-US" dirty="0" err="1"/>
              <a:t>capreolus</a:t>
            </a:r>
            <a:r>
              <a:rPr lang="en-US" dirty="0"/>
              <a:t> (roe deer), Lepus </a:t>
            </a:r>
            <a:r>
              <a:rPr lang="en-US" dirty="0" err="1"/>
              <a:t>europaeus</a:t>
            </a:r>
            <a:r>
              <a:rPr lang="en-US" dirty="0"/>
              <a:t> (hare), </a:t>
            </a:r>
            <a:r>
              <a:rPr lang="en-US" dirty="0" err="1"/>
              <a:t>Phasianus</a:t>
            </a:r>
            <a:r>
              <a:rPr lang="en-US" dirty="0"/>
              <a:t> </a:t>
            </a:r>
            <a:r>
              <a:rPr lang="en-US" dirty="0" err="1"/>
              <a:t>colchicus</a:t>
            </a:r>
            <a:r>
              <a:rPr lang="en-US" dirty="0"/>
              <a:t> (pheasant) and Sus </a:t>
            </a:r>
            <a:r>
              <a:rPr lang="en-US" dirty="0" err="1"/>
              <a:t>scrofa</a:t>
            </a:r>
            <a:r>
              <a:rPr lang="en-US" dirty="0"/>
              <a:t> (wild boar</a:t>
            </a:r>
            <a:r>
              <a:rPr lang="cs-CZ" dirty="0"/>
              <a:t>)</a:t>
            </a:r>
          </a:p>
          <a:p>
            <a:r>
              <a:rPr lang="en-US" dirty="0"/>
              <a:t>Further information could also be collected by food security agencies or by wildlife conservation institutions. For example, the Food Standards Agency of New Zealand and Australia provides data on wild game meat of kangaroos, wallabies, mutton birds and wild boars. </a:t>
            </a:r>
            <a:endParaRPr lang="cs-CZ" dirty="0"/>
          </a:p>
          <a:p>
            <a:endParaRPr lang="cs-CZ" dirty="0"/>
          </a:p>
        </p:txBody>
      </p:sp>
    </p:spTree>
    <p:extLst>
      <p:ext uri="{BB962C8B-B14F-4D97-AF65-F5344CB8AC3E}">
        <p14:creationId xmlns:p14="http://schemas.microsoft.com/office/powerpoint/2010/main" val="164551963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4337</TotalTime>
  <Words>2562</Words>
  <Application>Microsoft Office PowerPoint</Application>
  <PresentationFormat>Širokoúhlá obrazovka</PresentationFormat>
  <Paragraphs>196</Paragraphs>
  <Slides>35</Slides>
  <Notes>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Calibri</vt:lpstr>
      <vt:lpstr>Motiv Office</vt:lpstr>
      <vt:lpstr>Wild animals-based production</vt:lpstr>
      <vt:lpstr>Content</vt:lpstr>
      <vt:lpstr>Non-timber forest products management </vt:lpstr>
      <vt:lpstr>Edible insects </vt:lpstr>
      <vt:lpstr>Honey</vt:lpstr>
      <vt:lpstr>Game-based products</vt:lpstr>
      <vt:lpstr>Existing classification</vt:lpstr>
      <vt:lpstr>Existing classification</vt:lpstr>
      <vt:lpstr>Existing data</vt:lpstr>
      <vt:lpstr>Prezentace aplikace PowerPoint</vt:lpstr>
      <vt:lpstr>Hunting tourism in the Czech Republic</vt:lpstr>
      <vt:lpstr>HUNTOUR</vt:lpstr>
      <vt:lpstr>Economic impact of hunting tourism on Czechia</vt:lpstr>
      <vt:lpstr>Hunting tourism</vt:lpstr>
      <vt:lpstr>Specifics of hunting tourism</vt:lpstr>
      <vt:lpstr>Approaches of hunting in EU countries</vt:lpstr>
      <vt:lpstr>Advantages of hunting tourism</vt:lpstr>
      <vt:lpstr>Hunt in the Czech republic</vt:lpstr>
      <vt:lpstr>Key issues</vt:lpstr>
      <vt:lpstr>Product as main hunted species</vt:lpstr>
      <vt:lpstr>Product as main hunted species</vt:lpstr>
      <vt:lpstr>Product as main hunted species</vt:lpstr>
      <vt:lpstr>Product as main hunted species</vt:lpstr>
      <vt:lpstr>Product as main hunted species</vt:lpstr>
      <vt:lpstr>Prezentace aplikace PowerPoint</vt:lpstr>
      <vt:lpstr>Prezentace aplikace PowerPoint</vt:lpstr>
      <vt:lpstr>Price – according to antlers </vt:lpstr>
      <vt:lpstr>Foreign Hunters in the Czech Republic</vt:lpstr>
      <vt:lpstr>Number of hunting licence</vt:lpstr>
      <vt:lpstr>Hunters - nationality</vt:lpstr>
      <vt:lpstr>Hunting licence – number of days</vt:lpstr>
      <vt:lpstr>Main results</vt:lpstr>
      <vt:lpstr>Resources and materials</vt:lpstr>
      <vt:lpstr>Group discussion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Čabrada Martin</dc:creator>
  <cp:lastModifiedBy>Kalábová Markéta</cp:lastModifiedBy>
  <cp:revision>34</cp:revision>
  <dcterms:created xsi:type="dcterms:W3CDTF">2021-02-10T14:38:45Z</dcterms:created>
  <dcterms:modified xsi:type="dcterms:W3CDTF">2023-01-24T23:04:52Z</dcterms:modified>
</cp:coreProperties>
</file>